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4"/>
    <p:sldMasterId id="2147483663" r:id="rId5"/>
    <p:sldMasterId id="2147483698" r:id="rId6"/>
  </p:sldMasterIdLst>
  <p:notesMasterIdLst>
    <p:notesMasterId r:id="rId57"/>
  </p:notesMasterIdLst>
  <p:sldIdLst>
    <p:sldId id="256" r:id="rId7"/>
    <p:sldId id="1456" r:id="rId8"/>
    <p:sldId id="1457" r:id="rId9"/>
    <p:sldId id="1341" r:id="rId10"/>
    <p:sldId id="1431" r:id="rId11"/>
    <p:sldId id="1471" r:id="rId12"/>
    <p:sldId id="1472" r:id="rId13"/>
    <p:sldId id="1355" r:id="rId14"/>
    <p:sldId id="274" r:id="rId15"/>
    <p:sldId id="1397" r:id="rId16"/>
    <p:sldId id="1400" r:id="rId17"/>
    <p:sldId id="1398" r:id="rId18"/>
    <p:sldId id="1470" r:id="rId19"/>
    <p:sldId id="1467" r:id="rId20"/>
    <p:sldId id="1403" r:id="rId21"/>
    <p:sldId id="1449" r:id="rId22"/>
    <p:sldId id="1452" r:id="rId23"/>
    <p:sldId id="1450" r:id="rId24"/>
    <p:sldId id="1361" r:id="rId25"/>
    <p:sldId id="1405" r:id="rId26"/>
    <p:sldId id="1408" r:id="rId27"/>
    <p:sldId id="1406" r:id="rId28"/>
    <p:sldId id="1407" r:id="rId29"/>
    <p:sldId id="1409" r:id="rId30"/>
    <p:sldId id="1453" r:id="rId31"/>
    <p:sldId id="1410" r:id="rId32"/>
    <p:sldId id="1411" r:id="rId33"/>
    <p:sldId id="1378" r:id="rId34"/>
    <p:sldId id="1379" r:id="rId35"/>
    <p:sldId id="1412" r:id="rId36"/>
    <p:sldId id="1455" r:id="rId37"/>
    <p:sldId id="1414" r:id="rId38"/>
    <p:sldId id="1415" r:id="rId39"/>
    <p:sldId id="1418" r:id="rId40"/>
    <p:sldId id="1421" r:id="rId41"/>
    <p:sldId id="1416" r:id="rId42"/>
    <p:sldId id="1419" r:id="rId43"/>
    <p:sldId id="1420" r:id="rId44"/>
    <p:sldId id="1422" r:id="rId45"/>
    <p:sldId id="1454" r:id="rId46"/>
    <p:sldId id="1460" r:id="rId47"/>
    <p:sldId id="1464" r:id="rId48"/>
    <p:sldId id="1423" r:id="rId49"/>
    <p:sldId id="1424" r:id="rId50"/>
    <p:sldId id="1425" r:id="rId51"/>
    <p:sldId id="1426" r:id="rId52"/>
    <p:sldId id="1427" r:id="rId53"/>
    <p:sldId id="1461" r:id="rId54"/>
    <p:sldId id="1462" r:id="rId55"/>
    <p:sldId id="1468" r:id="rId56"/>
  </p:sldIdLst>
  <p:sldSz cx="9144000" cy="5143500" type="screen16x9"/>
  <p:notesSz cx="6858000" cy="9144000"/>
  <p:embeddedFontLst>
    <p:embeddedFont>
      <p:font typeface="Graphit" panose="020B0803010203020203" pitchFamily="34" charset="0"/>
      <p:bold r:id="rId58"/>
    </p:embeddedFont>
    <p:embeddedFont>
      <p:font typeface="Montserrat" pitchFamily="2" charset="0"/>
      <p:regular r:id="rId59"/>
      <p:bold r:id="rId60"/>
      <p:italic r:id="rId61"/>
      <p:boldItalic r:id="rId62"/>
    </p:embeddedFont>
    <p:embeddedFont>
      <p:font typeface="Montserrat Light" pitchFamily="2" charset="0"/>
      <p:regular r:id="rId63"/>
      <p:bold r:id="rId64"/>
      <p:italic r:id="rId65"/>
      <p:boldItalic r:id="rId66"/>
    </p:embeddedFont>
    <p:embeddedFont>
      <p:font typeface="Montserrat Medium" pitchFamily="2" charset="0"/>
      <p:regular r:id="rId67"/>
      <p:italic r:id="rId68"/>
    </p:embeddedFont>
    <p:embeddedFont>
      <p:font typeface="Montserrat SemiBold" pitchFamily="2" charset="0"/>
      <p:bold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A861F-CDF2-21CD-4103-D012EB44CB85}" name="Jonas Damidavičius" initials="JD" userId="S::jonasd@sisp.lt::989113ed-66a6-4ecd-a851-d3f0d3d5774b" providerId="AD"/>
  <p188:author id="{A0738020-B75D-CFBF-FE34-83B4A8FFC928}" name="Marius Pakėnas" initials="MP" userId="S::mariuspa@sisp.lt::084d58d4-7143-40f6-a2a4-0859fb5c5d58" providerId="AD"/>
  <p188:author id="{4A5E6A3D-EEA6-CEAE-9AF9-96049E5CA7E2}" name="Ieva Genevičiūtė" initials="IG" userId="dc9da06ae58da0d8" providerId="Windows Live"/>
  <p188:author id="{1DB75C72-6019-A8D2-8654-22B51E2AD5E1}" name="Rokas Urbonavičius" initials="RU" userId="S::rokasu@sisp.lt::efdea477-1573-4a7d-bb43-484fa1ee9f7b" providerId="AD"/>
  <p188:author id="{710E5E93-39A4-0F27-0086-48F6F53CD56B}" name="Marius Berulis" initials="MB" userId="S::mariusbe@sisp.lt::bb9a8bd9-f612-4e02-9c08-50c5c1315cf1" providerId="AD"/>
  <p188:author id="{015D3BA3-6545-63BD-FF64-9C42B1FC49DE}" name="Indrė Ivanauskaitė" initials="II" userId="S::indrei@sisp.lt::2fa28378-1473-41b7-9425-a4403066c68a" providerId="AD"/>
  <p188:author id="{6335F5BC-319E-232F-CE31-1D27E48FFE41}" name="Karolina Macienė" initials="KM" userId="S::karolinam@sisp.lt::66b4fed0-7433-4cc1-aad1-7229c7232df0" providerId="AD"/>
  <p188:author id="{18A07ACA-9CAD-4483-F51E-29F4C904B59C}" name="Augustas Rakauskas" initials="AR" userId="S::augustasr@sisp.lt::95310a07-31b5-4c7a-8274-e16ffb8d96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752"/>
    <a:srgbClr val="4AA601"/>
    <a:srgbClr val="000000"/>
    <a:srgbClr val="ED5151"/>
    <a:srgbClr val="90BE26"/>
    <a:srgbClr val="3E9ECF"/>
    <a:srgbClr val="3B5CA6"/>
    <a:srgbClr val="ED7D00"/>
    <a:srgbClr val="ED1C24"/>
    <a:srgbClr val="2427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8F7DE2-BFA3-404E-B552-D445A4DC9ABD}">
  <a:tblStyle styleId="{E88F7DE2-BFA3-404E-B552-D445A4DC9AB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4.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5.fntdata"/><Relationship Id="rId70" Type="http://schemas.openxmlformats.org/officeDocument/2006/relationships/font" Target="fonts/font13.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8/10/relationships/authors" Target="authors.xml"/><Relationship Id="rId7" Type="http://schemas.openxmlformats.org/officeDocument/2006/relationships/slide" Target="slides/slide1.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s Damidavičius" userId="989113ed-66a6-4ecd-a851-d3f0d3d5774b" providerId="ADAL" clId="{83EB8A41-9946-440A-AD8B-B9219E1E6594}"/>
    <pc:docChg chg="undo custSel addSld delSld modSld">
      <pc:chgData name="Jonas Damidavičius" userId="989113ed-66a6-4ecd-a851-d3f0d3d5774b" providerId="ADAL" clId="{83EB8A41-9946-440A-AD8B-B9219E1E6594}" dt="2025-01-20T14:16:00.889" v="3570" actId="14100"/>
      <pc:docMkLst>
        <pc:docMk/>
      </pc:docMkLst>
      <pc:sldChg chg="delSp modSp mod">
        <pc:chgData name="Jonas Damidavičius" userId="989113ed-66a6-4ecd-a851-d3f0d3d5774b" providerId="ADAL" clId="{83EB8A41-9946-440A-AD8B-B9219E1E6594}" dt="2025-01-20T14:16:00.889" v="3570" actId="14100"/>
        <pc:sldMkLst>
          <pc:docMk/>
          <pc:sldMk cId="313438137" sldId="1397"/>
        </pc:sldMkLst>
        <pc:spChg chg="del">
          <ac:chgData name="Jonas Damidavičius" userId="989113ed-66a6-4ecd-a851-d3f0d3d5774b" providerId="ADAL" clId="{83EB8A41-9946-440A-AD8B-B9219E1E6594}" dt="2025-01-20T14:15:56.784" v="3569" actId="478"/>
          <ac:spMkLst>
            <pc:docMk/>
            <pc:sldMk cId="313438137" sldId="1397"/>
            <ac:spMk id="27" creationId="{A992A59D-8944-9D81-863B-E8F3C39F3322}"/>
          </ac:spMkLst>
        </pc:spChg>
        <pc:spChg chg="del">
          <ac:chgData name="Jonas Damidavičius" userId="989113ed-66a6-4ecd-a851-d3f0d3d5774b" providerId="ADAL" clId="{83EB8A41-9946-440A-AD8B-B9219E1E6594}" dt="2025-01-20T14:15:55.077" v="3568" actId="478"/>
          <ac:spMkLst>
            <pc:docMk/>
            <pc:sldMk cId="313438137" sldId="1397"/>
            <ac:spMk id="33" creationId="{1D3C3654-1652-58F8-90B7-FD0DD3B0894A}"/>
          </ac:spMkLst>
        </pc:spChg>
        <pc:grpChg chg="mod">
          <ac:chgData name="Jonas Damidavičius" userId="989113ed-66a6-4ecd-a851-d3f0d3d5774b" providerId="ADAL" clId="{83EB8A41-9946-440A-AD8B-B9219E1E6594}" dt="2025-01-20T14:16:00.889" v="3570" actId="14100"/>
          <ac:grpSpMkLst>
            <pc:docMk/>
            <pc:sldMk cId="313438137" sldId="1397"/>
            <ac:grpSpMk id="9" creationId="{FB06DF4A-EC6A-7D41-6E8D-3A3270A83815}"/>
          </ac:grpSpMkLst>
        </pc:grpChg>
        <pc:grpChg chg="del">
          <ac:chgData name="Jonas Damidavičius" userId="989113ed-66a6-4ecd-a851-d3f0d3d5774b" providerId="ADAL" clId="{83EB8A41-9946-440A-AD8B-B9219E1E6594}" dt="2025-01-20T14:15:53.606" v="3567" actId="478"/>
          <ac:grpSpMkLst>
            <pc:docMk/>
            <pc:sldMk cId="313438137" sldId="1397"/>
            <ac:grpSpMk id="34" creationId="{DE4B75E6-57FF-51C1-3939-C9F1EDDB1FAA}"/>
          </ac:grpSpMkLst>
        </pc:grpChg>
      </pc:sldChg>
      <pc:sldChg chg="modSp mod">
        <pc:chgData name="Jonas Damidavičius" userId="989113ed-66a6-4ecd-a851-d3f0d3d5774b" providerId="ADAL" clId="{83EB8A41-9946-440A-AD8B-B9219E1E6594}" dt="2024-12-10T07:52:58.463" v="3566" actId="20577"/>
        <pc:sldMkLst>
          <pc:docMk/>
          <pc:sldMk cId="1046582502" sldId="1407"/>
        </pc:sldMkLst>
        <pc:spChg chg="mod">
          <ac:chgData name="Jonas Damidavičius" userId="989113ed-66a6-4ecd-a851-d3f0d3d5774b" providerId="ADAL" clId="{83EB8A41-9946-440A-AD8B-B9219E1E6594}" dt="2024-12-10T07:52:58.463" v="3566" actId="20577"/>
          <ac:spMkLst>
            <pc:docMk/>
            <pc:sldMk cId="1046582502" sldId="1407"/>
            <ac:spMk id="27" creationId="{777A11BA-774E-AC95-506D-EA410C695368}"/>
          </ac:spMkLst>
        </pc:spChg>
      </pc:sldChg>
      <pc:sldChg chg="modSp mod">
        <pc:chgData name="Jonas Damidavičius" userId="989113ed-66a6-4ecd-a851-d3f0d3d5774b" providerId="ADAL" clId="{83EB8A41-9946-440A-AD8B-B9219E1E6594}" dt="2024-12-10T07:33:52.212" v="3508" actId="20577"/>
        <pc:sldMkLst>
          <pc:docMk/>
          <pc:sldMk cId="885608681" sldId="1422"/>
        </pc:sldMkLst>
        <pc:spChg chg="mod">
          <ac:chgData name="Jonas Damidavičius" userId="989113ed-66a6-4ecd-a851-d3f0d3d5774b" providerId="ADAL" clId="{83EB8A41-9946-440A-AD8B-B9219E1E6594}" dt="2024-12-10T07:33:52.212" v="3508" actId="20577"/>
          <ac:spMkLst>
            <pc:docMk/>
            <pc:sldMk cId="885608681" sldId="1422"/>
            <ac:spMk id="5" creationId="{FB8B7E57-C3D7-37DF-C76C-13EEC04B8EAA}"/>
          </ac:spMkLst>
        </pc:spChg>
      </pc:sldChg>
      <pc:sldChg chg="modSp mod">
        <pc:chgData name="Jonas Damidavičius" userId="989113ed-66a6-4ecd-a851-d3f0d3d5774b" providerId="ADAL" clId="{83EB8A41-9946-440A-AD8B-B9219E1E6594}" dt="2024-12-10T07:29:24.397" v="3495" actId="20577"/>
        <pc:sldMkLst>
          <pc:docMk/>
          <pc:sldMk cId="2696567299" sldId="1430"/>
        </pc:sldMkLst>
        <pc:spChg chg="mod">
          <ac:chgData name="Jonas Damidavičius" userId="989113ed-66a6-4ecd-a851-d3f0d3d5774b" providerId="ADAL" clId="{83EB8A41-9946-440A-AD8B-B9219E1E6594}" dt="2024-12-10T07:29:24.397" v="3495" actId="20577"/>
          <ac:spMkLst>
            <pc:docMk/>
            <pc:sldMk cId="2696567299" sldId="1430"/>
            <ac:spMk id="2" creationId="{CC89CC43-C9DB-01B0-ED99-9DF47D2C566D}"/>
          </ac:spMkLst>
        </pc:spChg>
        <pc:spChg chg="mod">
          <ac:chgData name="Jonas Damidavičius" userId="989113ed-66a6-4ecd-a851-d3f0d3d5774b" providerId="ADAL" clId="{83EB8A41-9946-440A-AD8B-B9219E1E6594}" dt="2024-11-15T08:04:26.265" v="3" actId="20577"/>
          <ac:spMkLst>
            <pc:docMk/>
            <pc:sldMk cId="2696567299" sldId="1430"/>
            <ac:spMk id="4" creationId="{F97CD62B-A3CF-C323-5892-ACD56C262C92}"/>
          </ac:spMkLst>
        </pc:spChg>
      </pc:sldChg>
      <pc:sldChg chg="addSp modSp mod">
        <pc:chgData name="Jonas Damidavičius" userId="989113ed-66a6-4ecd-a851-d3f0d3d5774b" providerId="ADAL" clId="{83EB8A41-9946-440A-AD8B-B9219E1E6594}" dt="2024-12-10T07:35:07.955" v="3520" actId="6549"/>
        <pc:sldMkLst>
          <pc:docMk/>
          <pc:sldMk cId="1558254370" sldId="1431"/>
        </pc:sldMkLst>
        <pc:spChg chg="add mod">
          <ac:chgData name="Jonas Damidavičius" userId="989113ed-66a6-4ecd-a851-d3f0d3d5774b" providerId="ADAL" clId="{83EB8A41-9946-440A-AD8B-B9219E1E6594}" dt="2024-11-25T20:03:06.784" v="3268" actId="164"/>
          <ac:spMkLst>
            <pc:docMk/>
            <pc:sldMk cId="1558254370" sldId="1431"/>
            <ac:spMk id="2" creationId="{F8E6E13D-92EF-D219-667F-271344D0DC01}"/>
          </ac:spMkLst>
        </pc:spChg>
        <pc:spChg chg="mod">
          <ac:chgData name="Jonas Damidavičius" userId="989113ed-66a6-4ecd-a851-d3f0d3d5774b" providerId="ADAL" clId="{83EB8A41-9946-440A-AD8B-B9219E1E6594}" dt="2024-11-25T20:03:06.784" v="3268" actId="164"/>
          <ac:spMkLst>
            <pc:docMk/>
            <pc:sldMk cId="1558254370" sldId="1431"/>
            <ac:spMk id="8" creationId="{0003C884-D755-F6E1-D254-E20E328F37B7}"/>
          </ac:spMkLst>
        </pc:spChg>
        <pc:spChg chg="mod">
          <ac:chgData name="Jonas Damidavičius" userId="989113ed-66a6-4ecd-a851-d3f0d3d5774b" providerId="ADAL" clId="{83EB8A41-9946-440A-AD8B-B9219E1E6594}" dt="2024-11-25T14:50:41.369" v="48" actId="20577"/>
          <ac:spMkLst>
            <pc:docMk/>
            <pc:sldMk cId="1558254370" sldId="1431"/>
            <ac:spMk id="12" creationId="{E6CF926D-661C-12BC-AB7B-5EAD20312FB7}"/>
          </ac:spMkLst>
        </pc:spChg>
        <pc:spChg chg="mod">
          <ac:chgData name="Jonas Damidavičius" userId="989113ed-66a6-4ecd-a851-d3f0d3d5774b" providerId="ADAL" clId="{83EB8A41-9946-440A-AD8B-B9219E1E6594}" dt="2024-12-10T07:35:07.955" v="3520" actId="6549"/>
          <ac:spMkLst>
            <pc:docMk/>
            <pc:sldMk cId="1558254370" sldId="1431"/>
            <ac:spMk id="21" creationId="{D4B0247A-346D-6ACB-B7E9-32EEF536279D}"/>
          </ac:spMkLst>
        </pc:spChg>
        <pc:grpChg chg="add mod">
          <ac:chgData name="Jonas Damidavičius" userId="989113ed-66a6-4ecd-a851-d3f0d3d5774b" providerId="ADAL" clId="{83EB8A41-9946-440A-AD8B-B9219E1E6594}" dt="2024-11-25T20:03:06.784" v="3268" actId="164"/>
          <ac:grpSpMkLst>
            <pc:docMk/>
            <pc:sldMk cId="1558254370" sldId="1431"/>
            <ac:grpSpMk id="3" creationId="{C01A4DEF-A014-05D3-8FC5-349CF30E7580}"/>
          </ac:grpSpMkLst>
        </pc:grpChg>
      </pc:sldChg>
      <pc:sldChg chg="modSp mod">
        <pc:chgData name="Jonas Damidavičius" userId="989113ed-66a6-4ecd-a851-d3f0d3d5774b" providerId="ADAL" clId="{83EB8A41-9946-440A-AD8B-B9219E1E6594}" dt="2024-11-25T20:37:56.644" v="3435" actId="13926"/>
        <pc:sldMkLst>
          <pc:docMk/>
          <pc:sldMk cId="3481935037" sldId="1449"/>
        </pc:sldMkLst>
        <pc:graphicFrameChg chg="modGraphic">
          <ac:chgData name="Jonas Damidavičius" userId="989113ed-66a6-4ecd-a851-d3f0d3d5774b" providerId="ADAL" clId="{83EB8A41-9946-440A-AD8B-B9219E1E6594}" dt="2024-11-25T20:37:56.644" v="3435" actId="13926"/>
          <ac:graphicFrameMkLst>
            <pc:docMk/>
            <pc:sldMk cId="3481935037" sldId="1449"/>
            <ac:graphicFrameMk id="7" creationId="{D889999F-6F69-37EC-663D-3A7F5C37E108}"/>
          </ac:graphicFrameMkLst>
        </pc:graphicFrameChg>
      </pc:sldChg>
      <pc:sldChg chg="modSp mod">
        <pc:chgData name="Jonas Damidavičius" userId="989113ed-66a6-4ecd-a851-d3f0d3d5774b" providerId="ADAL" clId="{83EB8A41-9946-440A-AD8B-B9219E1E6594}" dt="2024-11-25T20:38:00.676" v="3436" actId="13926"/>
        <pc:sldMkLst>
          <pc:docMk/>
          <pc:sldMk cId="3459264602" sldId="1452"/>
        </pc:sldMkLst>
        <pc:graphicFrameChg chg="modGraphic">
          <ac:chgData name="Jonas Damidavičius" userId="989113ed-66a6-4ecd-a851-d3f0d3d5774b" providerId="ADAL" clId="{83EB8A41-9946-440A-AD8B-B9219E1E6594}" dt="2024-11-25T20:38:00.676" v="3436" actId="13926"/>
          <ac:graphicFrameMkLst>
            <pc:docMk/>
            <pc:sldMk cId="3459264602" sldId="1452"/>
            <ac:graphicFrameMk id="7" creationId="{D889999F-6F69-37EC-663D-3A7F5C37E108}"/>
          </ac:graphicFrameMkLst>
        </pc:graphicFrameChg>
      </pc:sldChg>
      <pc:sldChg chg="modSp mod">
        <pc:chgData name="Jonas Damidavičius" userId="989113ed-66a6-4ecd-a851-d3f0d3d5774b" providerId="ADAL" clId="{83EB8A41-9946-440A-AD8B-B9219E1E6594}" dt="2024-11-25T20:38:08.780" v="3439" actId="13926"/>
        <pc:sldMkLst>
          <pc:docMk/>
          <pc:sldMk cId="3721876815" sldId="1453"/>
        </pc:sldMkLst>
        <pc:graphicFrameChg chg="modGraphic">
          <ac:chgData name="Jonas Damidavičius" userId="989113ed-66a6-4ecd-a851-d3f0d3d5774b" providerId="ADAL" clId="{83EB8A41-9946-440A-AD8B-B9219E1E6594}" dt="2024-11-25T20:38:08.780" v="3439" actId="13926"/>
          <ac:graphicFrameMkLst>
            <pc:docMk/>
            <pc:sldMk cId="3721876815" sldId="1453"/>
            <ac:graphicFrameMk id="7" creationId="{D889999F-6F69-37EC-663D-3A7F5C37E108}"/>
          </ac:graphicFrameMkLst>
        </pc:graphicFrameChg>
      </pc:sldChg>
      <pc:sldChg chg="modSp mod">
        <pc:chgData name="Jonas Damidavičius" userId="989113ed-66a6-4ecd-a851-d3f0d3d5774b" providerId="ADAL" clId="{83EB8A41-9946-440A-AD8B-B9219E1E6594}" dt="2024-12-10T07:34:19.869" v="3510"/>
        <pc:sldMkLst>
          <pc:docMk/>
          <pc:sldMk cId="1377168568" sldId="1454"/>
        </pc:sldMkLst>
        <pc:graphicFrameChg chg="mod modGraphic">
          <ac:chgData name="Jonas Damidavičius" userId="989113ed-66a6-4ecd-a851-d3f0d3d5774b" providerId="ADAL" clId="{83EB8A41-9946-440A-AD8B-B9219E1E6594}" dt="2024-12-10T07:34:19.869" v="3510"/>
          <ac:graphicFrameMkLst>
            <pc:docMk/>
            <pc:sldMk cId="1377168568" sldId="1454"/>
            <ac:graphicFrameMk id="7" creationId="{D889999F-6F69-37EC-663D-3A7F5C37E108}"/>
          </ac:graphicFrameMkLst>
        </pc:graphicFrameChg>
      </pc:sldChg>
      <pc:sldChg chg="modSp mod">
        <pc:chgData name="Jonas Damidavičius" userId="989113ed-66a6-4ecd-a851-d3f0d3d5774b" providerId="ADAL" clId="{83EB8A41-9946-440A-AD8B-B9219E1E6594}" dt="2024-11-25T20:38:13.228" v="3440" actId="13926"/>
        <pc:sldMkLst>
          <pc:docMk/>
          <pc:sldMk cId="1019117173" sldId="1455"/>
        </pc:sldMkLst>
        <pc:graphicFrameChg chg="modGraphic">
          <ac:chgData name="Jonas Damidavičius" userId="989113ed-66a6-4ecd-a851-d3f0d3d5774b" providerId="ADAL" clId="{83EB8A41-9946-440A-AD8B-B9219E1E6594}" dt="2024-11-25T20:38:13.228" v="3440" actId="13926"/>
          <ac:graphicFrameMkLst>
            <pc:docMk/>
            <pc:sldMk cId="1019117173" sldId="1455"/>
            <ac:graphicFrameMk id="7" creationId="{D889999F-6F69-37EC-663D-3A7F5C37E108}"/>
          </ac:graphicFrameMkLst>
        </pc:graphicFrameChg>
      </pc:sldChg>
      <pc:sldChg chg="modSp mod">
        <pc:chgData name="Jonas Damidavičius" userId="989113ed-66a6-4ecd-a851-d3f0d3d5774b" providerId="ADAL" clId="{83EB8A41-9946-440A-AD8B-B9219E1E6594}" dt="2024-12-10T07:34:46.555" v="3519" actId="20577"/>
        <pc:sldMkLst>
          <pc:docMk/>
          <pc:sldMk cId="3831375402" sldId="1460"/>
        </pc:sldMkLst>
        <pc:graphicFrameChg chg="modGraphic">
          <ac:chgData name="Jonas Damidavičius" userId="989113ed-66a6-4ecd-a851-d3f0d3d5774b" providerId="ADAL" clId="{83EB8A41-9946-440A-AD8B-B9219E1E6594}" dt="2024-12-10T07:34:46.555" v="3519" actId="20577"/>
          <ac:graphicFrameMkLst>
            <pc:docMk/>
            <pc:sldMk cId="3831375402" sldId="1460"/>
            <ac:graphicFrameMk id="7" creationId="{D889999F-6F69-37EC-663D-3A7F5C37E108}"/>
          </ac:graphicFrameMkLst>
        </pc:graphicFrameChg>
      </pc:sldChg>
      <pc:sldChg chg="modSp mod">
        <pc:chgData name="Jonas Damidavičius" userId="989113ed-66a6-4ecd-a851-d3f0d3d5774b" providerId="ADAL" clId="{83EB8A41-9946-440A-AD8B-B9219E1E6594}" dt="2024-11-25T20:38:29.164" v="3443" actId="13926"/>
        <pc:sldMkLst>
          <pc:docMk/>
          <pc:sldMk cId="3925498875" sldId="1461"/>
        </pc:sldMkLst>
        <pc:graphicFrameChg chg="modGraphic">
          <ac:chgData name="Jonas Damidavičius" userId="989113ed-66a6-4ecd-a851-d3f0d3d5774b" providerId="ADAL" clId="{83EB8A41-9946-440A-AD8B-B9219E1E6594}" dt="2024-11-25T20:38:29.164" v="3443" actId="13926"/>
          <ac:graphicFrameMkLst>
            <pc:docMk/>
            <pc:sldMk cId="3925498875" sldId="1461"/>
            <ac:graphicFrameMk id="7" creationId="{D889999F-6F69-37EC-663D-3A7F5C37E108}"/>
          </ac:graphicFrameMkLst>
        </pc:graphicFrameChg>
      </pc:sldChg>
      <pc:sldChg chg="modSp mod">
        <pc:chgData name="Jonas Damidavičius" userId="989113ed-66a6-4ecd-a851-d3f0d3d5774b" providerId="ADAL" clId="{83EB8A41-9946-440A-AD8B-B9219E1E6594}" dt="2024-11-25T20:38:32.324" v="3444" actId="13926"/>
        <pc:sldMkLst>
          <pc:docMk/>
          <pc:sldMk cId="4192202654" sldId="1462"/>
        </pc:sldMkLst>
        <pc:graphicFrameChg chg="modGraphic">
          <ac:chgData name="Jonas Damidavičius" userId="989113ed-66a6-4ecd-a851-d3f0d3d5774b" providerId="ADAL" clId="{83EB8A41-9946-440A-AD8B-B9219E1E6594}" dt="2024-11-25T20:38:32.324" v="3444" actId="13926"/>
          <ac:graphicFrameMkLst>
            <pc:docMk/>
            <pc:sldMk cId="4192202654" sldId="1462"/>
            <ac:graphicFrameMk id="7" creationId="{D889999F-6F69-37EC-663D-3A7F5C37E108}"/>
          </ac:graphicFrameMkLst>
        </pc:graphicFrameChg>
      </pc:sldChg>
      <pc:sldChg chg="modSp mod">
        <pc:chgData name="Jonas Damidavičius" userId="989113ed-66a6-4ecd-a851-d3f0d3d5774b" providerId="ADAL" clId="{83EB8A41-9946-440A-AD8B-B9219E1E6594}" dt="2024-12-10T07:52:43.358" v="3545" actId="20577"/>
        <pc:sldMkLst>
          <pc:docMk/>
          <pc:sldMk cId="3022505200" sldId="1469"/>
        </pc:sldMkLst>
        <pc:spChg chg="mod">
          <ac:chgData name="Jonas Damidavičius" userId="989113ed-66a6-4ecd-a851-d3f0d3d5774b" providerId="ADAL" clId="{83EB8A41-9946-440A-AD8B-B9219E1E6594}" dt="2024-12-10T07:52:43.358" v="3545" actId="20577"/>
          <ac:spMkLst>
            <pc:docMk/>
            <pc:sldMk cId="3022505200" sldId="1469"/>
            <ac:spMk id="2" creationId="{CC89CC43-C9DB-01B0-ED99-9DF47D2C566D}"/>
          </ac:spMkLst>
        </pc:spChg>
        <pc:spChg chg="mod">
          <ac:chgData name="Jonas Damidavičius" userId="989113ed-66a6-4ecd-a851-d3f0d3d5774b" providerId="ADAL" clId="{83EB8A41-9946-440A-AD8B-B9219E1E6594}" dt="2024-11-15T08:04:22.848" v="1" actId="20577"/>
          <ac:spMkLst>
            <pc:docMk/>
            <pc:sldMk cId="3022505200" sldId="1469"/>
            <ac:spMk id="4" creationId="{F97CD62B-A3CF-C323-5892-ACD56C262C92}"/>
          </ac:spMkLst>
        </pc:spChg>
      </pc:sldChg>
      <pc:sldChg chg="modSp add mod">
        <pc:chgData name="Jonas Damidavičius" userId="989113ed-66a6-4ecd-a851-d3f0d3d5774b" providerId="ADAL" clId="{83EB8A41-9946-440A-AD8B-B9219E1E6594}" dt="2024-11-25T14:39:23.227" v="16" actId="20577"/>
        <pc:sldMkLst>
          <pc:docMk/>
          <pc:sldMk cId="4144751115" sldId="1471"/>
        </pc:sldMkLst>
        <pc:spChg chg="mod">
          <ac:chgData name="Jonas Damidavičius" userId="989113ed-66a6-4ecd-a851-d3f0d3d5774b" providerId="ADAL" clId="{83EB8A41-9946-440A-AD8B-B9219E1E6594}" dt="2024-11-25T14:39:23.227" v="16" actId="20577"/>
          <ac:spMkLst>
            <pc:docMk/>
            <pc:sldMk cId="4144751115" sldId="1471"/>
            <ac:spMk id="79" creationId="{00000000-0000-0000-0000-000000000000}"/>
          </ac:spMkLst>
        </pc:spChg>
      </pc:sldChg>
      <pc:sldChg chg="addSp delSp modSp add mod">
        <pc:chgData name="Jonas Damidavičius" userId="989113ed-66a6-4ecd-a851-d3f0d3d5774b" providerId="ADAL" clId="{83EB8A41-9946-440A-AD8B-B9219E1E6594}" dt="2024-12-10T07:29:06.629" v="3494" actId="6549"/>
        <pc:sldMkLst>
          <pc:docMk/>
          <pc:sldMk cId="1752216685" sldId="1472"/>
        </pc:sldMkLst>
        <pc:spChg chg="mod">
          <ac:chgData name="Jonas Damidavičius" userId="989113ed-66a6-4ecd-a851-d3f0d3d5774b" providerId="ADAL" clId="{83EB8A41-9946-440A-AD8B-B9219E1E6594}" dt="2024-11-25T15:34:53.960" v="1435" actId="20577"/>
          <ac:spMkLst>
            <pc:docMk/>
            <pc:sldMk cId="1752216685" sldId="1472"/>
            <ac:spMk id="6" creationId="{F1758E4D-B1A7-3268-90D9-3CA54CC2F0DB}"/>
          </ac:spMkLst>
        </pc:spChg>
        <pc:spChg chg="mod">
          <ac:chgData name="Jonas Damidavičius" userId="989113ed-66a6-4ecd-a851-d3f0d3d5774b" providerId="ADAL" clId="{83EB8A41-9946-440A-AD8B-B9219E1E6594}" dt="2024-11-25T20:03:16.041" v="3269" actId="164"/>
          <ac:spMkLst>
            <pc:docMk/>
            <pc:sldMk cId="1752216685" sldId="1472"/>
            <ac:spMk id="8" creationId="{0003C884-D755-F6E1-D254-E20E328F37B7}"/>
          </ac:spMkLst>
        </pc:spChg>
        <pc:spChg chg="del mod">
          <ac:chgData name="Jonas Damidavičius" userId="989113ed-66a6-4ecd-a851-d3f0d3d5774b" providerId="ADAL" clId="{83EB8A41-9946-440A-AD8B-B9219E1E6594}" dt="2024-11-25T20:00:48.396" v="3242" actId="478"/>
          <ac:spMkLst>
            <pc:docMk/>
            <pc:sldMk cId="1752216685" sldId="1472"/>
            <ac:spMk id="9" creationId="{F3DAB18E-8357-F6CF-E283-AABE99B9AF5C}"/>
          </ac:spMkLst>
        </pc:spChg>
        <pc:spChg chg="mod">
          <ac:chgData name="Jonas Damidavičius" userId="989113ed-66a6-4ecd-a851-d3f0d3d5774b" providerId="ADAL" clId="{83EB8A41-9946-440A-AD8B-B9219E1E6594}" dt="2024-11-25T20:01:00.681" v="3246" actId="1076"/>
          <ac:spMkLst>
            <pc:docMk/>
            <pc:sldMk cId="1752216685" sldId="1472"/>
            <ac:spMk id="10" creationId="{A8E28BE0-3FD0-783A-D290-D6483D4D4CBF}"/>
          </ac:spMkLst>
        </pc:spChg>
        <pc:spChg chg="del">
          <ac:chgData name="Jonas Damidavičius" userId="989113ed-66a6-4ecd-a851-d3f0d3d5774b" providerId="ADAL" clId="{83EB8A41-9946-440A-AD8B-B9219E1E6594}" dt="2024-11-25T14:52:01.265" v="169" actId="478"/>
          <ac:spMkLst>
            <pc:docMk/>
            <pc:sldMk cId="1752216685" sldId="1472"/>
            <ac:spMk id="11" creationId="{D5C05D69-FE11-A728-F679-CDE28926664E}"/>
          </ac:spMkLst>
        </pc:spChg>
        <pc:spChg chg="mod">
          <ac:chgData name="Jonas Damidavičius" userId="989113ed-66a6-4ecd-a851-d3f0d3d5774b" providerId="ADAL" clId="{83EB8A41-9946-440A-AD8B-B9219E1E6594}" dt="2024-11-25T20:00:56.932" v="3245" actId="1076"/>
          <ac:spMkLst>
            <pc:docMk/>
            <pc:sldMk cId="1752216685" sldId="1472"/>
            <ac:spMk id="12" creationId="{E6CF926D-661C-12BC-AB7B-5EAD20312FB7}"/>
          </ac:spMkLst>
        </pc:spChg>
        <pc:spChg chg="del">
          <ac:chgData name="Jonas Damidavičius" userId="989113ed-66a6-4ecd-a851-d3f0d3d5774b" providerId="ADAL" clId="{83EB8A41-9946-440A-AD8B-B9219E1E6594}" dt="2024-11-25T14:52:42.517" v="239" actId="478"/>
          <ac:spMkLst>
            <pc:docMk/>
            <pc:sldMk cId="1752216685" sldId="1472"/>
            <ac:spMk id="17" creationId="{CEF9637D-9699-5C48-97EF-6412F7AA12B2}"/>
          </ac:spMkLst>
        </pc:spChg>
        <pc:spChg chg="mod">
          <ac:chgData name="Jonas Damidavičius" userId="989113ed-66a6-4ecd-a851-d3f0d3d5774b" providerId="ADAL" clId="{83EB8A41-9946-440A-AD8B-B9219E1E6594}" dt="2024-12-10T07:29:06.629" v="3494" actId="6549"/>
          <ac:spMkLst>
            <pc:docMk/>
            <pc:sldMk cId="1752216685" sldId="1472"/>
            <ac:spMk id="21" creationId="{D4B0247A-346D-6ACB-B7E9-32EEF536279D}"/>
          </ac:spMkLst>
        </pc:spChg>
        <pc:spChg chg="add mod">
          <ac:chgData name="Jonas Damidavičius" userId="989113ed-66a6-4ecd-a851-d3f0d3d5774b" providerId="ADAL" clId="{83EB8A41-9946-440A-AD8B-B9219E1E6594}" dt="2024-11-25T20:01:31.439" v="3255" actId="14100"/>
          <ac:spMkLst>
            <pc:docMk/>
            <pc:sldMk cId="1752216685" sldId="1472"/>
            <ac:spMk id="22" creationId="{2CF29EC7-0EB4-9F59-B6F6-A0E71ADC8A26}"/>
          </ac:spMkLst>
        </pc:spChg>
        <pc:spChg chg="add mod">
          <ac:chgData name="Jonas Damidavičius" userId="989113ed-66a6-4ecd-a851-d3f0d3d5774b" providerId="ADAL" clId="{83EB8A41-9946-440A-AD8B-B9219E1E6594}" dt="2024-11-25T20:01:08.649" v="3249" actId="1076"/>
          <ac:spMkLst>
            <pc:docMk/>
            <pc:sldMk cId="1752216685" sldId="1472"/>
            <ac:spMk id="23" creationId="{2F960C3E-2239-6F8C-B692-B32EF857B16A}"/>
          </ac:spMkLst>
        </pc:spChg>
        <pc:spChg chg="add mod">
          <ac:chgData name="Jonas Damidavičius" userId="989113ed-66a6-4ecd-a851-d3f0d3d5774b" providerId="ADAL" clId="{83EB8A41-9946-440A-AD8B-B9219E1E6594}" dt="2024-11-25T20:03:16.041" v="3269" actId="164"/>
          <ac:spMkLst>
            <pc:docMk/>
            <pc:sldMk cId="1752216685" sldId="1472"/>
            <ac:spMk id="24" creationId="{10EC6C20-A4C0-5244-F639-3F320F0EC1A1}"/>
          </ac:spMkLst>
        </pc:spChg>
        <pc:grpChg chg="add mod">
          <ac:chgData name="Jonas Damidavičius" userId="989113ed-66a6-4ecd-a851-d3f0d3d5774b" providerId="ADAL" clId="{83EB8A41-9946-440A-AD8B-B9219E1E6594}" dt="2024-11-25T20:03:16.041" v="3269" actId="164"/>
          <ac:grpSpMkLst>
            <pc:docMk/>
            <pc:sldMk cId="1752216685" sldId="1472"/>
            <ac:grpSpMk id="25" creationId="{EEEC1D1E-8CF1-5003-E72F-E800C0C61377}"/>
          </ac:grpSpMkLst>
        </pc:grpChg>
        <pc:picChg chg="add del mod">
          <ac:chgData name="Jonas Damidavičius" userId="989113ed-66a6-4ecd-a851-d3f0d3d5774b" providerId="ADAL" clId="{83EB8A41-9946-440A-AD8B-B9219E1E6594}" dt="2024-11-25T20:29:15.987" v="3433" actId="478"/>
          <ac:picMkLst>
            <pc:docMk/>
            <pc:sldMk cId="1752216685" sldId="1472"/>
            <ac:picMk id="26" creationId="{1C5B3AC5-4888-81BC-140B-2212F407FDA3}"/>
          </ac:picMkLst>
        </pc:picChg>
        <pc:picChg chg="add mod">
          <ac:chgData name="Jonas Damidavičius" userId="989113ed-66a6-4ecd-a851-d3f0d3d5774b" providerId="ADAL" clId="{83EB8A41-9946-440A-AD8B-B9219E1E6594}" dt="2024-11-25T20:29:13.069" v="3429" actId="1076"/>
          <ac:picMkLst>
            <pc:docMk/>
            <pc:sldMk cId="1752216685" sldId="1472"/>
            <ac:picMk id="27" creationId="{7DB46A08-A3F9-E203-1165-B46BCE532F2D}"/>
          </ac:picMkLst>
        </pc:picChg>
        <pc:cxnChg chg="mod">
          <ac:chgData name="Jonas Damidavičius" userId="989113ed-66a6-4ecd-a851-d3f0d3d5774b" providerId="ADAL" clId="{83EB8A41-9946-440A-AD8B-B9219E1E6594}" dt="2024-11-25T20:01:40.342" v="3256" actId="208"/>
          <ac:cxnSpMkLst>
            <pc:docMk/>
            <pc:sldMk cId="1752216685" sldId="1472"/>
            <ac:cxnSpMk id="13" creationId="{B3A383DD-B3AC-981C-BD87-ECE170A3016F}"/>
          </ac:cxnSpMkLst>
        </pc:cxnChg>
        <pc:cxnChg chg="del mod">
          <ac:chgData name="Jonas Damidavičius" userId="989113ed-66a6-4ecd-a851-d3f0d3d5774b" providerId="ADAL" clId="{83EB8A41-9946-440A-AD8B-B9219E1E6594}" dt="2024-11-25T20:00:50.696" v="3243" actId="478"/>
          <ac:cxnSpMkLst>
            <pc:docMk/>
            <pc:sldMk cId="1752216685" sldId="1472"/>
            <ac:cxnSpMk id="14" creationId="{A353D263-5D0C-3F85-2505-525E9CF3D5C2}"/>
          </ac:cxnSpMkLst>
        </pc:cxnChg>
        <pc:cxnChg chg="del mod">
          <ac:chgData name="Jonas Damidavičius" userId="989113ed-66a6-4ecd-a851-d3f0d3d5774b" providerId="ADAL" clId="{83EB8A41-9946-440A-AD8B-B9219E1E6594}" dt="2024-11-25T14:52:03.139" v="170" actId="478"/>
          <ac:cxnSpMkLst>
            <pc:docMk/>
            <pc:sldMk cId="1752216685" sldId="1472"/>
            <ac:cxnSpMk id="15" creationId="{95EDF0E3-7891-DEEB-8ED4-FAAAFCCA080B}"/>
          </ac:cxnSpMkLst>
        </pc:cxnChg>
        <pc:cxnChg chg="del">
          <ac:chgData name="Jonas Damidavičius" userId="989113ed-66a6-4ecd-a851-d3f0d3d5774b" providerId="ADAL" clId="{83EB8A41-9946-440A-AD8B-B9219E1E6594}" dt="2024-11-25T14:52:44.016" v="240" actId="478"/>
          <ac:cxnSpMkLst>
            <pc:docMk/>
            <pc:sldMk cId="1752216685" sldId="1472"/>
            <ac:cxnSpMk id="16" creationId="{8BAC5713-0AA8-30B7-CEA8-C00B6F02460D}"/>
          </ac:cxnSpMkLst>
        </pc:cxnChg>
        <pc:cxnChg chg="del mod">
          <ac:chgData name="Jonas Damidavičius" userId="989113ed-66a6-4ecd-a851-d3f0d3d5774b" providerId="ADAL" clId="{83EB8A41-9946-440A-AD8B-B9219E1E6594}" dt="2024-11-25T20:00:51.669" v="3244" actId="478"/>
          <ac:cxnSpMkLst>
            <pc:docMk/>
            <pc:sldMk cId="1752216685" sldId="1472"/>
            <ac:cxnSpMk id="18" creationId="{FA76BF70-41E3-AFE2-D3EB-44B71ADC6FEC}"/>
          </ac:cxnSpMkLst>
        </pc:cxnChg>
      </pc:sldChg>
      <pc:sldChg chg="addSp delSp modSp add del mod">
        <pc:chgData name="Jonas Damidavičius" userId="989113ed-66a6-4ecd-a851-d3f0d3d5774b" providerId="ADAL" clId="{83EB8A41-9946-440A-AD8B-B9219E1E6594}" dt="2024-11-25T20:29:20.315" v="3434" actId="47"/>
        <pc:sldMkLst>
          <pc:docMk/>
          <pc:sldMk cId="46063613" sldId="1473"/>
        </pc:sldMkLst>
        <pc:spChg chg="del mod">
          <ac:chgData name="Jonas Damidavičius" userId="989113ed-66a6-4ecd-a851-d3f0d3d5774b" providerId="ADAL" clId="{83EB8A41-9946-440A-AD8B-B9219E1E6594}" dt="2024-11-25T20:07:55.548" v="3297" actId="478"/>
          <ac:spMkLst>
            <pc:docMk/>
            <pc:sldMk cId="46063613" sldId="1473"/>
            <ac:spMk id="6" creationId="{F1758E4D-B1A7-3268-90D9-3CA54CC2F0DB}"/>
          </ac:spMkLst>
        </pc:spChg>
        <pc:spChg chg="mod">
          <ac:chgData name="Jonas Damidavičius" userId="989113ed-66a6-4ecd-a851-d3f0d3d5774b" providerId="ADAL" clId="{83EB8A41-9946-440A-AD8B-B9219E1E6594}" dt="2024-11-25T20:13:39.516" v="3368" actId="1076"/>
          <ac:spMkLst>
            <pc:docMk/>
            <pc:sldMk cId="46063613" sldId="1473"/>
            <ac:spMk id="10" creationId="{A8E28BE0-3FD0-783A-D290-D6483D4D4CBF}"/>
          </ac:spMkLst>
        </pc:spChg>
        <pc:spChg chg="mod">
          <ac:chgData name="Jonas Damidavičius" userId="989113ed-66a6-4ecd-a851-d3f0d3d5774b" providerId="ADAL" clId="{83EB8A41-9946-440A-AD8B-B9219E1E6594}" dt="2024-11-25T20:13:41.348" v="3369" actId="1076"/>
          <ac:spMkLst>
            <pc:docMk/>
            <pc:sldMk cId="46063613" sldId="1473"/>
            <ac:spMk id="12" creationId="{E6CF926D-661C-12BC-AB7B-5EAD20312FB7}"/>
          </ac:spMkLst>
        </pc:spChg>
        <pc:spChg chg="del">
          <ac:chgData name="Jonas Damidavičius" userId="989113ed-66a6-4ecd-a851-d3f0d3d5774b" providerId="ADAL" clId="{83EB8A41-9946-440A-AD8B-B9219E1E6594}" dt="2024-11-25T20:04:18.309" v="3271" actId="478"/>
          <ac:spMkLst>
            <pc:docMk/>
            <pc:sldMk cId="46063613" sldId="1473"/>
            <ac:spMk id="21" creationId="{D4B0247A-346D-6ACB-B7E9-32EEF536279D}"/>
          </ac:spMkLst>
        </pc:spChg>
        <pc:spChg chg="del">
          <ac:chgData name="Jonas Damidavičius" userId="989113ed-66a6-4ecd-a851-d3f0d3d5774b" providerId="ADAL" clId="{83EB8A41-9946-440A-AD8B-B9219E1E6594}" dt="2024-11-25T20:04:19.859" v="3272" actId="478"/>
          <ac:spMkLst>
            <pc:docMk/>
            <pc:sldMk cId="46063613" sldId="1473"/>
            <ac:spMk id="22" creationId="{2CF29EC7-0EB4-9F59-B6F6-A0E71ADC8A26}"/>
          </ac:spMkLst>
        </pc:spChg>
        <pc:spChg chg="del">
          <ac:chgData name="Jonas Damidavičius" userId="989113ed-66a6-4ecd-a851-d3f0d3d5774b" providerId="ADAL" clId="{83EB8A41-9946-440A-AD8B-B9219E1E6594}" dt="2024-11-25T20:04:21.003" v="3273" actId="478"/>
          <ac:spMkLst>
            <pc:docMk/>
            <pc:sldMk cId="46063613" sldId="1473"/>
            <ac:spMk id="23" creationId="{2F960C3E-2239-6F8C-B692-B32EF857B16A}"/>
          </ac:spMkLst>
        </pc:spChg>
        <pc:spChg chg="add del mod">
          <ac:chgData name="Jonas Damidavičius" userId="989113ed-66a6-4ecd-a851-d3f0d3d5774b" providerId="ADAL" clId="{83EB8A41-9946-440A-AD8B-B9219E1E6594}" dt="2024-11-25T20:13:23.793" v="3363" actId="478"/>
          <ac:spMkLst>
            <pc:docMk/>
            <pc:sldMk cId="46063613" sldId="1473"/>
            <ac:spMk id="27" creationId="{4A4B0240-1553-7884-4FB2-AAA9F1742599}"/>
          </ac:spMkLst>
        </pc:spChg>
        <pc:spChg chg="add mod">
          <ac:chgData name="Jonas Damidavičius" userId="989113ed-66a6-4ecd-a851-d3f0d3d5774b" providerId="ADAL" clId="{83EB8A41-9946-440A-AD8B-B9219E1E6594}" dt="2024-11-25T20:15:13.959" v="3397" actId="1076"/>
          <ac:spMkLst>
            <pc:docMk/>
            <pc:sldMk cId="46063613" sldId="1473"/>
            <ac:spMk id="28" creationId="{F0DAE262-1A2B-32D9-E768-5DFBAFF9D02A}"/>
          </ac:spMkLst>
        </pc:spChg>
        <pc:spChg chg="add mod">
          <ac:chgData name="Jonas Damidavičius" userId="989113ed-66a6-4ecd-a851-d3f0d3d5774b" providerId="ADAL" clId="{83EB8A41-9946-440A-AD8B-B9219E1E6594}" dt="2024-11-25T20:12:14.847" v="3358" actId="6549"/>
          <ac:spMkLst>
            <pc:docMk/>
            <pc:sldMk cId="46063613" sldId="1473"/>
            <ac:spMk id="29" creationId="{15B796A3-FADA-DE94-4CFA-5CDF3843F272}"/>
          </ac:spMkLst>
        </pc:spChg>
        <pc:spChg chg="add del mod">
          <ac:chgData name="Jonas Damidavičius" userId="989113ed-66a6-4ecd-a851-d3f0d3d5774b" providerId="ADAL" clId="{83EB8A41-9946-440A-AD8B-B9219E1E6594}" dt="2024-11-25T20:13:26.826" v="3365" actId="478"/>
          <ac:spMkLst>
            <pc:docMk/>
            <pc:sldMk cId="46063613" sldId="1473"/>
            <ac:spMk id="30" creationId="{C24EE185-5FC2-ED3A-7536-C4F222E8A763}"/>
          </ac:spMkLst>
        </pc:spChg>
        <pc:picChg chg="add mod">
          <ac:chgData name="Jonas Damidavičius" userId="989113ed-66a6-4ecd-a851-d3f0d3d5774b" providerId="ADAL" clId="{83EB8A41-9946-440A-AD8B-B9219E1E6594}" dt="2024-11-25T20:14:03.622" v="3375" actId="1076"/>
          <ac:picMkLst>
            <pc:docMk/>
            <pc:sldMk cId="46063613" sldId="1473"/>
            <ac:picMk id="3" creationId="{452627B1-08F3-44EB-BF65-AD6B96B1582D}"/>
          </ac:picMkLst>
        </pc:picChg>
        <pc:picChg chg="add mod">
          <ac:chgData name="Jonas Damidavičius" userId="989113ed-66a6-4ecd-a851-d3f0d3d5774b" providerId="ADAL" clId="{83EB8A41-9946-440A-AD8B-B9219E1E6594}" dt="2024-11-25T20:13:47.723" v="3371" actId="1076"/>
          <ac:picMkLst>
            <pc:docMk/>
            <pc:sldMk cId="46063613" sldId="1473"/>
            <ac:picMk id="5" creationId="{FEBDC6B3-9891-42E8-629F-54604A186431}"/>
          </ac:picMkLst>
        </pc:picChg>
        <pc:picChg chg="add mod">
          <ac:chgData name="Jonas Damidavičius" userId="989113ed-66a6-4ecd-a851-d3f0d3d5774b" providerId="ADAL" clId="{83EB8A41-9946-440A-AD8B-B9219E1E6594}" dt="2024-11-25T20:13:50.874" v="3372" actId="1076"/>
          <ac:picMkLst>
            <pc:docMk/>
            <pc:sldMk cId="46063613" sldId="1473"/>
            <ac:picMk id="9" creationId="{2DAD0F42-FC5D-D041-F943-F58D9C2341CF}"/>
          </ac:picMkLst>
        </pc:picChg>
        <pc:picChg chg="add mod">
          <ac:chgData name="Jonas Damidavičius" userId="989113ed-66a6-4ecd-a851-d3f0d3d5774b" providerId="ADAL" clId="{83EB8A41-9946-440A-AD8B-B9219E1E6594}" dt="2024-11-25T20:13:54.421" v="3373" actId="1076"/>
          <ac:picMkLst>
            <pc:docMk/>
            <pc:sldMk cId="46063613" sldId="1473"/>
            <ac:picMk id="14" creationId="{C5269D5C-3D53-8167-3359-B3BF478BC8EF}"/>
          </ac:picMkLst>
        </pc:picChg>
        <pc:picChg chg="add mod">
          <ac:chgData name="Jonas Damidavičius" userId="989113ed-66a6-4ecd-a851-d3f0d3d5774b" providerId="ADAL" clId="{83EB8A41-9946-440A-AD8B-B9219E1E6594}" dt="2024-11-25T20:13:58.974" v="3374" actId="1076"/>
          <ac:picMkLst>
            <pc:docMk/>
            <pc:sldMk cId="46063613" sldId="1473"/>
            <ac:picMk id="16" creationId="{BDC3C95D-84A7-C2CC-7E79-6BC44078EA94}"/>
          </ac:picMkLst>
        </pc:picChg>
        <pc:cxnChg chg="mod">
          <ac:chgData name="Jonas Damidavičius" userId="989113ed-66a6-4ecd-a851-d3f0d3d5774b" providerId="ADAL" clId="{83EB8A41-9946-440A-AD8B-B9219E1E6594}" dt="2024-11-25T20:14:12.451" v="3377" actId="14100"/>
          <ac:cxnSpMkLst>
            <pc:docMk/>
            <pc:sldMk cId="46063613" sldId="1473"/>
            <ac:cxnSpMk id="13" creationId="{B3A383DD-B3AC-981C-BD87-ECE170A3016F}"/>
          </ac:cxnSpMkLst>
        </pc:cxnChg>
        <pc:cxnChg chg="add del mod">
          <ac:chgData name="Jonas Damidavičius" userId="989113ed-66a6-4ecd-a851-d3f0d3d5774b" providerId="ADAL" clId="{83EB8A41-9946-440A-AD8B-B9219E1E6594}" dt="2024-11-25T20:14:28.812" v="3381" actId="478"/>
          <ac:cxnSpMkLst>
            <pc:docMk/>
            <pc:sldMk cId="46063613" sldId="1473"/>
            <ac:cxnSpMk id="19" creationId="{2F883EBA-284A-C8CB-F96B-0C651CF17677}"/>
          </ac:cxnSpMkLst>
        </pc:cxnChg>
        <pc:cxnChg chg="add del mod">
          <ac:chgData name="Jonas Damidavičius" userId="989113ed-66a6-4ecd-a851-d3f0d3d5774b" providerId="ADAL" clId="{83EB8A41-9946-440A-AD8B-B9219E1E6594}" dt="2024-11-25T20:14:29.563" v="3382" actId="478"/>
          <ac:cxnSpMkLst>
            <pc:docMk/>
            <pc:sldMk cId="46063613" sldId="1473"/>
            <ac:cxnSpMk id="20" creationId="{C896DD58-5650-5210-485F-E2ED2FD33A9B}"/>
          </ac:cxnSpMkLst>
        </pc:cxnChg>
        <pc:cxnChg chg="add del mod">
          <ac:chgData name="Jonas Damidavičius" userId="989113ed-66a6-4ecd-a851-d3f0d3d5774b" providerId="ADAL" clId="{83EB8A41-9946-440A-AD8B-B9219E1E6594}" dt="2024-11-25T20:14:29.924" v="3383" actId="478"/>
          <ac:cxnSpMkLst>
            <pc:docMk/>
            <pc:sldMk cId="46063613" sldId="1473"/>
            <ac:cxnSpMk id="26" creationId="{4A4454B1-7574-08DB-868A-E40F8B7F30BF}"/>
          </ac:cxnSpMkLst>
        </pc:cxnChg>
        <pc:cxnChg chg="add mod">
          <ac:chgData name="Jonas Damidavičius" userId="989113ed-66a6-4ecd-a851-d3f0d3d5774b" providerId="ADAL" clId="{83EB8A41-9946-440A-AD8B-B9219E1E6594}" dt="2024-11-25T20:14:36.246" v="3385" actId="1076"/>
          <ac:cxnSpMkLst>
            <pc:docMk/>
            <pc:sldMk cId="46063613" sldId="1473"/>
            <ac:cxnSpMk id="35" creationId="{C74CFBCB-B9CD-5829-62C0-330012E7BAD9}"/>
          </ac:cxnSpMkLst>
        </pc:cxnChg>
        <pc:cxnChg chg="add mod">
          <ac:chgData name="Jonas Damidavičius" userId="989113ed-66a6-4ecd-a851-d3f0d3d5774b" providerId="ADAL" clId="{83EB8A41-9946-440A-AD8B-B9219E1E6594}" dt="2024-11-25T20:14:44.503" v="3387" actId="1076"/>
          <ac:cxnSpMkLst>
            <pc:docMk/>
            <pc:sldMk cId="46063613" sldId="1473"/>
            <ac:cxnSpMk id="36" creationId="{D0679C11-1BB2-8243-B986-13D2B53B786D}"/>
          </ac:cxnSpMkLst>
        </pc:cxnChg>
        <pc:cxnChg chg="add mod">
          <ac:chgData name="Jonas Damidavičius" userId="989113ed-66a6-4ecd-a851-d3f0d3d5774b" providerId="ADAL" clId="{83EB8A41-9946-440A-AD8B-B9219E1E6594}" dt="2024-11-25T20:14:52.759" v="3389" actId="1076"/>
          <ac:cxnSpMkLst>
            <pc:docMk/>
            <pc:sldMk cId="46063613" sldId="1473"/>
            <ac:cxnSpMk id="37" creationId="{B06E6AE2-D3E3-287A-816E-05C437CE365C}"/>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37c7958de6_0_3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 name="Google Shape;77;g137c7958de6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7026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1170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158750" indent="0" algn="just">
              <a:spcAft>
                <a:spcPts val="600"/>
              </a:spcAft>
              <a:buClr>
                <a:srgbClr val="595959"/>
              </a:buClr>
              <a:buSzPts val="1500"/>
              <a:buNone/>
            </a:pPr>
            <a:endParaRPr lang="lt-LT">
              <a:latin typeface="Montserrat"/>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933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3046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a:t>5 Senamiesčio gatvės:</a:t>
            </a:r>
          </a:p>
          <a:p>
            <a:pPr marL="0" lvl="0" indent="0" algn="l" rtl="0">
              <a:spcBef>
                <a:spcPts val="0"/>
              </a:spcBef>
              <a:spcAft>
                <a:spcPts val="0"/>
              </a:spcAft>
              <a:buNone/>
            </a:pPr>
            <a:r>
              <a:rPr lang="lt-LT"/>
              <a:t>Trakų // Tilto (2025)</a:t>
            </a:r>
          </a:p>
          <a:p>
            <a:pPr marL="0" lvl="0" indent="0" algn="l" rtl="0">
              <a:spcBef>
                <a:spcPts val="0"/>
              </a:spcBef>
              <a:spcAft>
                <a:spcPts val="0"/>
              </a:spcAft>
              <a:buNone/>
            </a:pPr>
            <a:r>
              <a:rPr lang="lt-LT" err="1"/>
              <a:t>Marionio</a:t>
            </a:r>
            <a:r>
              <a:rPr lang="lt-LT"/>
              <a:t> // B. Radvilaitės (2026)</a:t>
            </a:r>
          </a:p>
          <a:p>
            <a:pPr marL="0" lvl="0" indent="0" algn="l" rtl="0">
              <a:spcBef>
                <a:spcPts val="0"/>
              </a:spcBef>
              <a:spcAft>
                <a:spcPts val="0"/>
              </a:spcAft>
              <a:buNone/>
            </a:pPr>
            <a:r>
              <a:rPr lang="lt-LT"/>
              <a:t>Vokiečių (2027)</a:t>
            </a: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3983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a:t>Skirtingo lygio sankryžos: </a:t>
            </a:r>
          </a:p>
          <a:p>
            <a:pPr marL="0" lvl="0" indent="0" algn="l" rtl="0">
              <a:spcBef>
                <a:spcPts val="0"/>
              </a:spcBef>
              <a:spcAft>
                <a:spcPts val="0"/>
              </a:spcAft>
              <a:buNone/>
            </a:pPr>
            <a:r>
              <a:rPr lang="lt-LT"/>
              <a:t>Ukmergės-Ozo g. 2 vnt. (2027)</a:t>
            </a:r>
          </a:p>
          <a:p>
            <a:pPr marL="0" lvl="0" indent="0" algn="l" rtl="0">
              <a:spcBef>
                <a:spcPts val="0"/>
              </a:spcBef>
              <a:spcAft>
                <a:spcPts val="0"/>
              </a:spcAft>
              <a:buNone/>
            </a:pPr>
            <a:r>
              <a:rPr lang="lt-LT"/>
              <a:t>Gariūnų - </a:t>
            </a:r>
            <a:r>
              <a:rPr lang="lt-LT" err="1"/>
              <a:t>Jočionių</a:t>
            </a:r>
            <a:r>
              <a:rPr lang="lt-LT"/>
              <a:t> g. (2026)</a:t>
            </a:r>
          </a:p>
          <a:p>
            <a:pPr marL="0" lvl="0" indent="0" algn="l" rtl="0">
              <a:spcBef>
                <a:spcPts val="0"/>
              </a:spcBef>
              <a:spcAft>
                <a:spcPts val="0"/>
              </a:spcAft>
              <a:buNone/>
            </a:pPr>
            <a:r>
              <a:rPr lang="lt-LT"/>
              <a:t>T. Narbuto g. viadukas (2026) suprojektuotas</a:t>
            </a:r>
          </a:p>
          <a:p>
            <a:pPr marL="0" lvl="0" indent="0" algn="l" rtl="0">
              <a:spcBef>
                <a:spcPts val="0"/>
              </a:spcBef>
              <a:spcAft>
                <a:spcPts val="0"/>
              </a:spcAft>
              <a:buNone/>
            </a:pPr>
            <a:r>
              <a:rPr lang="lt-LT"/>
              <a:t>Geležinio vilko-Didlaukio g. viadukas (2027)</a:t>
            </a:r>
          </a:p>
          <a:p>
            <a:pPr marL="0" lvl="0" indent="0" algn="l" rtl="0">
              <a:spcBef>
                <a:spcPts val="0"/>
              </a:spcBef>
              <a:spcAft>
                <a:spcPts val="0"/>
              </a:spcAft>
              <a:buNone/>
            </a:pPr>
            <a:r>
              <a:rPr lang="lt-LT"/>
              <a:t>Tarandės (2027)</a:t>
            </a: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400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5537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lt-LT"/>
          </a:p>
        </p:txBody>
      </p:sp>
    </p:spTree>
    <p:extLst>
      <p:ext uri="{BB962C8B-B14F-4D97-AF65-F5344CB8AC3E}">
        <p14:creationId xmlns:p14="http://schemas.microsoft.com/office/powerpoint/2010/main" val="3776731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lt-LT"/>
          </a:p>
        </p:txBody>
      </p:sp>
    </p:spTree>
    <p:extLst>
      <p:ext uri="{BB962C8B-B14F-4D97-AF65-F5344CB8AC3E}">
        <p14:creationId xmlns:p14="http://schemas.microsoft.com/office/powerpoint/2010/main" val="2241599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just">
              <a:buClr>
                <a:srgbClr val="595959"/>
              </a:buClr>
              <a:buSzPts val="1500"/>
              <a:buNone/>
            </a:pPr>
            <a:endParaRPr lang="lt-LT" sz="2400">
              <a:latin typeface="Montserrat"/>
              <a:ea typeface="Montserrat"/>
              <a:cs typeface="Montserrat"/>
              <a:sym typeface="Montserrat"/>
            </a:endParaRPr>
          </a:p>
        </p:txBody>
      </p:sp>
    </p:spTree>
    <p:extLst>
      <p:ext uri="{BB962C8B-B14F-4D97-AF65-F5344CB8AC3E}">
        <p14:creationId xmlns:p14="http://schemas.microsoft.com/office/powerpoint/2010/main" val="148722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2666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66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algn="just">
              <a:spcAft>
                <a:spcPts val="600"/>
              </a:spcAft>
              <a:buClr>
                <a:srgbClr val="595959"/>
              </a:buClr>
              <a:buSzPts val="1500"/>
            </a:pPr>
            <a:endParaRPr lang="lt-LT">
              <a:latin typeface="Montserrat"/>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3317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algn="just">
              <a:spcAft>
                <a:spcPts val="600"/>
              </a:spcAft>
              <a:buClr>
                <a:srgbClr val="595959"/>
              </a:buClr>
              <a:buSzPts val="1500"/>
            </a:pPr>
            <a:endParaRPr lang="lt-LT">
              <a:latin typeface="Montserrat"/>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7537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algn="just">
              <a:spcAft>
                <a:spcPts val="600"/>
              </a:spcAft>
              <a:buClr>
                <a:srgbClr val="595959"/>
              </a:buClr>
              <a:buSzPts val="1500"/>
            </a:pPr>
            <a:endParaRPr lang="lt-LT">
              <a:latin typeface="Montserrat"/>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7443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algn="just">
              <a:spcAft>
                <a:spcPts val="600"/>
              </a:spcAft>
              <a:buClr>
                <a:srgbClr val="595959"/>
              </a:buClr>
              <a:buSzPts val="1500"/>
            </a:pPr>
            <a:endParaRPr lang="lt-LT">
              <a:latin typeface="Montserrat"/>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5709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lt-LT"/>
          </a:p>
        </p:txBody>
      </p:sp>
    </p:spTree>
    <p:extLst>
      <p:ext uri="{BB962C8B-B14F-4D97-AF65-F5344CB8AC3E}">
        <p14:creationId xmlns:p14="http://schemas.microsoft.com/office/powerpoint/2010/main" val="569738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1672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0772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algn="just">
              <a:spcAft>
                <a:spcPts val="600"/>
              </a:spcAft>
              <a:buClr>
                <a:srgbClr val="595959"/>
              </a:buClr>
              <a:buSzPts val="1500"/>
            </a:pPr>
            <a:endParaRPr lang="lt-LT">
              <a:latin typeface="Montserrat"/>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6529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algn="just">
              <a:spcAft>
                <a:spcPts val="600"/>
              </a:spcAft>
              <a:buClr>
                <a:srgbClr val="595959"/>
              </a:buClr>
              <a:buSzPts val="1500"/>
            </a:pPr>
            <a:endParaRPr lang="lt-LT">
              <a:latin typeface="Montserrat"/>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5340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37c7958de6_0_3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 name="Google Shape;77;g137c7958de6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7608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algn="just">
              <a:spcAft>
                <a:spcPts val="600"/>
              </a:spcAft>
              <a:buClr>
                <a:srgbClr val="595959"/>
              </a:buClr>
              <a:buSzPts val="1500"/>
            </a:pPr>
            <a:endParaRPr lang="lt-LT">
              <a:latin typeface="Montserrat"/>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1573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551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6280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473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2828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1563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7e3b4b6c3_3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37e3b4b6c3_3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8994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ulinė_1">
  <p:cSld name="Titulinė_1">
    <p:bg>
      <p:bgPr>
        <a:solidFill>
          <a:srgbClr val="252753"/>
        </a:solidFill>
        <a:effectLst/>
      </p:bgPr>
    </p:bg>
    <p:spTree>
      <p:nvGrpSpPr>
        <p:cNvPr id="1" name="Shape 50"/>
        <p:cNvGrpSpPr/>
        <p:nvPr/>
      </p:nvGrpSpPr>
      <p:grpSpPr>
        <a:xfrm>
          <a:off x="0" y="0"/>
          <a:ext cx="0" cy="0"/>
          <a:chOff x="0" y="0"/>
          <a:chExt cx="0" cy="0"/>
        </a:xfrm>
      </p:grpSpPr>
      <p:sp>
        <p:nvSpPr>
          <p:cNvPr id="56" name="Google Shape;56;p13"/>
          <p:cNvSpPr txBox="1">
            <a:spLocks noGrp="1"/>
          </p:cNvSpPr>
          <p:nvPr>
            <p:ph type="body" idx="1"/>
          </p:nvPr>
        </p:nvSpPr>
        <p:spPr>
          <a:xfrm>
            <a:off x="566738" y="1818680"/>
            <a:ext cx="5460300" cy="228600"/>
          </a:xfrm>
          <a:prstGeom prst="rect">
            <a:avLst/>
          </a:prstGeom>
          <a:noFill/>
          <a:ln>
            <a:noFill/>
          </a:ln>
        </p:spPr>
        <p:txBody>
          <a:bodyPr spcFirstLastPara="1" wrap="square" lIns="34275" tIns="17150" rIns="34275" bIns="17150" anchor="ctr" anchorCtr="0">
            <a:normAutofit/>
          </a:bodyPr>
          <a:lstStyle>
            <a:lvl1pPr marL="457200" lvl="0" indent="-228600" algn="l" rtl="0">
              <a:lnSpc>
                <a:spcPct val="90000"/>
              </a:lnSpc>
              <a:spcBef>
                <a:spcPts val="400"/>
              </a:spcBef>
              <a:spcAft>
                <a:spcPts val="0"/>
              </a:spcAft>
              <a:buClr>
                <a:schemeClr val="lt1"/>
              </a:buClr>
              <a:buSzPts val="1100"/>
              <a:buNone/>
              <a:defRPr sz="1100">
                <a:solidFill>
                  <a:schemeClr val="lt1"/>
                </a:solidFill>
                <a:latin typeface="Montserrat Medium"/>
                <a:ea typeface="Montserrat Medium"/>
                <a:cs typeface="Montserrat Medium"/>
                <a:sym typeface="Montserrat Medium"/>
              </a:defRPr>
            </a:lvl1pPr>
            <a:lvl2pPr marL="914400" lvl="1" indent="-228600" algn="l" rtl="0">
              <a:lnSpc>
                <a:spcPct val="90000"/>
              </a:lnSpc>
              <a:spcBef>
                <a:spcPts val="200"/>
              </a:spcBef>
              <a:spcAft>
                <a:spcPts val="0"/>
              </a:spcAft>
              <a:buClr>
                <a:srgbClr val="252750"/>
              </a:buClr>
              <a:buSzPts val="700"/>
              <a:buNone/>
              <a:defRPr/>
            </a:lvl2pPr>
            <a:lvl3pPr marL="1371600" lvl="2" indent="-228600" algn="l" rtl="0">
              <a:lnSpc>
                <a:spcPct val="90000"/>
              </a:lnSpc>
              <a:spcBef>
                <a:spcPts val="200"/>
              </a:spcBef>
              <a:spcAft>
                <a:spcPts val="0"/>
              </a:spcAft>
              <a:buClr>
                <a:srgbClr val="252750"/>
              </a:buClr>
              <a:buSzPts val="700"/>
              <a:buNone/>
              <a:defRPr/>
            </a:lvl3pPr>
            <a:lvl4pPr marL="1828800" lvl="3" indent="-228600" algn="l" rtl="0">
              <a:lnSpc>
                <a:spcPct val="90000"/>
              </a:lnSpc>
              <a:spcBef>
                <a:spcPts val="200"/>
              </a:spcBef>
              <a:spcAft>
                <a:spcPts val="0"/>
              </a:spcAft>
              <a:buClr>
                <a:srgbClr val="252750"/>
              </a:buClr>
              <a:buSzPts val="700"/>
              <a:buNone/>
              <a:defRPr/>
            </a:lvl4pPr>
            <a:lvl5pPr marL="2286000" lvl="4" indent="-228600" algn="l" rtl="0">
              <a:lnSpc>
                <a:spcPct val="90000"/>
              </a:lnSpc>
              <a:spcBef>
                <a:spcPts val="200"/>
              </a:spcBef>
              <a:spcAft>
                <a:spcPts val="0"/>
              </a:spcAft>
              <a:buClr>
                <a:srgbClr val="252750"/>
              </a:buClr>
              <a:buSzPts val="700"/>
              <a:buNone/>
              <a:defRPr/>
            </a:lvl5pPr>
            <a:lvl6pPr marL="2743200" lvl="5" indent="-273050" algn="l" rtl="0">
              <a:lnSpc>
                <a:spcPct val="90000"/>
              </a:lnSpc>
              <a:spcBef>
                <a:spcPts val="200"/>
              </a:spcBef>
              <a:spcAft>
                <a:spcPts val="0"/>
              </a:spcAft>
              <a:buClr>
                <a:schemeClr val="lt1"/>
              </a:buClr>
              <a:buSzPts val="700"/>
              <a:buChar char="•"/>
              <a:defRPr/>
            </a:lvl6pPr>
            <a:lvl7pPr marL="3200400" lvl="6" indent="-273050" algn="l" rtl="0">
              <a:lnSpc>
                <a:spcPct val="90000"/>
              </a:lnSpc>
              <a:spcBef>
                <a:spcPts val="200"/>
              </a:spcBef>
              <a:spcAft>
                <a:spcPts val="0"/>
              </a:spcAft>
              <a:buClr>
                <a:schemeClr val="lt1"/>
              </a:buClr>
              <a:buSzPts val="700"/>
              <a:buChar char="•"/>
              <a:defRPr/>
            </a:lvl7pPr>
            <a:lvl8pPr marL="3657600" lvl="7" indent="-273050" algn="l" rtl="0">
              <a:lnSpc>
                <a:spcPct val="90000"/>
              </a:lnSpc>
              <a:spcBef>
                <a:spcPts val="200"/>
              </a:spcBef>
              <a:spcAft>
                <a:spcPts val="0"/>
              </a:spcAft>
              <a:buClr>
                <a:schemeClr val="lt1"/>
              </a:buClr>
              <a:buSzPts val="700"/>
              <a:buChar char="•"/>
              <a:defRPr/>
            </a:lvl8pPr>
            <a:lvl9pPr marL="4114800" lvl="8" indent="-273050" algn="l" rtl="0">
              <a:lnSpc>
                <a:spcPct val="90000"/>
              </a:lnSpc>
              <a:spcBef>
                <a:spcPts val="200"/>
              </a:spcBef>
              <a:spcAft>
                <a:spcPts val="0"/>
              </a:spcAft>
              <a:buClr>
                <a:schemeClr val="lt1"/>
              </a:buClr>
              <a:buSzPts val="700"/>
              <a:buChar char="•"/>
              <a:defRPr/>
            </a:lvl9pPr>
          </a:lstStyle>
          <a:p>
            <a:endParaRPr/>
          </a:p>
        </p:txBody>
      </p:sp>
      <p:sp>
        <p:nvSpPr>
          <p:cNvPr id="57" name="Google Shape;57;p13"/>
          <p:cNvSpPr txBox="1">
            <a:spLocks noGrp="1"/>
          </p:cNvSpPr>
          <p:nvPr>
            <p:ph type="body" idx="2"/>
          </p:nvPr>
        </p:nvSpPr>
        <p:spPr>
          <a:xfrm>
            <a:off x="566737" y="2202358"/>
            <a:ext cx="5974500" cy="1517400"/>
          </a:xfrm>
          <a:prstGeom prst="rect">
            <a:avLst/>
          </a:prstGeom>
          <a:noFill/>
          <a:ln>
            <a:noFill/>
          </a:ln>
        </p:spPr>
        <p:txBody>
          <a:bodyPr spcFirstLastPara="1" wrap="square" lIns="34275" tIns="17150" rIns="34275" bIns="17150" anchor="t" anchorCtr="0">
            <a:normAutofit/>
          </a:bodyPr>
          <a:lstStyle>
            <a:lvl1pPr marL="457200" lvl="0" indent="-228600" algn="l" rtl="0">
              <a:lnSpc>
                <a:spcPct val="90000"/>
              </a:lnSpc>
              <a:spcBef>
                <a:spcPts val="400"/>
              </a:spcBef>
              <a:spcAft>
                <a:spcPts val="0"/>
              </a:spcAft>
              <a:buClr>
                <a:schemeClr val="lt1"/>
              </a:buClr>
              <a:buSzPts val="3800"/>
              <a:buNone/>
              <a:defRPr sz="3800" b="1" i="0">
                <a:solidFill>
                  <a:schemeClr val="lt1"/>
                </a:solidFill>
                <a:latin typeface="Montserrat" pitchFamily="2" charset="77"/>
                <a:ea typeface="Montserrat" pitchFamily="2" charset="77"/>
                <a:cs typeface="Arial"/>
                <a:sym typeface="Arial"/>
              </a:defRPr>
            </a:lvl1pPr>
            <a:lvl2pPr marL="914400" lvl="1" indent="-228600" algn="l" rtl="0">
              <a:lnSpc>
                <a:spcPct val="90000"/>
              </a:lnSpc>
              <a:spcBef>
                <a:spcPts val="200"/>
              </a:spcBef>
              <a:spcAft>
                <a:spcPts val="0"/>
              </a:spcAft>
              <a:buClr>
                <a:srgbClr val="252750"/>
              </a:buClr>
              <a:buSzPts val="700"/>
              <a:buNone/>
              <a:defRPr/>
            </a:lvl2pPr>
            <a:lvl3pPr marL="1371600" lvl="2" indent="-228600" algn="l" rtl="0">
              <a:lnSpc>
                <a:spcPct val="90000"/>
              </a:lnSpc>
              <a:spcBef>
                <a:spcPts val="200"/>
              </a:spcBef>
              <a:spcAft>
                <a:spcPts val="0"/>
              </a:spcAft>
              <a:buClr>
                <a:srgbClr val="252750"/>
              </a:buClr>
              <a:buSzPts val="700"/>
              <a:buNone/>
              <a:defRPr/>
            </a:lvl3pPr>
            <a:lvl4pPr marL="1828800" lvl="3" indent="-228600" algn="l" rtl="0">
              <a:lnSpc>
                <a:spcPct val="90000"/>
              </a:lnSpc>
              <a:spcBef>
                <a:spcPts val="200"/>
              </a:spcBef>
              <a:spcAft>
                <a:spcPts val="0"/>
              </a:spcAft>
              <a:buClr>
                <a:srgbClr val="252750"/>
              </a:buClr>
              <a:buSzPts val="700"/>
              <a:buNone/>
              <a:defRPr/>
            </a:lvl4pPr>
            <a:lvl5pPr marL="2286000" lvl="4" indent="-228600" algn="l" rtl="0">
              <a:lnSpc>
                <a:spcPct val="90000"/>
              </a:lnSpc>
              <a:spcBef>
                <a:spcPts val="200"/>
              </a:spcBef>
              <a:spcAft>
                <a:spcPts val="0"/>
              </a:spcAft>
              <a:buClr>
                <a:srgbClr val="252750"/>
              </a:buClr>
              <a:buSzPts val="700"/>
              <a:buNone/>
              <a:defRPr/>
            </a:lvl5pPr>
            <a:lvl6pPr marL="2743200" lvl="5" indent="-273050" algn="l" rtl="0">
              <a:lnSpc>
                <a:spcPct val="90000"/>
              </a:lnSpc>
              <a:spcBef>
                <a:spcPts val="200"/>
              </a:spcBef>
              <a:spcAft>
                <a:spcPts val="0"/>
              </a:spcAft>
              <a:buClr>
                <a:schemeClr val="lt1"/>
              </a:buClr>
              <a:buSzPts val="700"/>
              <a:buChar char="•"/>
              <a:defRPr/>
            </a:lvl6pPr>
            <a:lvl7pPr marL="3200400" lvl="6" indent="-273050" algn="l" rtl="0">
              <a:lnSpc>
                <a:spcPct val="90000"/>
              </a:lnSpc>
              <a:spcBef>
                <a:spcPts val="200"/>
              </a:spcBef>
              <a:spcAft>
                <a:spcPts val="0"/>
              </a:spcAft>
              <a:buClr>
                <a:schemeClr val="lt1"/>
              </a:buClr>
              <a:buSzPts val="700"/>
              <a:buChar char="•"/>
              <a:defRPr/>
            </a:lvl7pPr>
            <a:lvl8pPr marL="3657600" lvl="7" indent="-273050" algn="l" rtl="0">
              <a:lnSpc>
                <a:spcPct val="90000"/>
              </a:lnSpc>
              <a:spcBef>
                <a:spcPts val="200"/>
              </a:spcBef>
              <a:spcAft>
                <a:spcPts val="0"/>
              </a:spcAft>
              <a:buClr>
                <a:schemeClr val="lt1"/>
              </a:buClr>
              <a:buSzPts val="700"/>
              <a:buChar char="•"/>
              <a:defRPr/>
            </a:lvl8pPr>
            <a:lvl9pPr marL="4114800" lvl="8" indent="-273050" algn="l" rtl="0">
              <a:lnSpc>
                <a:spcPct val="90000"/>
              </a:lnSpc>
              <a:spcBef>
                <a:spcPts val="200"/>
              </a:spcBef>
              <a:spcAft>
                <a:spcPts val="0"/>
              </a:spcAft>
              <a:buClr>
                <a:schemeClr val="lt1"/>
              </a:buClr>
              <a:buSzPts val="700"/>
              <a:buChar char="•"/>
              <a:defRPr/>
            </a:lvl9pPr>
          </a:lstStyle>
          <a:p>
            <a:endParaRPr/>
          </a:p>
        </p:txBody>
      </p:sp>
      <p:pic>
        <p:nvPicPr>
          <p:cNvPr id="3" name="pasted-image.png">
            <a:extLst>
              <a:ext uri="{FF2B5EF4-FFF2-40B4-BE49-F238E27FC236}">
                <a16:creationId xmlns:a16="http://schemas.microsoft.com/office/drawing/2014/main" id="{86C406C5-BC3D-FFF2-8953-A25C157B70A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744515" y="0"/>
            <a:ext cx="5399485" cy="2805113"/>
          </a:xfrm>
          <a:prstGeom prst="rect">
            <a:avLst/>
          </a:prstGeom>
          <a:ln w="12700">
            <a:miter lim="400000"/>
          </a:ln>
        </p:spPr>
      </p:pic>
      <p:pic>
        <p:nvPicPr>
          <p:cNvPr id="4" name="Grafinis elementas 5">
            <a:extLst>
              <a:ext uri="{FF2B5EF4-FFF2-40B4-BE49-F238E27FC236}">
                <a16:creationId xmlns:a16="http://schemas.microsoft.com/office/drawing/2014/main" id="{417CA099-2E9C-C8A4-EF80-BA42F2A5A04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6738" y="4397186"/>
            <a:ext cx="8010524" cy="460008"/>
          </a:xfrm>
          <a:prstGeom prst="rect">
            <a:avLst/>
          </a:prstGeom>
        </p:spPr>
      </p:pic>
    </p:spTree>
  </p:cSld>
  <p:clrMapOvr>
    <a:masterClrMapping/>
  </p:clrMapOvr>
  <p:extLst>
    <p:ext uri="{DCECCB84-F9BA-43D5-87BE-67443E8EF086}">
      <p15:sldGuideLst xmlns:p15="http://schemas.microsoft.com/office/powerpoint/2012/main">
        <p15:guide id="1" orient="horz" pos="2351">
          <p15:clr>
            <a:srgbClr val="FBAE40"/>
          </p15:clr>
        </p15:guide>
        <p15:guide id="2" pos="403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kstas su foto_2">
  <p:cSld name="Tekstas su foto_2">
    <p:bg>
      <p:bgPr>
        <a:solidFill>
          <a:schemeClr val="lt1"/>
        </a:solidFill>
        <a:effectLst/>
      </p:bgPr>
    </p:bg>
    <p:spTree>
      <p:nvGrpSpPr>
        <p:cNvPr id="1" name="Shape 67"/>
        <p:cNvGrpSpPr/>
        <p:nvPr/>
      </p:nvGrpSpPr>
      <p:grpSpPr>
        <a:xfrm>
          <a:off x="0" y="0"/>
          <a:ext cx="0" cy="0"/>
          <a:chOff x="0" y="0"/>
          <a:chExt cx="0" cy="0"/>
        </a:xfrm>
      </p:grpSpPr>
      <p:sp>
        <p:nvSpPr>
          <p:cNvPr id="68" name="Google Shape;68;p15"/>
          <p:cNvSpPr>
            <a:spLocks noGrp="1"/>
          </p:cNvSpPr>
          <p:nvPr>
            <p:ph type="pic" idx="2"/>
          </p:nvPr>
        </p:nvSpPr>
        <p:spPr>
          <a:xfrm>
            <a:off x="0" y="0"/>
            <a:ext cx="4373718" cy="5143500"/>
          </a:xfrm>
          <a:prstGeom prst="rect">
            <a:avLst/>
          </a:prstGeom>
          <a:noFill/>
          <a:ln>
            <a:noFill/>
          </a:ln>
        </p:spPr>
      </p:sp>
      <p:sp>
        <p:nvSpPr>
          <p:cNvPr id="69" name="Google Shape;69;p15"/>
          <p:cNvSpPr txBox="1">
            <a:spLocks noGrp="1"/>
          </p:cNvSpPr>
          <p:nvPr>
            <p:ph type="body" idx="1"/>
          </p:nvPr>
        </p:nvSpPr>
        <p:spPr>
          <a:xfrm>
            <a:off x="4880311" y="834100"/>
            <a:ext cx="3970735" cy="573272"/>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252753"/>
              </a:buClr>
              <a:buSzPts val="2300"/>
              <a:buNone/>
              <a:defRPr sz="2300" b="1" i="0">
                <a:solidFill>
                  <a:srgbClr val="252753"/>
                </a:solidFill>
                <a:latin typeface="Montserrat SemiBold"/>
                <a:ea typeface="Montserrat SemiBold"/>
                <a:cs typeface="Montserrat SemiBold"/>
                <a:sym typeface="Montserrat SemiBold"/>
              </a:defRPr>
            </a:lvl1pPr>
            <a:lvl2pPr marL="914400" lvl="1" indent="-317500" algn="l">
              <a:lnSpc>
                <a:spcPct val="90000"/>
              </a:lnSpc>
              <a:spcBef>
                <a:spcPts val="1200"/>
              </a:spcBef>
              <a:spcAft>
                <a:spcPts val="0"/>
              </a:spcAft>
              <a:buClr>
                <a:schemeClr val="dk1"/>
              </a:buClr>
              <a:buSzPts val="1400"/>
              <a:buChar char="○"/>
              <a:defRPr sz="1100"/>
            </a:lvl2pPr>
            <a:lvl3pPr marL="1371600" lvl="2" indent="-317500" algn="l">
              <a:lnSpc>
                <a:spcPct val="90000"/>
              </a:lnSpc>
              <a:spcBef>
                <a:spcPts val="1200"/>
              </a:spcBef>
              <a:spcAft>
                <a:spcPts val="0"/>
              </a:spcAft>
              <a:buClr>
                <a:schemeClr val="dk1"/>
              </a:buClr>
              <a:buSzPts val="1400"/>
              <a:buChar char="■"/>
              <a:defRPr sz="1100"/>
            </a:lvl3pPr>
            <a:lvl4pPr marL="1828800" lvl="3" indent="-317500" algn="l">
              <a:lnSpc>
                <a:spcPct val="90000"/>
              </a:lnSpc>
              <a:spcBef>
                <a:spcPts val="1200"/>
              </a:spcBef>
              <a:spcAft>
                <a:spcPts val="0"/>
              </a:spcAft>
              <a:buClr>
                <a:schemeClr val="dk1"/>
              </a:buClr>
              <a:buSzPts val="1400"/>
              <a:buChar char="●"/>
              <a:defRPr sz="1100"/>
            </a:lvl4pPr>
            <a:lvl5pPr marL="2286000" lvl="4" indent="-317500" algn="l">
              <a:lnSpc>
                <a:spcPct val="90000"/>
              </a:lnSpc>
              <a:spcBef>
                <a:spcPts val="1200"/>
              </a:spcBef>
              <a:spcAft>
                <a:spcPts val="0"/>
              </a:spcAft>
              <a:buClr>
                <a:schemeClr val="dk1"/>
              </a:buClr>
              <a:buSzPts val="1400"/>
              <a:buChar char="○"/>
              <a:defRPr sz="1100"/>
            </a:lvl5pPr>
            <a:lvl6pPr marL="2743200" lvl="5" indent="-317500" algn="l">
              <a:lnSpc>
                <a:spcPct val="90000"/>
              </a:lnSpc>
              <a:spcBef>
                <a:spcPts val="12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70" name="Google Shape;70;p15"/>
          <p:cNvSpPr txBox="1">
            <a:spLocks noGrp="1"/>
          </p:cNvSpPr>
          <p:nvPr>
            <p:ph type="body" idx="3"/>
          </p:nvPr>
        </p:nvSpPr>
        <p:spPr>
          <a:xfrm>
            <a:off x="442913" y="4762989"/>
            <a:ext cx="7200900" cy="243030"/>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800"/>
              </a:spcBef>
              <a:spcAft>
                <a:spcPts val="0"/>
              </a:spcAft>
              <a:buClr>
                <a:schemeClr val="lt1"/>
              </a:buClr>
              <a:buSzPts val="900"/>
              <a:buNone/>
              <a:defRPr sz="900" b="0" i="0">
                <a:solidFill>
                  <a:schemeClr val="lt1"/>
                </a:solidFill>
                <a:latin typeface="Montserrat Light"/>
                <a:ea typeface="Montserrat Light"/>
                <a:cs typeface="Montserrat Light"/>
                <a:sym typeface="Montserrat Light"/>
              </a:defRPr>
            </a:lvl1pPr>
            <a:lvl2pPr marL="914400" lvl="1" indent="-317500" algn="l">
              <a:lnSpc>
                <a:spcPct val="90000"/>
              </a:lnSpc>
              <a:spcBef>
                <a:spcPts val="1200"/>
              </a:spcBef>
              <a:spcAft>
                <a:spcPts val="0"/>
              </a:spcAft>
              <a:buClr>
                <a:schemeClr val="dk1"/>
              </a:buClr>
              <a:buSzPts val="1400"/>
              <a:buChar char="○"/>
              <a:defRPr sz="1100"/>
            </a:lvl2pPr>
            <a:lvl3pPr marL="1371600" lvl="2" indent="-317500" algn="l">
              <a:lnSpc>
                <a:spcPct val="90000"/>
              </a:lnSpc>
              <a:spcBef>
                <a:spcPts val="1200"/>
              </a:spcBef>
              <a:spcAft>
                <a:spcPts val="0"/>
              </a:spcAft>
              <a:buClr>
                <a:schemeClr val="dk1"/>
              </a:buClr>
              <a:buSzPts val="1400"/>
              <a:buChar char="■"/>
              <a:defRPr sz="1100"/>
            </a:lvl3pPr>
            <a:lvl4pPr marL="1828800" lvl="3" indent="-317500" algn="l">
              <a:lnSpc>
                <a:spcPct val="90000"/>
              </a:lnSpc>
              <a:spcBef>
                <a:spcPts val="1200"/>
              </a:spcBef>
              <a:spcAft>
                <a:spcPts val="0"/>
              </a:spcAft>
              <a:buClr>
                <a:schemeClr val="dk1"/>
              </a:buClr>
              <a:buSzPts val="1400"/>
              <a:buChar char="●"/>
              <a:defRPr sz="1100"/>
            </a:lvl4pPr>
            <a:lvl5pPr marL="2286000" lvl="4" indent="-317500" algn="l">
              <a:lnSpc>
                <a:spcPct val="90000"/>
              </a:lnSpc>
              <a:spcBef>
                <a:spcPts val="1200"/>
              </a:spcBef>
              <a:spcAft>
                <a:spcPts val="0"/>
              </a:spcAft>
              <a:buClr>
                <a:schemeClr val="dk1"/>
              </a:buClr>
              <a:buSzPts val="1400"/>
              <a:buChar char="○"/>
              <a:defRPr sz="1100"/>
            </a:lvl5pPr>
            <a:lvl6pPr marL="2743200" lvl="5" indent="-317500" algn="l">
              <a:lnSpc>
                <a:spcPct val="90000"/>
              </a:lnSpc>
              <a:spcBef>
                <a:spcPts val="12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71" name="Google Shape;71;p15"/>
          <p:cNvSpPr txBox="1">
            <a:spLocks noGrp="1"/>
          </p:cNvSpPr>
          <p:nvPr>
            <p:ph type="body" idx="4"/>
          </p:nvPr>
        </p:nvSpPr>
        <p:spPr>
          <a:xfrm>
            <a:off x="4880311" y="1760449"/>
            <a:ext cx="3970735" cy="2433866"/>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252750"/>
              </a:buClr>
              <a:buSzPts val="1300"/>
              <a:buNone/>
              <a:defRPr sz="1300" b="0" i="0">
                <a:solidFill>
                  <a:srgbClr val="252750"/>
                </a:solidFill>
                <a:latin typeface="Montserrat"/>
                <a:ea typeface="Montserrat"/>
                <a:cs typeface="Montserrat"/>
                <a:sym typeface="Montserrat"/>
              </a:defRPr>
            </a:lvl1pPr>
            <a:lvl2pPr marL="914400" lvl="1" indent="-317500" algn="l">
              <a:lnSpc>
                <a:spcPct val="90000"/>
              </a:lnSpc>
              <a:spcBef>
                <a:spcPts val="1200"/>
              </a:spcBef>
              <a:spcAft>
                <a:spcPts val="0"/>
              </a:spcAft>
              <a:buClr>
                <a:schemeClr val="dk1"/>
              </a:buClr>
              <a:buSzPts val="1400"/>
              <a:buChar char="○"/>
              <a:defRPr sz="1100"/>
            </a:lvl2pPr>
            <a:lvl3pPr marL="1371600" lvl="2" indent="-317500" algn="l">
              <a:lnSpc>
                <a:spcPct val="90000"/>
              </a:lnSpc>
              <a:spcBef>
                <a:spcPts val="1200"/>
              </a:spcBef>
              <a:spcAft>
                <a:spcPts val="0"/>
              </a:spcAft>
              <a:buClr>
                <a:schemeClr val="dk1"/>
              </a:buClr>
              <a:buSzPts val="1400"/>
              <a:buChar char="■"/>
              <a:defRPr sz="1100"/>
            </a:lvl3pPr>
            <a:lvl4pPr marL="1828800" lvl="3" indent="-317500" algn="l">
              <a:lnSpc>
                <a:spcPct val="90000"/>
              </a:lnSpc>
              <a:spcBef>
                <a:spcPts val="1200"/>
              </a:spcBef>
              <a:spcAft>
                <a:spcPts val="0"/>
              </a:spcAft>
              <a:buClr>
                <a:schemeClr val="dk1"/>
              </a:buClr>
              <a:buSzPts val="1400"/>
              <a:buChar char="●"/>
              <a:defRPr sz="1100"/>
            </a:lvl4pPr>
            <a:lvl5pPr marL="2286000" lvl="4" indent="-317500" algn="l">
              <a:lnSpc>
                <a:spcPct val="90000"/>
              </a:lnSpc>
              <a:spcBef>
                <a:spcPts val="1200"/>
              </a:spcBef>
              <a:spcAft>
                <a:spcPts val="0"/>
              </a:spcAft>
              <a:buClr>
                <a:schemeClr val="dk1"/>
              </a:buClr>
              <a:buSzPts val="1400"/>
              <a:buChar char="○"/>
              <a:defRPr sz="1100"/>
            </a:lvl5pPr>
            <a:lvl6pPr marL="2743200" lvl="5" indent="-317500" algn="l">
              <a:lnSpc>
                <a:spcPct val="90000"/>
              </a:lnSpc>
              <a:spcBef>
                <a:spcPts val="12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pic>
        <p:nvPicPr>
          <p:cNvPr id="73" name="Google Shape;73;p15"/>
          <p:cNvPicPr preferRelativeResize="0"/>
          <p:nvPr/>
        </p:nvPicPr>
        <p:blipFill rotWithShape="1">
          <a:blip r:embed="rId2">
            <a:alphaModFix/>
          </a:blip>
          <a:srcRect/>
          <a:stretch/>
        </p:blipFill>
        <p:spPr>
          <a:xfrm>
            <a:off x="7974168" y="4806156"/>
            <a:ext cx="758515" cy="172429"/>
          </a:xfrm>
          <a:prstGeom prst="rect">
            <a:avLst/>
          </a:prstGeom>
          <a:noFill/>
          <a:ln>
            <a:noFill/>
          </a:ln>
        </p:spPr>
      </p:pic>
    </p:spTree>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kirtukas_1">
    <p:bg>
      <p:bgPr>
        <a:solidFill>
          <a:srgbClr val="252753"/>
        </a:solidFill>
        <a:effectLst/>
      </p:bgPr>
    </p:bg>
    <p:spTree>
      <p:nvGrpSpPr>
        <p:cNvPr id="1" name=""/>
        <p:cNvGrpSpPr/>
        <p:nvPr/>
      </p:nvGrpSpPr>
      <p:grpSpPr>
        <a:xfrm>
          <a:off x="0" y="0"/>
          <a:ext cx="0" cy="0"/>
          <a:chOff x="0" y="0"/>
          <a:chExt cx="0" cy="0"/>
        </a:xfrm>
      </p:grpSpPr>
      <p:pic>
        <p:nvPicPr>
          <p:cNvPr id="5" name="pasted-image.png">
            <a:extLst>
              <a:ext uri="{FF2B5EF4-FFF2-40B4-BE49-F238E27FC236}">
                <a16:creationId xmlns:a16="http://schemas.microsoft.com/office/drawing/2014/main" id="{21719A0E-4EFE-9247-8BE6-D0F1C3E33CC3}"/>
              </a:ext>
            </a:extLst>
          </p:cNvPr>
          <p:cNvPicPr>
            <a:picLocks noChangeAspect="1"/>
          </p:cNvPicPr>
          <p:nvPr userDrawn="1"/>
        </p:nvPicPr>
        <p:blipFill>
          <a:blip r:embed="rId2"/>
          <a:stretch>
            <a:fillRect/>
          </a:stretch>
        </p:blipFill>
        <p:spPr>
          <a:xfrm>
            <a:off x="4763" y="0"/>
            <a:ext cx="9144000" cy="3058885"/>
          </a:xfrm>
          <a:prstGeom prst="rect">
            <a:avLst/>
          </a:prstGeom>
          <a:ln w="12700">
            <a:miter lim="400000"/>
          </a:ln>
        </p:spPr>
      </p:pic>
      <p:sp>
        <p:nvSpPr>
          <p:cNvPr id="9" name="Text Placeholder 2"/>
          <p:cNvSpPr>
            <a:spLocks noGrp="1"/>
          </p:cNvSpPr>
          <p:nvPr>
            <p:ph type="body" sz="quarter" idx="11" hasCustomPrompt="1"/>
          </p:nvPr>
        </p:nvSpPr>
        <p:spPr>
          <a:xfrm>
            <a:off x="566737" y="3142012"/>
            <a:ext cx="5974557" cy="1517276"/>
          </a:xfrm>
          <a:prstGeom prst="rect">
            <a:avLst/>
          </a:prstGeom>
        </p:spPr>
        <p:txBody>
          <a:bodyPr anchor="b"/>
          <a:lstStyle>
            <a:lvl1pPr marL="0" indent="0">
              <a:buNone/>
              <a:defRPr sz="3750" baseline="0">
                <a:solidFill>
                  <a:schemeClr val="tx1"/>
                </a:solidFill>
                <a:latin typeface="Graphit" panose="020B0803010203020203" pitchFamily="34" charset="-70"/>
              </a:defRPr>
            </a:lvl1pPr>
          </a:lstStyle>
          <a:p>
            <a:pPr lvl="0"/>
            <a:r>
              <a:rPr lang="lt-LT"/>
              <a:t>Skirtukas arba paskutinė skaidrė</a:t>
            </a:r>
          </a:p>
        </p:txBody>
      </p:sp>
    </p:spTree>
    <p:extLst>
      <p:ext uri="{BB962C8B-B14F-4D97-AF65-F5344CB8AC3E}">
        <p14:creationId xmlns:p14="http://schemas.microsoft.com/office/powerpoint/2010/main" val="350316475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kirtukas_1">
    <p:bg>
      <p:bgPr>
        <a:solidFill>
          <a:srgbClr val="252753"/>
        </a:solidFill>
        <a:effectLst/>
      </p:bgPr>
    </p:bg>
    <p:spTree>
      <p:nvGrpSpPr>
        <p:cNvPr id="1" name=""/>
        <p:cNvGrpSpPr/>
        <p:nvPr/>
      </p:nvGrpSpPr>
      <p:grpSpPr>
        <a:xfrm>
          <a:off x="0" y="0"/>
          <a:ext cx="0" cy="0"/>
          <a:chOff x="0" y="0"/>
          <a:chExt cx="0" cy="0"/>
        </a:xfrm>
      </p:grpSpPr>
      <p:pic>
        <p:nvPicPr>
          <p:cNvPr id="5" name="pasted-image.png">
            <a:extLst>
              <a:ext uri="{FF2B5EF4-FFF2-40B4-BE49-F238E27FC236}">
                <a16:creationId xmlns:a16="http://schemas.microsoft.com/office/drawing/2014/main" id="{21719A0E-4EFE-9247-8BE6-D0F1C3E33CC3}"/>
              </a:ext>
            </a:extLst>
          </p:cNvPr>
          <p:cNvPicPr>
            <a:picLocks noChangeAspect="1"/>
          </p:cNvPicPr>
          <p:nvPr userDrawn="1"/>
        </p:nvPicPr>
        <p:blipFill>
          <a:blip r:embed="rId2"/>
          <a:stretch>
            <a:fillRect/>
          </a:stretch>
        </p:blipFill>
        <p:spPr>
          <a:xfrm>
            <a:off x="4763" y="0"/>
            <a:ext cx="9144000" cy="3058885"/>
          </a:xfrm>
          <a:prstGeom prst="rect">
            <a:avLst/>
          </a:prstGeom>
          <a:ln w="12700">
            <a:miter lim="400000"/>
          </a:ln>
        </p:spPr>
      </p:pic>
      <p:sp>
        <p:nvSpPr>
          <p:cNvPr id="9" name="Text Placeholder 2"/>
          <p:cNvSpPr>
            <a:spLocks noGrp="1"/>
          </p:cNvSpPr>
          <p:nvPr>
            <p:ph type="body" sz="quarter" idx="11" hasCustomPrompt="1"/>
          </p:nvPr>
        </p:nvSpPr>
        <p:spPr>
          <a:xfrm>
            <a:off x="566737" y="3142012"/>
            <a:ext cx="8577263" cy="748501"/>
          </a:xfrm>
          <a:prstGeom prst="rect">
            <a:avLst/>
          </a:prstGeom>
        </p:spPr>
        <p:txBody>
          <a:bodyPr anchor="b"/>
          <a:lstStyle>
            <a:lvl1pPr marL="0" indent="0">
              <a:buNone/>
              <a:defRPr sz="3750" baseline="0">
                <a:solidFill>
                  <a:schemeClr val="tx1"/>
                </a:solidFill>
                <a:latin typeface="Graphit" panose="020B0803010203020203" pitchFamily="34" charset="-70"/>
              </a:defRPr>
            </a:lvl1pPr>
          </a:lstStyle>
          <a:p>
            <a:pPr lvl="0"/>
            <a:r>
              <a:rPr lang="lt-LT"/>
              <a:t>Skirtukas arba paskutinė skaidrė</a:t>
            </a:r>
          </a:p>
        </p:txBody>
      </p:sp>
      <p:pic>
        <p:nvPicPr>
          <p:cNvPr id="3" name="Grafinis elementas 5">
            <a:extLst>
              <a:ext uri="{FF2B5EF4-FFF2-40B4-BE49-F238E27FC236}">
                <a16:creationId xmlns:a16="http://schemas.microsoft.com/office/drawing/2014/main" id="{293BC2B8-2109-15C1-EFC1-C068DC0DEF2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6738" y="4397186"/>
            <a:ext cx="8010524" cy="460008"/>
          </a:xfrm>
          <a:prstGeom prst="rect">
            <a:avLst/>
          </a:prstGeom>
        </p:spPr>
      </p:pic>
    </p:spTree>
    <p:extLst>
      <p:ext uri="{BB962C8B-B14F-4D97-AF65-F5344CB8AC3E}">
        <p14:creationId xmlns:p14="http://schemas.microsoft.com/office/powerpoint/2010/main" val="133326823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unktai_1">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D20FF-ED8D-0640-94CD-8F418D6FB382}"/>
              </a:ext>
            </a:extLst>
          </p:cNvPr>
          <p:cNvSpPr txBox="1"/>
          <p:nvPr userDrawn="1"/>
        </p:nvSpPr>
        <p:spPr>
          <a:xfrm>
            <a:off x="2157059" y="685800"/>
            <a:ext cx="184731" cy="155877"/>
          </a:xfrm>
          <a:prstGeom prst="rect">
            <a:avLst/>
          </a:prstGeom>
          <a:noFill/>
        </p:spPr>
        <p:txBody>
          <a:bodyPr wrap="none" rtlCol="0">
            <a:spAutoFit/>
          </a:bodyPr>
          <a:lstStyle/>
          <a:p>
            <a:endParaRPr lang="en-LT" sz="413"/>
          </a:p>
        </p:txBody>
      </p:sp>
      <p:sp>
        <p:nvSpPr>
          <p:cNvPr id="11" name="Text Placeholder 20">
            <a:extLst>
              <a:ext uri="{FF2B5EF4-FFF2-40B4-BE49-F238E27FC236}">
                <a16:creationId xmlns:a16="http://schemas.microsoft.com/office/drawing/2014/main" id="{1DB803E9-3C0C-514A-BC81-BF71EC29878F}"/>
              </a:ext>
            </a:extLst>
          </p:cNvPr>
          <p:cNvSpPr>
            <a:spLocks noGrp="1"/>
          </p:cNvSpPr>
          <p:nvPr>
            <p:ph type="body" sz="quarter" idx="14" hasCustomPrompt="1"/>
          </p:nvPr>
        </p:nvSpPr>
        <p:spPr>
          <a:xfrm>
            <a:off x="442912" y="1783782"/>
            <a:ext cx="8289770" cy="2541468"/>
          </a:xfrm>
          <a:prstGeom prst="rect">
            <a:avLst/>
          </a:prstGeom>
        </p:spPr>
        <p:txBody>
          <a:bodyPr/>
          <a:lstStyle>
            <a:lvl1pPr marL="0" marR="0" indent="0" algn="l" defTabSz="342900" rtl="0" eaLnBrk="1" fontAlgn="auto" latinLnBrk="0" hangingPunct="1">
              <a:lnSpc>
                <a:spcPct val="90000"/>
              </a:lnSpc>
              <a:spcBef>
                <a:spcPts val="375"/>
              </a:spcBef>
              <a:spcAft>
                <a:spcPts val="0"/>
              </a:spcAft>
              <a:buClrTx/>
              <a:buSzTx/>
              <a:buFont typeface="Arial" panose="020B0604020202020204" pitchFamily="34" charset="0"/>
              <a:buNone/>
              <a:tabLst/>
              <a:defRPr sz="1275">
                <a:latin typeface="Montserrat" pitchFamily="2" charset="77"/>
              </a:defRPr>
            </a:lvl1pPr>
          </a:lstStyle>
          <a:p>
            <a:pPr marL="171450" indent="-171450">
              <a:spcBef>
                <a:spcPts val="675"/>
              </a:spcBef>
              <a:spcAft>
                <a:spcPts val="675"/>
              </a:spcAft>
              <a:buBlip>
                <a:blip r:embed="rId2"/>
              </a:buBlip>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a:t>
            </a:r>
          </a:p>
          <a:p>
            <a:pPr marL="171450" indent="-171450">
              <a:spcBef>
                <a:spcPts val="675"/>
              </a:spcBef>
              <a:spcAft>
                <a:spcPts val="675"/>
              </a:spcAft>
              <a:buBlip>
                <a:blip r:embed="rId2"/>
              </a:buBlip>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a:t>
            </a:r>
          </a:p>
          <a:p>
            <a:pPr marL="171450" indent="-171450">
              <a:spcBef>
                <a:spcPts val="675"/>
              </a:spcBef>
              <a:spcAft>
                <a:spcPts val="675"/>
              </a:spcAft>
              <a:buBlip>
                <a:blip r:embed="rId2"/>
              </a:buBlip>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a:t>
            </a:r>
          </a:p>
          <a:p>
            <a:pPr marL="171450" indent="-171450">
              <a:spcBef>
                <a:spcPts val="675"/>
              </a:spcBef>
              <a:spcAft>
                <a:spcPts val="675"/>
              </a:spcAft>
              <a:buBlip>
                <a:blip r:embed="rId2"/>
              </a:buBlip>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a:t>
            </a:r>
          </a:p>
          <a:p>
            <a:pPr marL="171450" indent="-171450">
              <a:spcBef>
                <a:spcPts val="675"/>
              </a:spcBef>
              <a:spcAft>
                <a:spcPts val="675"/>
              </a:spcAft>
              <a:buBlip>
                <a:blip r:embed="rId2"/>
              </a:buBlip>
            </a:pPr>
            <a:endParaRPr lang="en-LT"/>
          </a:p>
        </p:txBody>
      </p:sp>
      <p:sp>
        <p:nvSpPr>
          <p:cNvPr id="20" name="Text Placeholder 2">
            <a:extLst>
              <a:ext uri="{FF2B5EF4-FFF2-40B4-BE49-F238E27FC236}">
                <a16:creationId xmlns:a16="http://schemas.microsoft.com/office/drawing/2014/main" id="{761F4700-E5D2-B342-A223-CFE44A157DC6}"/>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grpSp>
        <p:nvGrpSpPr>
          <p:cNvPr id="9" name="Group 8"/>
          <p:cNvGrpSpPr/>
          <p:nvPr userDrawn="1"/>
        </p:nvGrpSpPr>
        <p:grpSpPr>
          <a:xfrm>
            <a:off x="0" y="205451"/>
            <a:ext cx="9144000" cy="4557539"/>
            <a:chOff x="1" y="547868"/>
            <a:chExt cx="24383999" cy="12153438"/>
          </a:xfrm>
        </p:grpSpPr>
        <p:sp>
          <p:nvSpPr>
            <p:cNvPr id="10" name="Rectangle 9"/>
            <p:cNvSpPr>
              <a:spLocks/>
            </p:cNvSpPr>
            <p:nvPr userDrawn="1"/>
          </p:nvSpPr>
          <p:spPr>
            <a:xfrm>
              <a:off x="1" y="690168"/>
              <a:ext cx="24383999" cy="43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2" name="Oval 11"/>
            <p:cNvSpPr>
              <a:spLocks noChangeAspect="1"/>
            </p:cNvSpPr>
            <p:nvPr userDrawn="1"/>
          </p:nvSpPr>
          <p:spPr>
            <a:xfrm>
              <a:off x="22532703" y="547868"/>
              <a:ext cx="728324" cy="728324"/>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pic>
          <p:nvPicPr>
            <p:cNvPr id="14"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3"/>
            <a:stretch>
              <a:fillRect/>
            </a:stretch>
          </p:blipFill>
          <p:spPr>
            <a:xfrm>
              <a:off x="21264447" y="12241494"/>
              <a:ext cx="2022705" cy="459812"/>
            </a:xfrm>
            <a:prstGeom prst="rect">
              <a:avLst/>
            </a:prstGeom>
            <a:noFill/>
            <a:ln w="12700">
              <a:miter lim="400000"/>
            </a:ln>
          </p:spPr>
        </p:pic>
      </p:grpSp>
      <p:sp>
        <p:nvSpPr>
          <p:cNvPr id="16"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099"/>
            <a:ext cx="8289770" cy="684373"/>
          </a:xfrm>
          <a:prstGeom prst="rect">
            <a:avLst/>
          </a:prstGeom>
        </p:spPr>
        <p:txBody>
          <a:bodyPr/>
          <a:lstStyle>
            <a:lvl1pPr marL="0" indent="0">
              <a:buNone/>
              <a:defRPr sz="2250" b="1" i="0">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139567270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ulinė_3">
    <p:bg>
      <p:bgPr>
        <a:solidFill>
          <a:srgbClr val="ED1C2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2C050D1-0638-BE42-89E0-A3B56D824729}"/>
              </a:ext>
            </a:extLst>
          </p:cNvPr>
          <p:cNvGrpSpPr/>
          <p:nvPr userDrawn="1"/>
        </p:nvGrpSpPr>
        <p:grpSpPr>
          <a:xfrm>
            <a:off x="566738" y="-42862"/>
            <a:ext cx="8620125" cy="4660678"/>
            <a:chOff x="1511300" y="-114300"/>
            <a:chExt cx="22987000" cy="12428475"/>
          </a:xfrm>
        </p:grpSpPr>
        <p:pic>
          <p:nvPicPr>
            <p:cNvPr id="14" name="pasted-image.pdf">
              <a:extLst>
                <a:ext uri="{FF2B5EF4-FFF2-40B4-BE49-F238E27FC236}">
                  <a16:creationId xmlns:a16="http://schemas.microsoft.com/office/drawing/2014/main" id="{CCCB2841-A72B-C744-A225-6D2C746FA775}"/>
                </a:ext>
              </a:extLst>
            </p:cNvPr>
            <p:cNvPicPr>
              <a:picLocks noChangeAspect="1"/>
            </p:cNvPicPr>
            <p:nvPr/>
          </p:nvPicPr>
          <p:blipFill>
            <a:blip r:embed="rId2"/>
            <a:stretch>
              <a:fillRect/>
            </a:stretch>
          </p:blipFill>
          <p:spPr>
            <a:xfrm>
              <a:off x="1511300" y="10813291"/>
              <a:ext cx="3831813" cy="1500884"/>
            </a:xfrm>
            <a:prstGeom prst="rect">
              <a:avLst/>
            </a:prstGeom>
            <a:ln w="12700">
              <a:miter lim="400000"/>
            </a:ln>
          </p:spPr>
        </p:pic>
        <p:pic>
          <p:nvPicPr>
            <p:cNvPr id="15" name="pasted-image.pdf">
              <a:extLst>
                <a:ext uri="{FF2B5EF4-FFF2-40B4-BE49-F238E27FC236}">
                  <a16:creationId xmlns:a16="http://schemas.microsoft.com/office/drawing/2014/main" id="{6FBF24B2-9F97-B747-88F1-CA2503EB2D8A}"/>
                </a:ext>
              </a:extLst>
            </p:cNvPr>
            <p:cNvPicPr>
              <a:picLocks noChangeAspect="1"/>
            </p:cNvPicPr>
            <p:nvPr/>
          </p:nvPicPr>
          <p:blipFill>
            <a:blip r:embed="rId3"/>
            <a:srcRect/>
            <a:stretch>
              <a:fillRect/>
            </a:stretch>
          </p:blipFill>
          <p:spPr>
            <a:xfrm>
              <a:off x="20701965" y="11726462"/>
              <a:ext cx="2461871" cy="587713"/>
            </a:xfrm>
            <a:prstGeom prst="rect">
              <a:avLst/>
            </a:prstGeom>
            <a:ln w="12700">
              <a:miter lim="400000"/>
            </a:ln>
          </p:spPr>
        </p:pic>
        <p:pic>
          <p:nvPicPr>
            <p:cNvPr id="17" name="pasted-image.pdf">
              <a:extLst>
                <a:ext uri="{FF2B5EF4-FFF2-40B4-BE49-F238E27FC236}">
                  <a16:creationId xmlns:a16="http://schemas.microsoft.com/office/drawing/2014/main" id="{D76895C1-6530-1445-B6C8-BB6B9AF7FB8C}"/>
                </a:ext>
              </a:extLst>
            </p:cNvPr>
            <p:cNvPicPr>
              <a:picLocks noChangeAspect="1"/>
            </p:cNvPicPr>
            <p:nvPr/>
          </p:nvPicPr>
          <p:blipFill>
            <a:blip r:embed="rId4"/>
            <a:stretch>
              <a:fillRect/>
            </a:stretch>
          </p:blipFill>
          <p:spPr>
            <a:xfrm>
              <a:off x="18799117" y="11406177"/>
              <a:ext cx="1085965" cy="907998"/>
            </a:xfrm>
            <a:prstGeom prst="rect">
              <a:avLst/>
            </a:prstGeom>
            <a:ln w="12700">
              <a:miter lim="400000"/>
            </a:ln>
          </p:spPr>
        </p:pic>
        <p:pic>
          <p:nvPicPr>
            <p:cNvPr id="19" name="pasted-image.png">
              <a:extLst>
                <a:ext uri="{FF2B5EF4-FFF2-40B4-BE49-F238E27FC236}">
                  <a16:creationId xmlns:a16="http://schemas.microsoft.com/office/drawing/2014/main" id="{04DF9251-6385-544C-AD68-CD715EFC5373}"/>
                </a:ext>
              </a:extLst>
            </p:cNvPr>
            <p:cNvPicPr>
              <a:picLocks noChangeAspect="1"/>
            </p:cNvPicPr>
            <p:nvPr/>
          </p:nvPicPr>
          <p:blipFill>
            <a:blip r:embed="rId5"/>
            <a:stretch>
              <a:fillRect/>
            </a:stretch>
          </p:blipFill>
          <p:spPr>
            <a:xfrm>
              <a:off x="9969500" y="-114300"/>
              <a:ext cx="14528800" cy="7607300"/>
            </a:xfrm>
            <a:prstGeom prst="rect">
              <a:avLst/>
            </a:prstGeom>
            <a:ln w="12700">
              <a:miter lim="400000"/>
            </a:ln>
          </p:spPr>
        </p:pic>
      </p:grpSp>
      <p:sp>
        <p:nvSpPr>
          <p:cNvPr id="9" name="Text Placeholder 2"/>
          <p:cNvSpPr>
            <a:spLocks noGrp="1"/>
          </p:cNvSpPr>
          <p:nvPr>
            <p:ph type="body" sz="quarter" idx="10" hasCustomPrompt="1"/>
          </p:nvPr>
        </p:nvSpPr>
        <p:spPr>
          <a:xfrm>
            <a:off x="566738" y="1818680"/>
            <a:ext cx="5460206" cy="228600"/>
          </a:xfrm>
          <a:prstGeom prst="rect">
            <a:avLst/>
          </a:prstGeom>
        </p:spPr>
        <p:txBody>
          <a:bodyPr anchor="ctr"/>
          <a:lstStyle>
            <a:lvl1pPr marL="0" indent="0">
              <a:buNone/>
              <a:defRPr sz="1125" baseline="0">
                <a:solidFill>
                  <a:schemeClr val="tx1"/>
                </a:solidFill>
                <a:latin typeface="Montserrat Medium" panose="00000600000000000000" pitchFamily="2" charset="-70"/>
              </a:defRPr>
            </a:lvl1pPr>
          </a:lstStyle>
          <a:p>
            <a:pPr lvl="0"/>
            <a:r>
              <a:rPr lang="lt-LT">
                <a:latin typeface="Montserrat Medium" panose="00000600000000000000" pitchFamily="2" charset="-70"/>
              </a:rPr>
              <a:t>Pristatymo data | Pristatymo vieta</a:t>
            </a:r>
            <a:endParaRPr lang="lt-LT"/>
          </a:p>
        </p:txBody>
      </p:sp>
      <p:sp>
        <p:nvSpPr>
          <p:cNvPr id="10" name="Text Placeholder 2"/>
          <p:cNvSpPr>
            <a:spLocks noGrp="1"/>
          </p:cNvSpPr>
          <p:nvPr>
            <p:ph type="body" sz="quarter" idx="11" hasCustomPrompt="1"/>
          </p:nvPr>
        </p:nvSpPr>
        <p:spPr>
          <a:xfrm>
            <a:off x="566737" y="2202358"/>
            <a:ext cx="5974557" cy="1517276"/>
          </a:xfrm>
          <a:prstGeom prst="rect">
            <a:avLst/>
          </a:prstGeom>
        </p:spPr>
        <p:txBody>
          <a:bodyPr anchor="t"/>
          <a:lstStyle>
            <a:lvl1pPr marL="0" indent="0">
              <a:buNone/>
              <a:defRPr sz="3750" baseline="0">
                <a:solidFill>
                  <a:schemeClr val="tx1"/>
                </a:solidFill>
                <a:latin typeface="Graphit" panose="020B0803010203020203" pitchFamily="34" charset="-70"/>
              </a:defRPr>
            </a:lvl1pPr>
          </a:lstStyle>
          <a:p>
            <a:pPr lvl="0"/>
            <a:r>
              <a:rPr lang="lt-LT"/>
              <a:t>Pavadinimas</a:t>
            </a:r>
          </a:p>
        </p:txBody>
      </p:sp>
    </p:spTree>
    <p:extLst>
      <p:ext uri="{BB962C8B-B14F-4D97-AF65-F5344CB8AC3E}">
        <p14:creationId xmlns:p14="http://schemas.microsoft.com/office/powerpoint/2010/main" val="8290899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6248">
          <p15:clr>
            <a:srgbClr val="FBAE40"/>
          </p15:clr>
        </p15:guide>
        <p15:guide id="2" pos="1074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as su foto_3">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997E661-2A6E-B144-BDF3-BDDF1BEB3F05}"/>
              </a:ext>
            </a:extLst>
          </p:cNvPr>
          <p:cNvSpPr>
            <a:spLocks noGrp="1"/>
          </p:cNvSpPr>
          <p:nvPr>
            <p:ph type="pic" sz="quarter" idx="11"/>
          </p:nvPr>
        </p:nvSpPr>
        <p:spPr>
          <a:xfrm>
            <a:off x="0" y="0"/>
            <a:ext cx="4373718" cy="5143500"/>
          </a:xfrm>
          <a:prstGeom prst="rect">
            <a:avLst/>
          </a:prstGeom>
        </p:spPr>
        <p:txBody>
          <a:bodyPr/>
          <a:lstStyle>
            <a:lvl1pPr marL="0" indent="0">
              <a:buNone/>
              <a:defRPr b="0" i="0">
                <a:latin typeface="Montserrat" pitchFamily="2" charset="77"/>
              </a:defRPr>
            </a:lvl1pPr>
          </a:lstStyle>
          <a:p>
            <a:endParaRPr lang="en-LT"/>
          </a:p>
        </p:txBody>
      </p:sp>
      <p:pic>
        <p:nvPicPr>
          <p:cNvPr id="10" name="pasted-image.png">
            <a:extLst>
              <a:ext uri="{FF2B5EF4-FFF2-40B4-BE49-F238E27FC236}">
                <a16:creationId xmlns:a16="http://schemas.microsoft.com/office/drawing/2014/main" id="{058DE448-1C93-4A4B-812E-7A6542006508}"/>
              </a:ext>
            </a:extLst>
          </p:cNvPr>
          <p:cNvPicPr>
            <a:picLocks noChangeAspect="1"/>
          </p:cNvPicPr>
          <p:nvPr/>
        </p:nvPicPr>
        <p:blipFill>
          <a:blip r:embed="rId2"/>
          <a:stretch>
            <a:fillRect/>
          </a:stretch>
        </p:blipFill>
        <p:spPr>
          <a:xfrm>
            <a:off x="7974168" y="4590560"/>
            <a:ext cx="758514" cy="172430"/>
          </a:xfrm>
          <a:prstGeom prst="rect">
            <a:avLst/>
          </a:prstGeom>
          <a:ln w="12700">
            <a:miter lim="400000"/>
          </a:ln>
        </p:spPr>
      </p:pic>
      <p:pic>
        <p:nvPicPr>
          <p:cNvPr id="11" name="pasted-image.png">
            <a:extLst>
              <a:ext uri="{FF2B5EF4-FFF2-40B4-BE49-F238E27FC236}">
                <a16:creationId xmlns:a16="http://schemas.microsoft.com/office/drawing/2014/main" id="{28892804-9B0F-BC4E-A4BD-5C05279C3A4F}"/>
              </a:ext>
            </a:extLst>
          </p:cNvPr>
          <p:cNvPicPr>
            <a:picLocks noChangeAspect="1"/>
          </p:cNvPicPr>
          <p:nvPr/>
        </p:nvPicPr>
        <p:blipFill>
          <a:blip r:embed="rId3"/>
          <a:stretch>
            <a:fillRect/>
          </a:stretch>
        </p:blipFill>
        <p:spPr>
          <a:xfrm>
            <a:off x="0" y="204779"/>
            <a:ext cx="9144000" cy="276243"/>
          </a:xfrm>
          <a:prstGeom prst="rect">
            <a:avLst/>
          </a:prstGeom>
          <a:ln w="12700">
            <a:miter lim="400000"/>
          </a:ln>
        </p:spPr>
      </p:pic>
      <p:sp>
        <p:nvSpPr>
          <p:cNvPr id="12" name="Text Placeholder 18">
            <a:extLst>
              <a:ext uri="{FF2B5EF4-FFF2-40B4-BE49-F238E27FC236}">
                <a16:creationId xmlns:a16="http://schemas.microsoft.com/office/drawing/2014/main" id="{63BDF6E5-5136-BE42-886E-C941CF98E1A7}"/>
              </a:ext>
            </a:extLst>
          </p:cNvPr>
          <p:cNvSpPr>
            <a:spLocks noGrp="1"/>
          </p:cNvSpPr>
          <p:nvPr userDrawn="1">
            <p:ph type="body" sz="quarter" idx="12" hasCustomPrompt="1"/>
          </p:nvPr>
        </p:nvSpPr>
        <p:spPr>
          <a:xfrm>
            <a:off x="4880311" y="834100"/>
            <a:ext cx="3970734" cy="573271"/>
          </a:xfrm>
          <a:prstGeom prst="rect">
            <a:avLst/>
          </a:prstGeom>
        </p:spPr>
        <p:txBody>
          <a:bodyPr/>
          <a:lstStyle>
            <a:lvl1pPr marL="0" indent="0">
              <a:buNone/>
              <a:defRPr sz="2250" b="1" i="0">
                <a:solidFill>
                  <a:srgbClr val="252750"/>
                </a:solidFill>
                <a:latin typeface="Montserrat SemiBold" pitchFamily="2" charset="77"/>
              </a:defRPr>
            </a:lvl1pPr>
          </a:lstStyle>
          <a:p>
            <a:pPr lvl="0"/>
            <a:r>
              <a:rPr lang="en-LT" sz="2250" b="1" i="0">
                <a:latin typeface="Montserrat SemiBold" pitchFamily="2" charset="77"/>
              </a:rPr>
              <a:t>Planuojama plėtra Vilniuje</a:t>
            </a:r>
            <a:endParaRPr lang="en-LT"/>
          </a:p>
        </p:txBody>
      </p:sp>
      <p:sp>
        <p:nvSpPr>
          <p:cNvPr id="13" name="Text Placeholder 18">
            <a:extLst>
              <a:ext uri="{FF2B5EF4-FFF2-40B4-BE49-F238E27FC236}">
                <a16:creationId xmlns:a16="http://schemas.microsoft.com/office/drawing/2014/main" id="{2CDA30C1-A342-1B49-B393-D920A348A69C}"/>
              </a:ext>
            </a:extLst>
          </p:cNvPr>
          <p:cNvSpPr>
            <a:spLocks noGrp="1"/>
          </p:cNvSpPr>
          <p:nvPr userDrawn="1">
            <p:ph type="body" sz="quarter" idx="13" hasCustomPrompt="1"/>
          </p:nvPr>
        </p:nvSpPr>
        <p:spPr>
          <a:xfrm>
            <a:off x="4880311" y="1760449"/>
            <a:ext cx="3970734" cy="2433866"/>
          </a:xfrm>
          <a:prstGeom prst="rect">
            <a:avLst/>
          </a:prstGeom>
        </p:spPr>
        <p:txBody>
          <a:bodyPr/>
          <a:lstStyle>
            <a:lvl1pPr marL="0" indent="0">
              <a:buNone/>
              <a:defRPr sz="1275" b="0" i="0">
                <a:solidFill>
                  <a:srgbClr val="252750"/>
                </a:solidFill>
                <a:latin typeface="Montserrat" pitchFamily="2" charset="77"/>
              </a:defRPr>
            </a:lvl1pPr>
          </a:lstStyle>
          <a:p>
            <a:pPr lvl="0"/>
            <a:r>
              <a:rPr lang="en-LT"/>
              <a:t>Lorem ipsum</a:t>
            </a:r>
          </a:p>
        </p:txBody>
      </p:sp>
      <p:sp>
        <p:nvSpPr>
          <p:cNvPr id="14" name="Text Placeholder 2">
            <a:extLst>
              <a:ext uri="{FF2B5EF4-FFF2-40B4-BE49-F238E27FC236}">
                <a16:creationId xmlns:a16="http://schemas.microsoft.com/office/drawing/2014/main" id="{BC8E52EC-D1E3-2F4F-BF79-71AD3595E46C}"/>
              </a:ext>
            </a:extLst>
          </p:cNvPr>
          <p:cNvSpPr>
            <a:spLocks noGrp="1"/>
          </p:cNvSpPr>
          <p:nvPr userDrawn="1">
            <p:ph type="body" sz="quarter" idx="10" hasCustomPrompt="1"/>
          </p:nvPr>
        </p:nvSpPr>
        <p:spPr>
          <a:xfrm>
            <a:off x="442913" y="4547392"/>
            <a:ext cx="7200900" cy="243030"/>
          </a:xfrm>
          <a:prstGeom prst="rect">
            <a:avLst/>
          </a:prstGeom>
        </p:spPr>
        <p:txBody>
          <a:bodyPr anchor="ctr"/>
          <a:lstStyle>
            <a:lvl1pPr marL="0" indent="0">
              <a:buNone/>
              <a:defRPr sz="863" b="0" i="0">
                <a:solidFill>
                  <a:schemeClr val="bg1"/>
                </a:solidFill>
                <a:latin typeface="Montserrat Light" pitchFamily="2" charset="77"/>
              </a:defRPr>
            </a:lvl1pPr>
          </a:lstStyle>
          <a:p>
            <a:pPr lvl="0"/>
            <a:r>
              <a:rPr lang="en-LT"/>
              <a:t>Puslapis | Skyriaus pavadinimas</a:t>
            </a:r>
          </a:p>
        </p:txBody>
      </p:sp>
    </p:spTree>
    <p:extLst>
      <p:ext uri="{BB962C8B-B14F-4D97-AF65-F5344CB8AC3E}">
        <p14:creationId xmlns:p14="http://schemas.microsoft.com/office/powerpoint/2010/main" val="150290618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kirtukas_3">
    <p:bg>
      <p:bgPr>
        <a:solidFill>
          <a:srgbClr val="ED1C24"/>
        </a:solidFill>
        <a:effectLst/>
      </p:bgPr>
    </p:bg>
    <p:spTree>
      <p:nvGrpSpPr>
        <p:cNvPr id="1" name=""/>
        <p:cNvGrpSpPr/>
        <p:nvPr/>
      </p:nvGrpSpPr>
      <p:grpSpPr>
        <a:xfrm>
          <a:off x="0" y="0"/>
          <a:ext cx="0" cy="0"/>
          <a:chOff x="0" y="0"/>
          <a:chExt cx="0" cy="0"/>
        </a:xfrm>
      </p:grpSpPr>
      <p:pic>
        <p:nvPicPr>
          <p:cNvPr id="4" name="pasted-image.png">
            <a:extLst>
              <a:ext uri="{FF2B5EF4-FFF2-40B4-BE49-F238E27FC236}">
                <a16:creationId xmlns:a16="http://schemas.microsoft.com/office/drawing/2014/main" id="{D1498CD4-005C-B14E-98F8-FE058A6D237B}"/>
              </a:ext>
            </a:extLst>
          </p:cNvPr>
          <p:cNvPicPr>
            <a:picLocks noChangeAspect="1"/>
          </p:cNvPicPr>
          <p:nvPr userDrawn="1"/>
        </p:nvPicPr>
        <p:blipFill>
          <a:blip r:embed="rId2"/>
          <a:stretch>
            <a:fillRect/>
          </a:stretch>
        </p:blipFill>
        <p:spPr>
          <a:xfrm>
            <a:off x="0" y="0"/>
            <a:ext cx="9144000" cy="3058885"/>
          </a:xfrm>
          <a:prstGeom prst="rect">
            <a:avLst/>
          </a:prstGeom>
          <a:ln w="12700">
            <a:miter lim="400000"/>
          </a:ln>
        </p:spPr>
      </p:pic>
      <p:sp>
        <p:nvSpPr>
          <p:cNvPr id="6" name="Text Placeholder 2"/>
          <p:cNvSpPr>
            <a:spLocks noGrp="1"/>
          </p:cNvSpPr>
          <p:nvPr>
            <p:ph type="body" sz="quarter" idx="11" hasCustomPrompt="1"/>
          </p:nvPr>
        </p:nvSpPr>
        <p:spPr>
          <a:xfrm>
            <a:off x="566737" y="3142012"/>
            <a:ext cx="5974557" cy="1517276"/>
          </a:xfrm>
          <a:prstGeom prst="rect">
            <a:avLst/>
          </a:prstGeom>
        </p:spPr>
        <p:txBody>
          <a:bodyPr anchor="b"/>
          <a:lstStyle>
            <a:lvl1pPr marL="0" indent="0">
              <a:buNone/>
              <a:defRPr sz="3750" baseline="0">
                <a:solidFill>
                  <a:schemeClr val="tx1"/>
                </a:solidFill>
                <a:latin typeface="Graphit" panose="020B0803010203020203" pitchFamily="34" charset="-70"/>
              </a:defRPr>
            </a:lvl1pPr>
          </a:lstStyle>
          <a:p>
            <a:pPr lvl="0"/>
            <a:r>
              <a:rPr lang="lt-LT"/>
              <a:t>Skirtukas arba paskutinė skaidrė</a:t>
            </a:r>
          </a:p>
        </p:txBody>
      </p:sp>
    </p:spTree>
    <p:extLst>
      <p:ext uri="{BB962C8B-B14F-4D97-AF65-F5344CB8AC3E}">
        <p14:creationId xmlns:p14="http://schemas.microsoft.com/office/powerpoint/2010/main" val="301360483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as su punktais_3">
    <p:bg>
      <p:bgRef idx="1001">
        <a:schemeClr val="bg1"/>
      </p:bgRef>
    </p:bg>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C7036CEC-BC9C-5140-A652-A62155768C7C}"/>
              </a:ext>
            </a:extLst>
          </p:cNvPr>
          <p:cNvSpPr>
            <a:spLocks noGrp="1"/>
          </p:cNvSpPr>
          <p:nvPr>
            <p:ph type="body" sz="quarter" idx="12" hasCustomPrompt="1"/>
          </p:nvPr>
        </p:nvSpPr>
        <p:spPr>
          <a:xfrm>
            <a:off x="442912" y="1673363"/>
            <a:ext cx="4129088" cy="2650926"/>
          </a:xfrm>
          <a:prstGeom prst="rect">
            <a:avLst/>
          </a:prstGeom>
        </p:spPr>
        <p:txBody>
          <a:bodyPr/>
          <a:lstStyle>
            <a:lvl1pPr marL="0" marR="0" indent="0" algn="l" defTabSz="342900" rtl="0" eaLnBrk="1" fontAlgn="auto" latinLnBrk="0" hangingPunct="1">
              <a:lnSpc>
                <a:spcPct val="90000"/>
              </a:lnSpc>
              <a:spcBef>
                <a:spcPts val="375"/>
              </a:spcBef>
              <a:spcAft>
                <a:spcPts val="0"/>
              </a:spcAft>
              <a:buClrTx/>
              <a:buSzTx/>
              <a:buFont typeface="Arial" panose="020B0604020202020204" pitchFamily="34" charset="0"/>
              <a:buNone/>
              <a:tabLst/>
              <a:defRPr sz="1275">
                <a:latin typeface="Montserrat" pitchFamily="2" charset="77"/>
              </a:defRPr>
            </a:lvl1pPr>
          </a:lstStyle>
          <a:p>
            <a:pPr marL="0" marR="0" lvl="0" indent="0" algn="l" defTabSz="342900" rtl="0" eaLnBrk="1" fontAlgn="auto" latinLnBrk="0" hangingPunct="1">
              <a:lnSpc>
                <a:spcPct val="90000"/>
              </a:lnSpc>
              <a:spcBef>
                <a:spcPts val="375"/>
              </a:spcBef>
              <a:spcAft>
                <a:spcPts val="0"/>
              </a:spcAft>
              <a:buClrTx/>
              <a:buSzTx/>
              <a:buFont typeface="Arial" panose="020B0604020202020204" pitchFamily="34" charset="0"/>
              <a:buNone/>
              <a:tabLst/>
              <a:defRPr/>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 lacinia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nisl</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efficitur</a:t>
            </a:r>
            <a:r>
              <a:rPr lang="en-GB">
                <a:latin typeface="Montserrat" panose="00000500000000000000" pitchFamily="2" charset="-70"/>
              </a:rPr>
              <a:t> est. </a:t>
            </a:r>
            <a:r>
              <a:rPr lang="en-GB" err="1">
                <a:latin typeface="Montserrat" panose="00000500000000000000" pitchFamily="2" charset="-70"/>
              </a:rPr>
              <a:t>Suspendisse</a:t>
            </a:r>
            <a:r>
              <a:rPr lang="en-GB">
                <a:latin typeface="Montserrat" panose="00000500000000000000" pitchFamily="2" charset="-70"/>
              </a:rPr>
              <a:t> </a:t>
            </a:r>
            <a:r>
              <a:rPr lang="en-GB" err="1">
                <a:latin typeface="Montserrat" panose="00000500000000000000" pitchFamily="2" charset="-70"/>
              </a:rPr>
              <a:t>ultricies</a:t>
            </a:r>
            <a:r>
              <a:rPr lang="en-GB">
                <a:latin typeface="Montserrat" panose="00000500000000000000" pitchFamily="2" charset="-70"/>
              </a:rPr>
              <a:t> pulvinar </a:t>
            </a:r>
            <a:r>
              <a:rPr lang="en-GB" err="1">
                <a:latin typeface="Montserrat" panose="00000500000000000000" pitchFamily="2" charset="-70"/>
              </a:rPr>
              <a:t>interdum</a:t>
            </a:r>
            <a:r>
              <a:rPr lang="en-GB">
                <a:latin typeface="Montserrat" panose="00000500000000000000" pitchFamily="2" charset="-70"/>
              </a:rPr>
              <a:t>.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massa</a:t>
            </a:r>
            <a:r>
              <a:rPr lang="en-GB">
                <a:latin typeface="Montserrat" panose="00000500000000000000" pitchFamily="2" charset="-70"/>
              </a:rPr>
              <a:t>, maximus at nisi </a:t>
            </a:r>
            <a:r>
              <a:rPr lang="en-GB" err="1">
                <a:latin typeface="Montserrat" panose="00000500000000000000" pitchFamily="2" charset="-70"/>
              </a:rPr>
              <a:t>iaculis</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pulvinar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tristique</a:t>
            </a:r>
            <a:r>
              <a:rPr lang="en-GB">
                <a:latin typeface="Montserrat" panose="00000500000000000000" pitchFamily="2" charset="-70"/>
              </a:rPr>
              <a:t> dui. </a:t>
            </a:r>
            <a:r>
              <a:rPr lang="en-GB" err="1">
                <a:latin typeface="Montserrat" panose="00000500000000000000" pitchFamily="2" charset="-70"/>
              </a:rPr>
              <a:t>Vivamus</a:t>
            </a:r>
            <a:r>
              <a:rPr lang="en-GB">
                <a:latin typeface="Montserrat" panose="00000500000000000000" pitchFamily="2" charset="-70"/>
              </a:rPr>
              <a:t> </a:t>
            </a:r>
            <a:r>
              <a:rPr lang="en-GB" err="1">
                <a:latin typeface="Montserrat" panose="00000500000000000000" pitchFamily="2" charset="-70"/>
              </a:rPr>
              <a:t>molestie</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a:t>
            </a:r>
            <a:r>
              <a:rPr lang="en-GB" err="1">
                <a:latin typeface="Montserrat" panose="00000500000000000000" pitchFamily="2" charset="-70"/>
              </a:rPr>
              <a:t>quam</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pulvinar. </a:t>
            </a:r>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pPr lvl="0"/>
            <a:endParaRPr lang="en-LT"/>
          </a:p>
        </p:txBody>
      </p:sp>
      <p:sp>
        <p:nvSpPr>
          <p:cNvPr id="23" name="Text Placeholder 20">
            <a:extLst>
              <a:ext uri="{FF2B5EF4-FFF2-40B4-BE49-F238E27FC236}">
                <a16:creationId xmlns:a16="http://schemas.microsoft.com/office/drawing/2014/main" id="{8C098925-3E2D-854C-A8D9-25E88089D1F1}"/>
              </a:ext>
            </a:extLst>
          </p:cNvPr>
          <p:cNvSpPr>
            <a:spLocks noGrp="1"/>
          </p:cNvSpPr>
          <p:nvPr>
            <p:ph type="body" sz="quarter" idx="14" hasCustomPrompt="1"/>
          </p:nvPr>
        </p:nvSpPr>
        <p:spPr>
          <a:xfrm>
            <a:off x="4843462" y="1698219"/>
            <a:ext cx="3889220" cy="269304"/>
          </a:xfrm>
          <a:prstGeom prst="rect">
            <a:avLst/>
          </a:prstGeom>
        </p:spPr>
        <p:txBody>
          <a:bodyPr/>
          <a:lstStyle>
            <a:lvl1pPr marL="0" marR="0" indent="0" algn="l" defTabSz="342900" rtl="0" eaLnBrk="1" fontAlgn="auto" latinLnBrk="0" hangingPunct="1">
              <a:lnSpc>
                <a:spcPct val="90000"/>
              </a:lnSpc>
              <a:spcBef>
                <a:spcPts val="375"/>
              </a:spcBef>
              <a:spcAft>
                <a:spcPts val="0"/>
              </a:spcAft>
              <a:buClrTx/>
              <a:buSzTx/>
              <a:buFont typeface="Arial" panose="020B0604020202020204" pitchFamily="34" charset="0"/>
              <a:buNone/>
              <a:tabLst/>
              <a:defRPr sz="1500" b="1" i="0">
                <a:solidFill>
                  <a:srgbClr val="252750"/>
                </a:solidFill>
                <a:latin typeface="Montserrat SemiBold" pitchFamily="2" charset="77"/>
              </a:defRPr>
            </a:lvl1pPr>
          </a:lstStyle>
          <a:p>
            <a:pPr lvl="0"/>
            <a:r>
              <a:rPr lang="en-LT"/>
              <a:t>Mūsų tikslai</a:t>
            </a:r>
          </a:p>
        </p:txBody>
      </p:sp>
      <p:grpSp>
        <p:nvGrpSpPr>
          <p:cNvPr id="10" name="Group 9">
            <a:extLst>
              <a:ext uri="{FF2B5EF4-FFF2-40B4-BE49-F238E27FC236}">
                <a16:creationId xmlns:a16="http://schemas.microsoft.com/office/drawing/2014/main" id="{9DC6BAA1-025F-A24E-A10E-D03899FC484D}"/>
              </a:ext>
            </a:extLst>
          </p:cNvPr>
          <p:cNvGrpSpPr/>
          <p:nvPr userDrawn="1"/>
        </p:nvGrpSpPr>
        <p:grpSpPr>
          <a:xfrm>
            <a:off x="0" y="204779"/>
            <a:ext cx="9144000" cy="4558211"/>
            <a:chOff x="-1" y="546076"/>
            <a:chExt cx="24384001" cy="12155230"/>
          </a:xfrm>
        </p:grpSpPr>
        <p:pic>
          <p:nvPicPr>
            <p:cNvPr id="11" name="pasted-image.png">
              <a:extLst>
                <a:ext uri="{FF2B5EF4-FFF2-40B4-BE49-F238E27FC236}">
                  <a16:creationId xmlns:a16="http://schemas.microsoft.com/office/drawing/2014/main" id="{AA5D5500-5BE8-FA4F-A2B2-1C8574E35E73}"/>
                </a:ext>
              </a:extLst>
            </p:cNvPr>
            <p:cNvPicPr>
              <a:picLocks noChangeAspect="1"/>
            </p:cNvPicPr>
            <p:nvPr/>
          </p:nvPicPr>
          <p:blipFill>
            <a:blip r:embed="rId2"/>
            <a:stretch>
              <a:fillRect/>
            </a:stretch>
          </p:blipFill>
          <p:spPr>
            <a:xfrm>
              <a:off x="21264447" y="12241494"/>
              <a:ext cx="2022705" cy="459812"/>
            </a:xfrm>
            <a:prstGeom prst="rect">
              <a:avLst/>
            </a:prstGeom>
            <a:ln w="12700">
              <a:miter lim="400000"/>
            </a:ln>
          </p:spPr>
        </p:pic>
        <p:pic>
          <p:nvPicPr>
            <p:cNvPr id="12" name="pasted-image.png">
              <a:extLst>
                <a:ext uri="{FF2B5EF4-FFF2-40B4-BE49-F238E27FC236}">
                  <a16:creationId xmlns:a16="http://schemas.microsoft.com/office/drawing/2014/main" id="{09F1EEE7-045D-4441-BDD8-E9667B63DF71}"/>
                </a:ext>
              </a:extLst>
            </p:cNvPr>
            <p:cNvPicPr>
              <a:picLocks noChangeAspect="1"/>
            </p:cNvPicPr>
            <p:nvPr/>
          </p:nvPicPr>
          <p:blipFill>
            <a:blip r:embed="rId3"/>
            <a:stretch>
              <a:fillRect/>
            </a:stretch>
          </p:blipFill>
          <p:spPr>
            <a:xfrm>
              <a:off x="-1" y="546076"/>
              <a:ext cx="24384001" cy="736648"/>
            </a:xfrm>
            <a:prstGeom prst="rect">
              <a:avLst/>
            </a:prstGeom>
            <a:ln w="12700">
              <a:miter lim="400000"/>
            </a:ln>
          </p:spPr>
        </p:pic>
      </p:grpSp>
      <p:sp>
        <p:nvSpPr>
          <p:cNvPr id="9" name="Text Placeholder 8">
            <a:extLst>
              <a:ext uri="{FF2B5EF4-FFF2-40B4-BE49-F238E27FC236}">
                <a16:creationId xmlns:a16="http://schemas.microsoft.com/office/drawing/2014/main" id="{ABEED1D7-CADF-CF4C-8520-57878215B58E}"/>
              </a:ext>
            </a:extLst>
          </p:cNvPr>
          <p:cNvSpPr>
            <a:spLocks noGrp="1"/>
          </p:cNvSpPr>
          <p:nvPr>
            <p:ph type="body" sz="quarter" idx="15" hasCustomPrompt="1"/>
          </p:nvPr>
        </p:nvSpPr>
        <p:spPr>
          <a:xfrm>
            <a:off x="4843462" y="2153245"/>
            <a:ext cx="3889177" cy="2171105"/>
          </a:xfrm>
          <a:prstGeom prst="rect">
            <a:avLst/>
          </a:prstGeom>
        </p:spPr>
        <p:txBody>
          <a:bodyPr/>
          <a:lstStyle>
            <a:lvl1pPr marL="171450" marR="0" indent="-171450" algn="l" defTabSz="342900" rtl="0" eaLnBrk="1" fontAlgn="auto" latinLnBrk="0" hangingPunct="1">
              <a:lnSpc>
                <a:spcPct val="90000"/>
              </a:lnSpc>
              <a:spcBef>
                <a:spcPts val="675"/>
              </a:spcBef>
              <a:spcAft>
                <a:spcPts val="675"/>
              </a:spcAft>
              <a:buClrTx/>
              <a:buSzTx/>
              <a:buFont typeface="Arial" panose="020B0604020202020204" pitchFamily="34" charset="0"/>
              <a:buBlip>
                <a:blip r:embed="rId4"/>
              </a:buBlip>
              <a:tabLst/>
              <a:defRPr sz="1088">
                <a:solidFill>
                  <a:srgbClr val="252750"/>
                </a:solidFill>
              </a:defRPr>
            </a:lvl1pPr>
          </a:lstStyle>
          <a:p>
            <a:pPr marL="457200" indent="-457200">
              <a:spcBef>
                <a:spcPts val="1800"/>
              </a:spcBef>
              <a:spcAft>
                <a:spcPts val="1800"/>
              </a:spcAft>
              <a:buBlip>
                <a:blip r:embed="rId4"/>
              </a:buBlip>
            </a:pPr>
            <a:r>
              <a:rPr lang="en-GB" sz="1050">
                <a:latin typeface="Montserrat" panose="00000500000000000000" pitchFamily="2" charset="-70"/>
              </a:rPr>
              <a:t>Lorem ipsum </a:t>
            </a:r>
            <a:r>
              <a:rPr lang="en-GB" sz="1050" err="1">
                <a:latin typeface="Montserrat" panose="00000500000000000000" pitchFamily="2" charset="-70"/>
              </a:rPr>
              <a:t>dolor</a:t>
            </a:r>
            <a:r>
              <a:rPr lang="en-GB" sz="1050">
                <a:latin typeface="Montserrat" panose="00000500000000000000" pitchFamily="2" charset="-70"/>
              </a:rPr>
              <a:t> sit </a:t>
            </a:r>
            <a:r>
              <a:rPr lang="en-GB" sz="1050" err="1">
                <a:latin typeface="Montserrat" panose="00000500000000000000" pitchFamily="2" charset="-70"/>
              </a:rPr>
              <a:t>amet</a:t>
            </a:r>
            <a:r>
              <a:rPr lang="en-GB" sz="1050">
                <a:latin typeface="Montserrat" panose="00000500000000000000" pitchFamily="2" charset="-70"/>
              </a:rPr>
              <a:t>, </a:t>
            </a:r>
            <a:r>
              <a:rPr lang="en-GB" sz="1050" err="1">
                <a:latin typeface="Montserrat" panose="00000500000000000000" pitchFamily="2" charset="-70"/>
              </a:rPr>
              <a:t>consectetur</a:t>
            </a:r>
            <a:r>
              <a:rPr lang="en-GB" sz="1050">
                <a:latin typeface="Montserrat" panose="00000500000000000000" pitchFamily="2" charset="-70"/>
              </a:rPr>
              <a:t> </a:t>
            </a:r>
            <a:r>
              <a:rPr lang="en-GB" sz="1050" err="1">
                <a:latin typeface="Montserrat" panose="00000500000000000000" pitchFamily="2" charset="-70"/>
              </a:rPr>
              <a:t>adipiscing</a:t>
            </a:r>
            <a:r>
              <a:rPr lang="en-GB" sz="1050">
                <a:latin typeface="Montserrat" panose="00000500000000000000" pitchFamily="2" charset="-70"/>
              </a:rPr>
              <a:t> </a:t>
            </a:r>
            <a:r>
              <a:rPr lang="en-GB" sz="1050" err="1">
                <a:latin typeface="Montserrat" panose="00000500000000000000" pitchFamily="2" charset="-70"/>
              </a:rPr>
              <a:t>elit</a:t>
            </a:r>
            <a:r>
              <a:rPr lang="en-GB" sz="1050">
                <a:latin typeface="Montserrat" panose="00000500000000000000" pitchFamily="2" charset="-70"/>
              </a:rPr>
              <a:t>. </a:t>
            </a:r>
            <a:r>
              <a:rPr lang="en-GB" sz="1050" err="1">
                <a:latin typeface="Montserrat" panose="00000500000000000000" pitchFamily="2" charset="-70"/>
              </a:rPr>
              <a:t>Sed</a:t>
            </a:r>
            <a:r>
              <a:rPr lang="en-GB" sz="1050">
                <a:latin typeface="Montserrat" panose="00000500000000000000" pitchFamily="2" charset="-70"/>
              </a:rPr>
              <a:t> mi </a:t>
            </a:r>
            <a:r>
              <a:rPr lang="en-GB" sz="1050" err="1">
                <a:latin typeface="Montserrat" panose="00000500000000000000" pitchFamily="2" charset="-70"/>
              </a:rPr>
              <a:t>nulla</a:t>
            </a:r>
            <a:r>
              <a:rPr lang="en-GB" sz="1050">
                <a:latin typeface="Montserrat" panose="00000500000000000000" pitchFamily="2" charset="-70"/>
              </a:rPr>
              <a:t>, lacinia </a:t>
            </a:r>
            <a:r>
              <a:rPr lang="en-GB" sz="1050" err="1">
                <a:latin typeface="Montserrat" panose="00000500000000000000" pitchFamily="2" charset="-70"/>
              </a:rPr>
              <a:t>pellentesque</a:t>
            </a:r>
            <a:r>
              <a:rPr lang="en-GB" sz="1050">
                <a:latin typeface="Montserrat" panose="00000500000000000000" pitchFamily="2" charset="-70"/>
              </a:rPr>
              <a:t> </a:t>
            </a:r>
            <a:r>
              <a:rPr lang="en-GB" sz="1050" err="1">
                <a:latin typeface="Montserrat" panose="00000500000000000000" pitchFamily="2" charset="-70"/>
              </a:rPr>
              <a:t>nisl</a:t>
            </a:r>
            <a:r>
              <a:rPr lang="en-GB" sz="1050">
                <a:latin typeface="Montserrat" panose="00000500000000000000" pitchFamily="2" charset="-70"/>
              </a:rPr>
              <a:t> </a:t>
            </a:r>
            <a:r>
              <a:rPr lang="en-GB" sz="1050" err="1">
                <a:latin typeface="Montserrat" panose="00000500000000000000" pitchFamily="2" charset="-70"/>
              </a:rPr>
              <a:t>ut</a:t>
            </a:r>
            <a:r>
              <a:rPr lang="en-GB" sz="1050">
                <a:latin typeface="Montserrat" panose="00000500000000000000" pitchFamily="2" charset="-70"/>
              </a:rPr>
              <a:t>, </a:t>
            </a:r>
            <a:r>
              <a:rPr lang="en-GB" sz="1050" err="1">
                <a:latin typeface="Montserrat" panose="00000500000000000000" pitchFamily="2" charset="-70"/>
              </a:rPr>
              <a:t>aliquam</a:t>
            </a:r>
            <a:r>
              <a:rPr lang="en-GB" sz="1050">
                <a:latin typeface="Montserrat" panose="00000500000000000000" pitchFamily="2" charset="-70"/>
              </a:rPr>
              <a:t> </a:t>
            </a:r>
            <a:r>
              <a:rPr lang="en-GB" sz="1050" err="1">
                <a:latin typeface="Montserrat" panose="00000500000000000000" pitchFamily="2" charset="-70"/>
              </a:rPr>
              <a:t>efficitur</a:t>
            </a:r>
            <a:r>
              <a:rPr lang="en-GB" sz="1050">
                <a:latin typeface="Montserrat" panose="00000500000000000000" pitchFamily="2" charset="-70"/>
              </a:rPr>
              <a:t> est.</a:t>
            </a:r>
          </a:p>
          <a:p>
            <a:pPr marL="457200" indent="-457200">
              <a:spcBef>
                <a:spcPts val="1800"/>
              </a:spcBef>
              <a:spcAft>
                <a:spcPts val="1800"/>
              </a:spcAft>
              <a:buBlip>
                <a:blip r:embed="rId4"/>
              </a:buBlip>
            </a:pPr>
            <a:r>
              <a:rPr lang="en-GB" sz="1050" err="1">
                <a:latin typeface="Montserrat" panose="00000500000000000000" pitchFamily="2" charset="-70"/>
              </a:rPr>
              <a:t>Suspendisse</a:t>
            </a:r>
            <a:r>
              <a:rPr lang="en-GB" sz="1050">
                <a:latin typeface="Montserrat" panose="00000500000000000000" pitchFamily="2" charset="-70"/>
              </a:rPr>
              <a:t> </a:t>
            </a:r>
            <a:r>
              <a:rPr lang="en-GB" sz="1050" err="1">
                <a:latin typeface="Montserrat" panose="00000500000000000000" pitchFamily="2" charset="-70"/>
              </a:rPr>
              <a:t>ultricies</a:t>
            </a:r>
            <a:r>
              <a:rPr lang="en-GB" sz="1050">
                <a:latin typeface="Montserrat" panose="00000500000000000000" pitchFamily="2" charset="-70"/>
              </a:rPr>
              <a:t> pulvinar </a:t>
            </a:r>
            <a:r>
              <a:rPr lang="en-GB" sz="1050" err="1">
                <a:latin typeface="Montserrat" panose="00000500000000000000" pitchFamily="2" charset="-70"/>
              </a:rPr>
              <a:t>interdum</a:t>
            </a:r>
            <a:r>
              <a:rPr lang="en-GB" sz="1050">
                <a:latin typeface="Montserrat" panose="00000500000000000000" pitchFamily="2" charset="-70"/>
              </a:rPr>
              <a:t>. </a:t>
            </a:r>
            <a:r>
              <a:rPr lang="en-GB" sz="1050" err="1">
                <a:latin typeface="Montserrat" panose="00000500000000000000" pitchFamily="2" charset="-70"/>
              </a:rPr>
              <a:t>Pellentesque</a:t>
            </a:r>
            <a:r>
              <a:rPr lang="en-GB" sz="1050">
                <a:latin typeface="Montserrat" panose="00000500000000000000" pitchFamily="2" charset="-70"/>
              </a:rPr>
              <a:t> </a:t>
            </a:r>
            <a:r>
              <a:rPr lang="en-GB" sz="1050" err="1">
                <a:latin typeface="Montserrat" panose="00000500000000000000" pitchFamily="2" charset="-70"/>
              </a:rPr>
              <a:t>arcu</a:t>
            </a:r>
            <a:r>
              <a:rPr lang="en-GB" sz="1050">
                <a:latin typeface="Montserrat" panose="00000500000000000000" pitchFamily="2" charset="-70"/>
              </a:rPr>
              <a:t> </a:t>
            </a:r>
            <a:r>
              <a:rPr lang="en-GB" sz="1050" err="1">
                <a:latin typeface="Montserrat" panose="00000500000000000000" pitchFamily="2" charset="-70"/>
              </a:rPr>
              <a:t>massa</a:t>
            </a:r>
            <a:r>
              <a:rPr lang="en-GB" sz="1050">
                <a:latin typeface="Montserrat" panose="00000500000000000000" pitchFamily="2" charset="-70"/>
              </a:rPr>
              <a:t>, maximus at nisi </a:t>
            </a:r>
            <a:r>
              <a:rPr lang="en-GB" sz="1050" err="1">
                <a:latin typeface="Montserrat" panose="00000500000000000000" pitchFamily="2" charset="-70"/>
              </a:rPr>
              <a:t>iaculis</a:t>
            </a:r>
            <a:r>
              <a:rPr lang="en-GB" sz="1050">
                <a:latin typeface="Montserrat" panose="00000500000000000000" pitchFamily="2" charset="-70"/>
              </a:rPr>
              <a:t>, </a:t>
            </a:r>
            <a:r>
              <a:rPr lang="en-GB" sz="1050" err="1">
                <a:latin typeface="Montserrat" panose="00000500000000000000" pitchFamily="2" charset="-70"/>
              </a:rPr>
              <a:t>ullamcorper</a:t>
            </a:r>
            <a:r>
              <a:rPr lang="en-GB" sz="1050">
                <a:latin typeface="Montserrat" panose="00000500000000000000" pitchFamily="2" charset="-70"/>
              </a:rPr>
              <a:t> pulvinar </a:t>
            </a:r>
            <a:r>
              <a:rPr lang="en-GB" sz="1050" err="1">
                <a:latin typeface="Montserrat" panose="00000500000000000000" pitchFamily="2" charset="-70"/>
              </a:rPr>
              <a:t>arcu</a:t>
            </a:r>
            <a:r>
              <a:rPr lang="en-GB" sz="1050">
                <a:latin typeface="Montserrat" panose="00000500000000000000" pitchFamily="2" charset="-70"/>
              </a:rPr>
              <a:t>.</a:t>
            </a:r>
          </a:p>
          <a:p>
            <a:pPr marL="457200" indent="-457200">
              <a:spcBef>
                <a:spcPts val="1800"/>
              </a:spcBef>
              <a:spcAft>
                <a:spcPts val="1800"/>
              </a:spcAft>
              <a:buBlip>
                <a:blip r:embed="rId4"/>
              </a:buBlip>
            </a:pPr>
            <a:r>
              <a:rPr lang="en-GB" sz="1050" err="1">
                <a:latin typeface="Montserrat" panose="00000500000000000000" pitchFamily="2" charset="-70"/>
              </a:rPr>
              <a:t>Aliquam</a:t>
            </a:r>
            <a:r>
              <a:rPr lang="en-GB" sz="1050">
                <a:latin typeface="Montserrat" panose="00000500000000000000" pitchFamily="2" charset="-70"/>
              </a:rPr>
              <a:t> </a:t>
            </a:r>
            <a:r>
              <a:rPr lang="en-GB" sz="1050" err="1">
                <a:latin typeface="Montserrat" panose="00000500000000000000" pitchFamily="2" charset="-70"/>
              </a:rPr>
              <a:t>ut</a:t>
            </a:r>
            <a:r>
              <a:rPr lang="en-GB" sz="1050">
                <a:latin typeface="Montserrat" panose="00000500000000000000" pitchFamily="2" charset="-70"/>
              </a:rPr>
              <a:t> </a:t>
            </a:r>
            <a:r>
              <a:rPr lang="en-GB" sz="1050" err="1">
                <a:latin typeface="Montserrat" panose="00000500000000000000" pitchFamily="2" charset="-70"/>
              </a:rPr>
              <a:t>tristique</a:t>
            </a:r>
            <a:r>
              <a:rPr lang="en-GB" sz="1050">
                <a:latin typeface="Montserrat" panose="00000500000000000000" pitchFamily="2" charset="-70"/>
              </a:rPr>
              <a:t> dui. </a:t>
            </a:r>
            <a:r>
              <a:rPr lang="en-GB" sz="1050" err="1">
                <a:latin typeface="Montserrat" panose="00000500000000000000" pitchFamily="2" charset="-70"/>
              </a:rPr>
              <a:t>Vivamus</a:t>
            </a:r>
            <a:r>
              <a:rPr lang="en-GB" sz="1050">
                <a:latin typeface="Montserrat" panose="00000500000000000000" pitchFamily="2" charset="-70"/>
              </a:rPr>
              <a:t> </a:t>
            </a:r>
            <a:r>
              <a:rPr lang="en-GB" sz="1050" err="1">
                <a:latin typeface="Montserrat" panose="00000500000000000000" pitchFamily="2" charset="-70"/>
              </a:rPr>
              <a:t>molestie</a:t>
            </a:r>
            <a:r>
              <a:rPr lang="en-GB" sz="1050">
                <a:latin typeface="Montserrat" panose="00000500000000000000" pitchFamily="2" charset="-70"/>
              </a:rPr>
              <a:t> </a:t>
            </a:r>
            <a:r>
              <a:rPr lang="en-GB" sz="1050" err="1">
                <a:latin typeface="Montserrat" panose="00000500000000000000" pitchFamily="2" charset="-70"/>
              </a:rPr>
              <a:t>ullamcorper</a:t>
            </a:r>
            <a:r>
              <a:rPr lang="en-GB" sz="1050">
                <a:latin typeface="Montserrat" panose="00000500000000000000" pitchFamily="2" charset="-70"/>
              </a:rPr>
              <a:t> </a:t>
            </a:r>
            <a:r>
              <a:rPr lang="en-GB" sz="1050" err="1">
                <a:latin typeface="Montserrat" panose="00000500000000000000" pitchFamily="2" charset="-70"/>
              </a:rPr>
              <a:t>quam</a:t>
            </a:r>
            <a:r>
              <a:rPr lang="en-GB" sz="1050">
                <a:latin typeface="Montserrat" panose="00000500000000000000" pitchFamily="2" charset="-70"/>
              </a:rPr>
              <a:t> </a:t>
            </a:r>
            <a:r>
              <a:rPr lang="en-GB" sz="1050" err="1">
                <a:latin typeface="Montserrat" panose="00000500000000000000" pitchFamily="2" charset="-70"/>
              </a:rPr>
              <a:t>sed</a:t>
            </a:r>
            <a:r>
              <a:rPr lang="en-GB" sz="1050">
                <a:latin typeface="Montserrat" panose="00000500000000000000" pitchFamily="2" charset="-70"/>
              </a:rPr>
              <a:t> pulvinar. </a:t>
            </a:r>
            <a:r>
              <a:rPr lang="en-GB" sz="1050" err="1">
                <a:latin typeface="Montserrat" panose="00000500000000000000" pitchFamily="2" charset="-70"/>
              </a:rPr>
              <a:t>Donec</a:t>
            </a:r>
            <a:r>
              <a:rPr lang="en-GB" sz="1050">
                <a:latin typeface="Montserrat" panose="00000500000000000000" pitchFamily="2" charset="-70"/>
              </a:rPr>
              <a:t> </a:t>
            </a:r>
            <a:r>
              <a:rPr lang="en-GB" sz="1050" err="1">
                <a:latin typeface="Montserrat" panose="00000500000000000000" pitchFamily="2" charset="-70"/>
              </a:rPr>
              <a:t>vel</a:t>
            </a:r>
            <a:r>
              <a:rPr lang="en-GB" sz="1050">
                <a:latin typeface="Montserrat" panose="00000500000000000000" pitchFamily="2" charset="-70"/>
              </a:rPr>
              <a:t> </a:t>
            </a:r>
            <a:r>
              <a:rPr lang="en-GB" sz="1050" err="1">
                <a:latin typeface="Montserrat" panose="00000500000000000000" pitchFamily="2" charset="-70"/>
              </a:rPr>
              <a:t>lobortis</a:t>
            </a:r>
            <a:r>
              <a:rPr lang="en-GB" sz="1050">
                <a:latin typeface="Montserrat" panose="00000500000000000000" pitchFamily="2" charset="-70"/>
              </a:rPr>
              <a:t> </a:t>
            </a:r>
            <a:r>
              <a:rPr lang="en-GB" sz="1050" err="1">
                <a:latin typeface="Montserrat" panose="00000500000000000000" pitchFamily="2" charset="-70"/>
              </a:rPr>
              <a:t>erat</a:t>
            </a:r>
            <a:r>
              <a:rPr lang="en-GB" sz="1050">
                <a:latin typeface="Montserrat" panose="00000500000000000000" pitchFamily="2" charset="-70"/>
              </a:rPr>
              <a:t>.</a:t>
            </a:r>
          </a:p>
          <a:p>
            <a:pPr marL="171450" marR="0" lvl="0" indent="-171450" algn="l" defTabSz="342900" rtl="0" eaLnBrk="1" fontAlgn="auto" latinLnBrk="0" hangingPunct="1">
              <a:lnSpc>
                <a:spcPct val="90000"/>
              </a:lnSpc>
              <a:spcBef>
                <a:spcPts val="675"/>
              </a:spcBef>
              <a:spcAft>
                <a:spcPts val="675"/>
              </a:spcAft>
              <a:buClrTx/>
              <a:buSzTx/>
              <a:buFont typeface="Arial" panose="020B0604020202020204" pitchFamily="34" charset="0"/>
              <a:buBlip>
                <a:blip r:embed="rId4"/>
              </a:buBlip>
              <a:tabLst/>
              <a:defRPr/>
            </a:pPr>
            <a:r>
              <a:rPr lang="en-GB" sz="1050" err="1">
                <a:latin typeface="Montserrat" panose="00000500000000000000" pitchFamily="2" charset="-70"/>
              </a:rPr>
              <a:t>Donec</a:t>
            </a:r>
            <a:r>
              <a:rPr lang="en-GB" sz="1050">
                <a:latin typeface="Montserrat" panose="00000500000000000000" pitchFamily="2" charset="-70"/>
              </a:rPr>
              <a:t> </a:t>
            </a:r>
            <a:r>
              <a:rPr lang="en-GB" sz="1050" err="1">
                <a:latin typeface="Montserrat" panose="00000500000000000000" pitchFamily="2" charset="-70"/>
              </a:rPr>
              <a:t>vel</a:t>
            </a:r>
            <a:r>
              <a:rPr lang="en-GB" sz="1050">
                <a:latin typeface="Montserrat" panose="00000500000000000000" pitchFamily="2" charset="-70"/>
              </a:rPr>
              <a:t> </a:t>
            </a:r>
            <a:r>
              <a:rPr lang="en-GB" sz="1050" err="1">
                <a:latin typeface="Montserrat" panose="00000500000000000000" pitchFamily="2" charset="-70"/>
              </a:rPr>
              <a:t>lobortis</a:t>
            </a:r>
            <a:r>
              <a:rPr lang="en-GB" sz="1050">
                <a:latin typeface="Montserrat" panose="00000500000000000000" pitchFamily="2" charset="-70"/>
              </a:rPr>
              <a:t> </a:t>
            </a:r>
            <a:r>
              <a:rPr lang="en-GB" sz="1050" err="1">
                <a:latin typeface="Montserrat" panose="00000500000000000000" pitchFamily="2" charset="-70"/>
              </a:rPr>
              <a:t>erat</a:t>
            </a:r>
            <a:r>
              <a:rPr lang="en-GB" sz="1050">
                <a:latin typeface="Montserrat" panose="00000500000000000000" pitchFamily="2" charset="-70"/>
              </a:rPr>
              <a:t>.</a:t>
            </a:r>
          </a:p>
          <a:p>
            <a:pPr marL="457200" indent="-457200">
              <a:spcBef>
                <a:spcPts val="1800"/>
              </a:spcBef>
              <a:spcAft>
                <a:spcPts val="1800"/>
              </a:spcAft>
              <a:buBlip>
                <a:blip r:embed="rId4"/>
              </a:buBlip>
            </a:pPr>
            <a:endParaRPr lang="en-GB" sz="1050">
              <a:latin typeface="Montserrat" panose="00000500000000000000" pitchFamily="2" charset="-70"/>
            </a:endParaRPr>
          </a:p>
          <a:p>
            <a:pPr marL="457200" indent="-457200">
              <a:spcBef>
                <a:spcPts val="1800"/>
              </a:spcBef>
              <a:spcAft>
                <a:spcPts val="1800"/>
              </a:spcAft>
              <a:buBlip>
                <a:blip r:embed="rId4"/>
              </a:buBlip>
            </a:pPr>
            <a:endParaRPr lang="en-GB" sz="1050">
              <a:latin typeface="Montserrat" panose="00000500000000000000" pitchFamily="2" charset="-70"/>
            </a:endParaRPr>
          </a:p>
        </p:txBody>
      </p:sp>
      <p:sp>
        <p:nvSpPr>
          <p:cNvPr id="18" name="Text Placeholder 2">
            <a:extLst>
              <a:ext uri="{FF2B5EF4-FFF2-40B4-BE49-F238E27FC236}">
                <a16:creationId xmlns:a16="http://schemas.microsoft.com/office/drawing/2014/main" id="{CB3783B7-EAE7-044B-AA0C-A00EF458470E}"/>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latin typeface="Montserrat Light" pitchFamily="2" charset="77"/>
              </a:defRPr>
            </a:lvl1pPr>
          </a:lstStyle>
          <a:p>
            <a:pPr lvl="0"/>
            <a:r>
              <a:rPr lang="en-LT"/>
              <a:t>Puslapis | Skyriaus pavadinimas</a:t>
            </a:r>
          </a:p>
        </p:txBody>
      </p:sp>
      <p:sp>
        <p:nvSpPr>
          <p:cNvPr id="13" name="Text Placeholder 18">
            <a:extLst>
              <a:ext uri="{FF2B5EF4-FFF2-40B4-BE49-F238E27FC236}">
                <a16:creationId xmlns:a16="http://schemas.microsoft.com/office/drawing/2014/main" id="{71BA8159-834A-4345-B8C0-170B0375C2A1}"/>
              </a:ext>
            </a:extLst>
          </p:cNvPr>
          <p:cNvSpPr>
            <a:spLocks noGrp="1"/>
          </p:cNvSpPr>
          <p:nvPr>
            <p:ph type="body" sz="quarter" idx="16" hasCustomPrompt="1"/>
          </p:nvPr>
        </p:nvSpPr>
        <p:spPr>
          <a:xfrm>
            <a:off x="442912" y="834100"/>
            <a:ext cx="8289770" cy="727541"/>
          </a:xfrm>
          <a:prstGeom prst="rect">
            <a:avLst/>
          </a:prstGeom>
        </p:spPr>
        <p:txBody>
          <a:bodyPr/>
          <a:lstStyle>
            <a:lvl1pPr marL="0" indent="0">
              <a:buNone/>
              <a:defRPr sz="2250" b="0" i="0">
                <a:solidFill>
                  <a:srgbClr val="252750"/>
                </a:solidFill>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41345001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as ir dvi foto_2">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997E661-2A6E-B144-BDF3-BDDF1BEB3F05}"/>
              </a:ext>
            </a:extLst>
          </p:cNvPr>
          <p:cNvSpPr>
            <a:spLocks noGrp="1"/>
          </p:cNvSpPr>
          <p:nvPr>
            <p:ph type="pic" sz="quarter" idx="11"/>
          </p:nvPr>
        </p:nvSpPr>
        <p:spPr>
          <a:xfrm>
            <a:off x="0" y="834099"/>
            <a:ext cx="2556809" cy="3457397"/>
          </a:xfrm>
          <a:prstGeom prst="rect">
            <a:avLst/>
          </a:prstGeom>
        </p:spPr>
        <p:txBody>
          <a:bodyPr/>
          <a:lstStyle>
            <a:lvl1pPr marL="0" indent="0">
              <a:buNone/>
              <a:defRPr b="0" i="0">
                <a:latin typeface="Montserrat" pitchFamily="2" charset="77"/>
              </a:defRPr>
            </a:lvl1pPr>
          </a:lstStyle>
          <a:p>
            <a:endParaRPr lang="en-LT"/>
          </a:p>
        </p:txBody>
      </p:sp>
      <p:sp>
        <p:nvSpPr>
          <p:cNvPr id="19" name="Text Placeholder 18">
            <a:extLst>
              <a:ext uri="{FF2B5EF4-FFF2-40B4-BE49-F238E27FC236}">
                <a16:creationId xmlns:a16="http://schemas.microsoft.com/office/drawing/2014/main" id="{71BA8159-834A-4345-B8C0-170B0375C2A1}"/>
              </a:ext>
            </a:extLst>
          </p:cNvPr>
          <p:cNvSpPr>
            <a:spLocks noGrp="1"/>
          </p:cNvSpPr>
          <p:nvPr>
            <p:ph type="body" sz="quarter" idx="12" hasCustomPrompt="1"/>
          </p:nvPr>
        </p:nvSpPr>
        <p:spPr>
          <a:xfrm>
            <a:off x="5834381" y="852004"/>
            <a:ext cx="2898301" cy="573271"/>
          </a:xfrm>
          <a:prstGeom prst="rect">
            <a:avLst/>
          </a:prstGeom>
        </p:spPr>
        <p:txBody>
          <a:bodyPr/>
          <a:lstStyle>
            <a:lvl1pPr marL="0" indent="0">
              <a:buNone/>
              <a:defRPr sz="2250" b="1" i="0">
                <a:solidFill>
                  <a:srgbClr val="252750"/>
                </a:solidFill>
                <a:latin typeface="Montserrat SemiBold" pitchFamily="2" charset="77"/>
              </a:defRPr>
            </a:lvl1pPr>
          </a:lstStyle>
          <a:p>
            <a:pPr lvl="0"/>
            <a:r>
              <a:rPr lang="en-LT" sz="2250" b="1" i="0">
                <a:latin typeface="Montserrat SemiBold" pitchFamily="2" charset="77"/>
              </a:rPr>
              <a:t>Planuojama plėtra Vilniuje</a:t>
            </a:r>
            <a:endParaRPr lang="en-LT"/>
          </a:p>
        </p:txBody>
      </p:sp>
      <p:sp>
        <p:nvSpPr>
          <p:cNvPr id="32" name="Text Placeholder 18">
            <a:extLst>
              <a:ext uri="{FF2B5EF4-FFF2-40B4-BE49-F238E27FC236}">
                <a16:creationId xmlns:a16="http://schemas.microsoft.com/office/drawing/2014/main" id="{27B92E4C-2B02-544D-ADA9-B031311C8270}"/>
              </a:ext>
            </a:extLst>
          </p:cNvPr>
          <p:cNvSpPr>
            <a:spLocks noGrp="1"/>
          </p:cNvSpPr>
          <p:nvPr>
            <p:ph type="body" sz="quarter" idx="13" hasCustomPrompt="1"/>
          </p:nvPr>
        </p:nvSpPr>
        <p:spPr>
          <a:xfrm>
            <a:off x="5834381" y="1760449"/>
            <a:ext cx="3016664" cy="2433866"/>
          </a:xfrm>
          <a:prstGeom prst="rect">
            <a:avLst/>
          </a:prstGeom>
        </p:spPr>
        <p:txBody>
          <a:bodyPr/>
          <a:lstStyle>
            <a:lvl1pPr marL="0" indent="0">
              <a:buNone/>
              <a:defRPr sz="1275" b="0" i="0">
                <a:solidFill>
                  <a:srgbClr val="252750"/>
                </a:solidFill>
                <a:latin typeface="Montserrat" pitchFamily="2" charset="77"/>
              </a:defRPr>
            </a:lvl1pPr>
          </a:lstStyle>
          <a:p>
            <a:pPr lvl="0"/>
            <a:r>
              <a:rPr lang="en-LT"/>
              <a:t>Lorem ipsum</a:t>
            </a:r>
          </a:p>
        </p:txBody>
      </p:sp>
      <p:sp>
        <p:nvSpPr>
          <p:cNvPr id="11" name="Picture Placeholder 5">
            <a:extLst>
              <a:ext uri="{FF2B5EF4-FFF2-40B4-BE49-F238E27FC236}">
                <a16:creationId xmlns:a16="http://schemas.microsoft.com/office/drawing/2014/main" id="{78D9A8FA-685E-7841-A0B9-137EC2E90790}"/>
              </a:ext>
            </a:extLst>
          </p:cNvPr>
          <p:cNvSpPr>
            <a:spLocks noGrp="1"/>
          </p:cNvSpPr>
          <p:nvPr>
            <p:ph type="pic" sz="quarter" idx="14"/>
          </p:nvPr>
        </p:nvSpPr>
        <p:spPr>
          <a:xfrm>
            <a:off x="2698341" y="834099"/>
            <a:ext cx="2556809" cy="3457397"/>
          </a:xfrm>
          <a:prstGeom prst="rect">
            <a:avLst/>
          </a:prstGeom>
        </p:spPr>
        <p:txBody>
          <a:bodyPr/>
          <a:lstStyle>
            <a:lvl1pPr marL="0" indent="0">
              <a:buNone/>
              <a:defRPr b="0" i="0">
                <a:latin typeface="Montserrat" pitchFamily="2" charset="77"/>
              </a:defRPr>
            </a:lvl1pPr>
          </a:lstStyle>
          <a:p>
            <a:endParaRPr lang="en-LT"/>
          </a:p>
        </p:txBody>
      </p:sp>
      <p:grpSp>
        <p:nvGrpSpPr>
          <p:cNvPr id="10" name="Group 9">
            <a:extLst>
              <a:ext uri="{FF2B5EF4-FFF2-40B4-BE49-F238E27FC236}">
                <a16:creationId xmlns:a16="http://schemas.microsoft.com/office/drawing/2014/main" id="{64AAAC25-2331-7940-83FE-CB6072F5F03B}"/>
              </a:ext>
            </a:extLst>
          </p:cNvPr>
          <p:cNvGrpSpPr/>
          <p:nvPr userDrawn="1"/>
        </p:nvGrpSpPr>
        <p:grpSpPr>
          <a:xfrm>
            <a:off x="0" y="204779"/>
            <a:ext cx="9144000" cy="4558211"/>
            <a:chOff x="-1" y="546076"/>
            <a:chExt cx="24384001" cy="12155230"/>
          </a:xfrm>
        </p:grpSpPr>
        <p:pic>
          <p:nvPicPr>
            <p:cNvPr id="12" name="pasted-image.pdf">
              <a:extLst>
                <a:ext uri="{FF2B5EF4-FFF2-40B4-BE49-F238E27FC236}">
                  <a16:creationId xmlns:a16="http://schemas.microsoft.com/office/drawing/2014/main" id="{AA445D14-79A9-6C48-93FB-8073322F39B3}"/>
                </a:ext>
              </a:extLst>
            </p:cNvPr>
            <p:cNvPicPr>
              <a:picLocks noChangeAspect="1"/>
            </p:cNvPicPr>
            <p:nvPr/>
          </p:nvPicPr>
          <p:blipFill>
            <a:blip r:embed="rId2"/>
            <a:stretch>
              <a:fillRect/>
            </a:stretch>
          </p:blipFill>
          <p:spPr>
            <a:xfrm>
              <a:off x="21264447" y="12241494"/>
              <a:ext cx="2022705" cy="459812"/>
            </a:xfrm>
            <a:prstGeom prst="rect">
              <a:avLst/>
            </a:prstGeom>
            <a:ln w="12700">
              <a:miter lim="400000"/>
            </a:ln>
          </p:spPr>
        </p:pic>
        <p:pic>
          <p:nvPicPr>
            <p:cNvPr id="13" name="pasted-image.png">
              <a:extLst>
                <a:ext uri="{FF2B5EF4-FFF2-40B4-BE49-F238E27FC236}">
                  <a16:creationId xmlns:a16="http://schemas.microsoft.com/office/drawing/2014/main" id="{A9B05D59-02B8-454D-B911-7141F21768B8}"/>
                </a:ext>
              </a:extLst>
            </p:cNvPr>
            <p:cNvPicPr>
              <a:picLocks noChangeAspect="1"/>
            </p:cNvPicPr>
            <p:nvPr/>
          </p:nvPicPr>
          <p:blipFill>
            <a:blip r:embed="rId3"/>
            <a:stretch>
              <a:fillRect/>
            </a:stretch>
          </p:blipFill>
          <p:spPr>
            <a:xfrm>
              <a:off x="-1" y="546076"/>
              <a:ext cx="24384001" cy="736648"/>
            </a:xfrm>
            <a:prstGeom prst="rect">
              <a:avLst/>
            </a:prstGeom>
            <a:ln w="12700">
              <a:miter lim="400000"/>
            </a:ln>
          </p:spPr>
        </p:pic>
      </p:grpSp>
      <p:sp>
        <p:nvSpPr>
          <p:cNvPr id="14" name="Text Placeholder 2">
            <a:extLst>
              <a:ext uri="{FF2B5EF4-FFF2-40B4-BE49-F238E27FC236}">
                <a16:creationId xmlns:a16="http://schemas.microsoft.com/office/drawing/2014/main" id="{E294F854-6FAF-7245-957E-1615141FC291}"/>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Tree>
    <p:extLst>
      <p:ext uri="{BB962C8B-B14F-4D97-AF65-F5344CB8AC3E}">
        <p14:creationId xmlns:p14="http://schemas.microsoft.com/office/powerpoint/2010/main" val="90976061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ys foto_3">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997E661-2A6E-B144-BDF3-BDDF1BEB3F05}"/>
              </a:ext>
            </a:extLst>
          </p:cNvPr>
          <p:cNvSpPr>
            <a:spLocks noGrp="1"/>
          </p:cNvSpPr>
          <p:nvPr>
            <p:ph type="pic" sz="quarter" idx="11"/>
          </p:nvPr>
        </p:nvSpPr>
        <p:spPr>
          <a:xfrm>
            <a:off x="0" y="834099"/>
            <a:ext cx="2556809" cy="3457397"/>
          </a:xfrm>
          <a:prstGeom prst="rect">
            <a:avLst/>
          </a:prstGeom>
        </p:spPr>
        <p:txBody>
          <a:bodyPr/>
          <a:lstStyle>
            <a:lvl1pPr marL="0" indent="0">
              <a:buNone/>
              <a:defRPr b="0" i="0">
                <a:latin typeface="Montserrat" pitchFamily="2" charset="77"/>
              </a:defRPr>
            </a:lvl1pPr>
          </a:lstStyle>
          <a:p>
            <a:endParaRPr lang="en-LT"/>
          </a:p>
        </p:txBody>
      </p:sp>
      <p:sp>
        <p:nvSpPr>
          <p:cNvPr id="11" name="Picture Placeholder 5">
            <a:extLst>
              <a:ext uri="{FF2B5EF4-FFF2-40B4-BE49-F238E27FC236}">
                <a16:creationId xmlns:a16="http://schemas.microsoft.com/office/drawing/2014/main" id="{78D9A8FA-685E-7841-A0B9-137EC2E90790}"/>
              </a:ext>
            </a:extLst>
          </p:cNvPr>
          <p:cNvSpPr>
            <a:spLocks noGrp="1"/>
          </p:cNvSpPr>
          <p:nvPr>
            <p:ph type="pic" sz="quarter" idx="14"/>
          </p:nvPr>
        </p:nvSpPr>
        <p:spPr>
          <a:xfrm>
            <a:off x="2698341" y="834099"/>
            <a:ext cx="2556809" cy="3457397"/>
          </a:xfrm>
          <a:prstGeom prst="rect">
            <a:avLst/>
          </a:prstGeom>
        </p:spPr>
        <p:txBody>
          <a:bodyPr/>
          <a:lstStyle>
            <a:lvl1pPr marL="0" indent="0">
              <a:buNone/>
              <a:defRPr b="0" i="0">
                <a:latin typeface="Montserrat" pitchFamily="2" charset="77"/>
              </a:defRPr>
            </a:lvl1pPr>
          </a:lstStyle>
          <a:p>
            <a:endParaRPr lang="en-LT"/>
          </a:p>
        </p:txBody>
      </p:sp>
      <p:grpSp>
        <p:nvGrpSpPr>
          <p:cNvPr id="17" name="Group 16">
            <a:extLst>
              <a:ext uri="{FF2B5EF4-FFF2-40B4-BE49-F238E27FC236}">
                <a16:creationId xmlns:a16="http://schemas.microsoft.com/office/drawing/2014/main" id="{8AD76197-7062-6748-AEDF-99B0FC1152B6}"/>
              </a:ext>
            </a:extLst>
          </p:cNvPr>
          <p:cNvGrpSpPr/>
          <p:nvPr userDrawn="1"/>
        </p:nvGrpSpPr>
        <p:grpSpPr>
          <a:xfrm>
            <a:off x="0" y="204779"/>
            <a:ext cx="9144000" cy="4558211"/>
            <a:chOff x="-1" y="546076"/>
            <a:chExt cx="24384001" cy="12155230"/>
          </a:xfrm>
        </p:grpSpPr>
        <p:pic>
          <p:nvPicPr>
            <p:cNvPr id="18" name="pasted-image.png">
              <a:extLst>
                <a:ext uri="{FF2B5EF4-FFF2-40B4-BE49-F238E27FC236}">
                  <a16:creationId xmlns:a16="http://schemas.microsoft.com/office/drawing/2014/main" id="{476B8B83-954E-B149-8140-A5089D0CCC94}"/>
                </a:ext>
              </a:extLst>
            </p:cNvPr>
            <p:cNvPicPr>
              <a:picLocks noChangeAspect="1"/>
            </p:cNvPicPr>
            <p:nvPr/>
          </p:nvPicPr>
          <p:blipFill>
            <a:blip r:embed="rId2"/>
            <a:stretch>
              <a:fillRect/>
            </a:stretch>
          </p:blipFill>
          <p:spPr>
            <a:xfrm>
              <a:off x="21264447" y="12241494"/>
              <a:ext cx="2022705" cy="459812"/>
            </a:xfrm>
            <a:prstGeom prst="rect">
              <a:avLst/>
            </a:prstGeom>
            <a:ln w="12700">
              <a:miter lim="400000"/>
            </a:ln>
          </p:spPr>
        </p:pic>
        <p:pic>
          <p:nvPicPr>
            <p:cNvPr id="19" name="pasted-image.png">
              <a:extLst>
                <a:ext uri="{FF2B5EF4-FFF2-40B4-BE49-F238E27FC236}">
                  <a16:creationId xmlns:a16="http://schemas.microsoft.com/office/drawing/2014/main" id="{E1206553-8655-1641-A15B-2A19C8791428}"/>
                </a:ext>
              </a:extLst>
            </p:cNvPr>
            <p:cNvPicPr>
              <a:picLocks noChangeAspect="1"/>
            </p:cNvPicPr>
            <p:nvPr/>
          </p:nvPicPr>
          <p:blipFill>
            <a:blip r:embed="rId3"/>
            <a:stretch>
              <a:fillRect/>
            </a:stretch>
          </p:blipFill>
          <p:spPr>
            <a:xfrm>
              <a:off x="-1" y="546076"/>
              <a:ext cx="24384001" cy="736648"/>
            </a:xfrm>
            <a:prstGeom prst="rect">
              <a:avLst/>
            </a:prstGeom>
            <a:ln w="12700">
              <a:miter lim="400000"/>
            </a:ln>
          </p:spPr>
        </p:pic>
      </p:grpSp>
      <p:sp>
        <p:nvSpPr>
          <p:cNvPr id="20" name="Picture Placeholder 5">
            <a:extLst>
              <a:ext uri="{FF2B5EF4-FFF2-40B4-BE49-F238E27FC236}">
                <a16:creationId xmlns:a16="http://schemas.microsoft.com/office/drawing/2014/main" id="{B4D2E353-E96B-344F-B1E6-9312F7E37B80}"/>
              </a:ext>
            </a:extLst>
          </p:cNvPr>
          <p:cNvSpPr>
            <a:spLocks noGrp="1"/>
          </p:cNvSpPr>
          <p:nvPr>
            <p:ph type="pic" sz="quarter" idx="15"/>
          </p:nvPr>
        </p:nvSpPr>
        <p:spPr>
          <a:xfrm>
            <a:off x="5417359" y="834100"/>
            <a:ext cx="2556809" cy="3466349"/>
          </a:xfrm>
          <a:prstGeom prst="rect">
            <a:avLst/>
          </a:prstGeom>
        </p:spPr>
        <p:txBody>
          <a:bodyPr/>
          <a:lstStyle>
            <a:lvl1pPr marL="0" indent="0">
              <a:buNone/>
              <a:defRPr b="0" i="0">
                <a:latin typeface="Montserrat" pitchFamily="2" charset="77"/>
              </a:defRPr>
            </a:lvl1pPr>
          </a:lstStyle>
          <a:p>
            <a:endParaRPr lang="en-LT"/>
          </a:p>
        </p:txBody>
      </p:sp>
      <p:sp>
        <p:nvSpPr>
          <p:cNvPr id="21" name="Text Placeholder 2">
            <a:extLst>
              <a:ext uri="{FF2B5EF4-FFF2-40B4-BE49-F238E27FC236}">
                <a16:creationId xmlns:a16="http://schemas.microsoft.com/office/drawing/2014/main" id="{C87D8DD1-9E90-F84E-AC88-3984680358EE}"/>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Tree>
    <p:extLst>
      <p:ext uri="{BB962C8B-B14F-4D97-AF65-F5344CB8AC3E}">
        <p14:creationId xmlns:p14="http://schemas.microsoft.com/office/powerpoint/2010/main" val="100202442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_3">
    <p:bg>
      <p:bgRef idx="1001">
        <a:schemeClr val="bg1"/>
      </p:bgRef>
    </p:bg>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EB24BC06-5F17-C740-9D5D-7DCCA6EE4284}"/>
              </a:ext>
            </a:extLst>
          </p:cNvPr>
          <p:cNvSpPr>
            <a:spLocks noGrp="1"/>
          </p:cNvSpPr>
          <p:nvPr>
            <p:ph type="body" sz="quarter" idx="12" hasCustomPrompt="1"/>
          </p:nvPr>
        </p:nvSpPr>
        <p:spPr>
          <a:xfrm>
            <a:off x="442913" y="834100"/>
            <a:ext cx="8408132" cy="283500"/>
          </a:xfrm>
          <a:prstGeom prst="rect">
            <a:avLst/>
          </a:prstGeom>
        </p:spPr>
        <p:txBody>
          <a:bodyPr/>
          <a:lstStyle>
            <a:lvl1pPr marL="0" indent="0">
              <a:buNone/>
              <a:defRPr sz="2250" b="1" i="0">
                <a:solidFill>
                  <a:srgbClr val="252750"/>
                </a:solidFill>
                <a:latin typeface="Montserrat SemiBold" pitchFamily="2" charset="77"/>
              </a:defRPr>
            </a:lvl1pPr>
          </a:lstStyle>
          <a:p>
            <a:pPr lvl="0"/>
            <a:r>
              <a:rPr lang="en-LT" sz="2250" b="1" i="0">
                <a:latin typeface="Montserrat SemiBold" pitchFamily="2" charset="77"/>
              </a:rPr>
              <a:t>Video</a:t>
            </a:r>
            <a:endParaRPr lang="en-LT"/>
          </a:p>
        </p:txBody>
      </p:sp>
      <p:sp>
        <p:nvSpPr>
          <p:cNvPr id="5" name="Media Placeholder 4">
            <a:extLst>
              <a:ext uri="{FF2B5EF4-FFF2-40B4-BE49-F238E27FC236}">
                <a16:creationId xmlns:a16="http://schemas.microsoft.com/office/drawing/2014/main" id="{FEDFA16B-76FA-0B4C-ACCB-E624A7B7FF71}"/>
              </a:ext>
            </a:extLst>
          </p:cNvPr>
          <p:cNvSpPr>
            <a:spLocks noGrp="1"/>
          </p:cNvSpPr>
          <p:nvPr>
            <p:ph type="media" sz="quarter" idx="13"/>
          </p:nvPr>
        </p:nvSpPr>
        <p:spPr>
          <a:xfrm>
            <a:off x="2108353" y="1367690"/>
            <a:ext cx="5229707" cy="2941711"/>
          </a:xfrm>
          <a:prstGeom prst="rect">
            <a:avLst/>
          </a:prstGeom>
        </p:spPr>
        <p:txBody>
          <a:bodyPr/>
          <a:lstStyle>
            <a:lvl1pPr>
              <a:defRPr b="0" i="0">
                <a:latin typeface="Montserrat" pitchFamily="2" charset="77"/>
              </a:defRPr>
            </a:lvl1pPr>
          </a:lstStyle>
          <a:p>
            <a:endParaRPr lang="en-LT"/>
          </a:p>
        </p:txBody>
      </p:sp>
      <p:grpSp>
        <p:nvGrpSpPr>
          <p:cNvPr id="8" name="Group 7">
            <a:extLst>
              <a:ext uri="{FF2B5EF4-FFF2-40B4-BE49-F238E27FC236}">
                <a16:creationId xmlns:a16="http://schemas.microsoft.com/office/drawing/2014/main" id="{BA25B7A2-2597-2343-AE9E-B0A182BAC034}"/>
              </a:ext>
            </a:extLst>
          </p:cNvPr>
          <p:cNvGrpSpPr/>
          <p:nvPr userDrawn="1"/>
        </p:nvGrpSpPr>
        <p:grpSpPr>
          <a:xfrm>
            <a:off x="0" y="204779"/>
            <a:ext cx="9144000" cy="4558211"/>
            <a:chOff x="-1" y="546076"/>
            <a:chExt cx="24384001" cy="12155230"/>
          </a:xfrm>
        </p:grpSpPr>
        <p:pic>
          <p:nvPicPr>
            <p:cNvPr id="9" name="pasted-image.png">
              <a:extLst>
                <a:ext uri="{FF2B5EF4-FFF2-40B4-BE49-F238E27FC236}">
                  <a16:creationId xmlns:a16="http://schemas.microsoft.com/office/drawing/2014/main" id="{A60936A3-22A5-064D-9705-E9B1647A0227}"/>
                </a:ext>
              </a:extLst>
            </p:cNvPr>
            <p:cNvPicPr>
              <a:picLocks noChangeAspect="1"/>
            </p:cNvPicPr>
            <p:nvPr/>
          </p:nvPicPr>
          <p:blipFill>
            <a:blip r:embed="rId2"/>
            <a:stretch>
              <a:fillRect/>
            </a:stretch>
          </p:blipFill>
          <p:spPr>
            <a:xfrm>
              <a:off x="21264447" y="12241494"/>
              <a:ext cx="2022705" cy="459812"/>
            </a:xfrm>
            <a:prstGeom prst="rect">
              <a:avLst/>
            </a:prstGeom>
            <a:ln w="12700">
              <a:miter lim="400000"/>
            </a:ln>
          </p:spPr>
        </p:pic>
        <p:pic>
          <p:nvPicPr>
            <p:cNvPr id="10" name="pasted-image.png">
              <a:extLst>
                <a:ext uri="{FF2B5EF4-FFF2-40B4-BE49-F238E27FC236}">
                  <a16:creationId xmlns:a16="http://schemas.microsoft.com/office/drawing/2014/main" id="{B19F94C1-0736-7649-951E-E942E77C30CF}"/>
                </a:ext>
              </a:extLst>
            </p:cNvPr>
            <p:cNvPicPr>
              <a:picLocks noChangeAspect="1"/>
            </p:cNvPicPr>
            <p:nvPr/>
          </p:nvPicPr>
          <p:blipFill>
            <a:blip r:embed="rId3"/>
            <a:stretch>
              <a:fillRect/>
            </a:stretch>
          </p:blipFill>
          <p:spPr>
            <a:xfrm>
              <a:off x="-1" y="546076"/>
              <a:ext cx="24384001" cy="736648"/>
            </a:xfrm>
            <a:prstGeom prst="rect">
              <a:avLst/>
            </a:prstGeom>
            <a:ln w="12700">
              <a:miter lim="400000"/>
            </a:ln>
          </p:spPr>
        </p:pic>
      </p:grpSp>
      <p:sp>
        <p:nvSpPr>
          <p:cNvPr id="16" name="Text Placeholder 2">
            <a:extLst>
              <a:ext uri="{FF2B5EF4-FFF2-40B4-BE49-F238E27FC236}">
                <a16:creationId xmlns:a16="http://schemas.microsoft.com/office/drawing/2014/main" id="{883AC352-68E6-D041-89A2-0549639B7D4B}"/>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Tree>
    <p:extLst>
      <p:ext uri="{BB962C8B-B14F-4D97-AF65-F5344CB8AC3E}">
        <p14:creationId xmlns:p14="http://schemas.microsoft.com/office/powerpoint/2010/main" val="132801747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 su tekstu_3">
    <p:bg>
      <p:bgPr>
        <a:solidFill>
          <a:srgbClr val="6F6F6E"/>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D493D13-5108-294D-8150-89F8FFC5DD49}"/>
              </a:ext>
            </a:extLst>
          </p:cNvPr>
          <p:cNvSpPr>
            <a:spLocks noGrp="1"/>
          </p:cNvSpPr>
          <p:nvPr>
            <p:ph type="pic" sz="quarter" idx="10"/>
          </p:nvPr>
        </p:nvSpPr>
        <p:spPr>
          <a:xfrm>
            <a:off x="-13107" y="0"/>
            <a:ext cx="9144000" cy="5143500"/>
          </a:xfrm>
          <a:prstGeom prst="rect">
            <a:avLst/>
          </a:prstGeom>
        </p:spPr>
        <p:txBody>
          <a:bodyPr/>
          <a:lstStyle>
            <a:lvl1pPr>
              <a:defRPr b="0" i="0">
                <a:latin typeface="Montserrat" pitchFamily="2" charset="77"/>
              </a:defRPr>
            </a:lvl1pPr>
          </a:lstStyle>
          <a:p>
            <a:endParaRPr lang="en-LT"/>
          </a:p>
        </p:txBody>
      </p:sp>
      <p:sp>
        <p:nvSpPr>
          <p:cNvPr id="11" name="Text Placeholder 2">
            <a:extLst>
              <a:ext uri="{FF2B5EF4-FFF2-40B4-BE49-F238E27FC236}">
                <a16:creationId xmlns:a16="http://schemas.microsoft.com/office/drawing/2014/main" id="{7E4569DE-E7AF-A54B-840B-C75269EA14DE}"/>
              </a:ext>
            </a:extLst>
          </p:cNvPr>
          <p:cNvSpPr>
            <a:spLocks noGrp="1"/>
          </p:cNvSpPr>
          <p:nvPr>
            <p:ph type="body" sz="quarter" idx="12" hasCustomPrompt="1"/>
          </p:nvPr>
        </p:nvSpPr>
        <p:spPr>
          <a:xfrm>
            <a:off x="442912" y="788035"/>
            <a:ext cx="4129088" cy="1509713"/>
          </a:xfrm>
          <a:prstGeom prst="rect">
            <a:avLst/>
          </a:prstGeom>
        </p:spPr>
        <p:txBody>
          <a:bodyPr/>
          <a:lstStyle>
            <a:lvl1pPr marL="0" indent="0">
              <a:buNone/>
              <a:defRPr sz="3188">
                <a:solidFill>
                  <a:schemeClr val="bg1"/>
                </a:solidFill>
                <a:latin typeface="Graphit" panose="020B0803010203020203" pitchFamily="34" charset="77"/>
              </a:defRPr>
            </a:lvl1pPr>
            <a:lvl2pPr>
              <a:defRPr sz="3188">
                <a:latin typeface="Graphit" panose="020B0803010203020203" pitchFamily="34" charset="77"/>
              </a:defRPr>
            </a:lvl2pPr>
            <a:lvl3pPr>
              <a:defRPr sz="3188">
                <a:latin typeface="Graphit" panose="020B0803010203020203" pitchFamily="34" charset="77"/>
              </a:defRPr>
            </a:lvl3pPr>
            <a:lvl4pPr>
              <a:defRPr sz="3188">
                <a:latin typeface="Graphit" panose="020B0803010203020203" pitchFamily="34" charset="77"/>
              </a:defRPr>
            </a:lvl4pPr>
            <a:lvl5pPr>
              <a:defRPr sz="3188">
                <a:latin typeface="Graphit" panose="020B0803010203020203" pitchFamily="34" charset="77"/>
              </a:defRPr>
            </a:lvl5pPr>
          </a:lstStyle>
          <a:p>
            <a:pPr lvl="0"/>
            <a:r>
              <a:rPr lang="en-LT"/>
              <a:t>Mūsų planai Vilniui – daugiau dviračių.</a:t>
            </a:r>
          </a:p>
        </p:txBody>
      </p:sp>
      <p:pic>
        <p:nvPicPr>
          <p:cNvPr id="8" name="pasted-image.png">
            <a:extLst>
              <a:ext uri="{FF2B5EF4-FFF2-40B4-BE49-F238E27FC236}">
                <a16:creationId xmlns:a16="http://schemas.microsoft.com/office/drawing/2014/main" id="{28274D19-B930-FF43-9818-DA4BED1858E4}"/>
              </a:ext>
            </a:extLst>
          </p:cNvPr>
          <p:cNvPicPr>
            <a:picLocks noChangeAspect="1"/>
          </p:cNvPicPr>
          <p:nvPr userDrawn="1"/>
        </p:nvPicPr>
        <p:blipFill>
          <a:blip r:embed="rId2"/>
          <a:stretch>
            <a:fillRect/>
          </a:stretch>
        </p:blipFill>
        <p:spPr>
          <a:xfrm>
            <a:off x="7974168" y="4590560"/>
            <a:ext cx="758514" cy="172430"/>
          </a:xfrm>
          <a:prstGeom prst="rect">
            <a:avLst/>
          </a:prstGeom>
          <a:ln w="12700">
            <a:miter lim="400000"/>
          </a:ln>
        </p:spPr>
      </p:pic>
      <p:grpSp>
        <p:nvGrpSpPr>
          <p:cNvPr id="5" name="Group 4"/>
          <p:cNvGrpSpPr/>
          <p:nvPr userDrawn="1"/>
        </p:nvGrpSpPr>
        <p:grpSpPr>
          <a:xfrm>
            <a:off x="1222" y="201818"/>
            <a:ext cx="9139500" cy="270000"/>
            <a:chOff x="3258" y="538182"/>
            <a:chExt cx="24372000" cy="720000"/>
          </a:xfrm>
        </p:grpSpPr>
        <p:sp>
          <p:nvSpPr>
            <p:cNvPr id="9" name="Rectangle 8">
              <a:extLst>
                <a:ext uri="{FF2B5EF4-FFF2-40B4-BE49-F238E27FC236}">
                  <a16:creationId xmlns:a16="http://schemas.microsoft.com/office/drawing/2014/main" id="{6E5D347E-5972-0E4A-AB63-69186BEBDF18}"/>
                </a:ext>
              </a:extLst>
            </p:cNvPr>
            <p:cNvSpPr/>
            <p:nvPr userDrawn="1"/>
          </p:nvSpPr>
          <p:spPr>
            <a:xfrm>
              <a:off x="3258" y="690270"/>
              <a:ext cx="24372000" cy="432000"/>
            </a:xfrm>
            <a:prstGeom prst="rect">
              <a:avLst/>
            </a:prstGeom>
            <a:solidFill>
              <a:srgbClr val="E1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sz="525" b="0" i="0">
                <a:latin typeface="Montserrat" pitchFamily="2" charset="77"/>
              </a:endParaRPr>
            </a:p>
          </p:txBody>
        </p:sp>
        <p:sp>
          <p:nvSpPr>
            <p:cNvPr id="10" name="Oval 9">
              <a:extLst>
                <a:ext uri="{FF2B5EF4-FFF2-40B4-BE49-F238E27FC236}">
                  <a16:creationId xmlns:a16="http://schemas.microsoft.com/office/drawing/2014/main" id="{370C0474-274D-294F-9A6A-D06B0B27F041}"/>
                </a:ext>
              </a:extLst>
            </p:cNvPr>
            <p:cNvSpPr>
              <a:spLocks noChangeAspect="1"/>
            </p:cNvSpPr>
            <p:nvPr userDrawn="1"/>
          </p:nvSpPr>
          <p:spPr>
            <a:xfrm>
              <a:off x="22548823" y="538182"/>
              <a:ext cx="720000" cy="7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sz="525" b="0" i="0">
                <a:latin typeface="Montserrat" pitchFamily="2" charset="77"/>
              </a:endParaRPr>
            </a:p>
          </p:txBody>
        </p:sp>
      </p:grpSp>
      <p:sp>
        <p:nvSpPr>
          <p:cNvPr id="12" name="Text Placeholder 2">
            <a:extLst>
              <a:ext uri="{FF2B5EF4-FFF2-40B4-BE49-F238E27FC236}">
                <a16:creationId xmlns:a16="http://schemas.microsoft.com/office/drawing/2014/main" id="{EBD4E1DA-2629-FC47-BD47-34C7BEC392B7}"/>
              </a:ext>
            </a:extLst>
          </p:cNvPr>
          <p:cNvSpPr>
            <a:spLocks noGrp="1"/>
          </p:cNvSpPr>
          <p:nvPr userDrawn="1">
            <p:ph type="body" sz="quarter" idx="11" hasCustomPrompt="1"/>
          </p:nvPr>
        </p:nvSpPr>
        <p:spPr>
          <a:xfrm>
            <a:off x="442913" y="4547392"/>
            <a:ext cx="7200900" cy="243030"/>
          </a:xfrm>
          <a:prstGeom prst="rect">
            <a:avLst/>
          </a:prstGeom>
        </p:spPr>
        <p:txBody>
          <a:bodyPr anchor="ctr"/>
          <a:lstStyle>
            <a:lvl1pPr marL="0" indent="0">
              <a:buNone/>
              <a:defRPr sz="863">
                <a:solidFill>
                  <a:schemeClr val="bg1"/>
                </a:solidFill>
                <a:latin typeface="Montserrat" pitchFamily="2" charset="77"/>
              </a:defRPr>
            </a:lvl1pPr>
          </a:lstStyle>
          <a:p>
            <a:pPr lvl="0"/>
            <a:r>
              <a:rPr lang="en-LT"/>
              <a:t>Puslapis | Skyriaus pavadinimas</a:t>
            </a:r>
          </a:p>
        </p:txBody>
      </p:sp>
    </p:spTree>
    <p:extLst>
      <p:ext uri="{BB962C8B-B14F-4D97-AF65-F5344CB8AC3E}">
        <p14:creationId xmlns:p14="http://schemas.microsoft.com/office/powerpoint/2010/main" val="134481724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 su tamsiu tekstu_3">
    <p:bg>
      <p:bgPr>
        <a:solidFill>
          <a:srgbClr val="6F6F6E"/>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D493D13-5108-294D-8150-89F8FFC5DD49}"/>
              </a:ext>
            </a:extLst>
          </p:cNvPr>
          <p:cNvSpPr>
            <a:spLocks noGrp="1"/>
          </p:cNvSpPr>
          <p:nvPr>
            <p:ph type="pic" sz="quarter" idx="10"/>
          </p:nvPr>
        </p:nvSpPr>
        <p:spPr>
          <a:xfrm>
            <a:off x="-13107" y="0"/>
            <a:ext cx="9144000" cy="5143500"/>
          </a:xfrm>
          <a:prstGeom prst="rect">
            <a:avLst/>
          </a:prstGeom>
        </p:spPr>
        <p:txBody>
          <a:bodyPr/>
          <a:lstStyle>
            <a:lvl1pPr>
              <a:defRPr b="0" i="0">
                <a:latin typeface="Montserrat" pitchFamily="2" charset="77"/>
              </a:defRPr>
            </a:lvl1pPr>
          </a:lstStyle>
          <a:p>
            <a:endParaRPr lang="en-LT"/>
          </a:p>
        </p:txBody>
      </p:sp>
      <p:pic>
        <p:nvPicPr>
          <p:cNvPr id="13" name="pasted-image.png">
            <a:extLst>
              <a:ext uri="{FF2B5EF4-FFF2-40B4-BE49-F238E27FC236}">
                <a16:creationId xmlns:a16="http://schemas.microsoft.com/office/drawing/2014/main" id="{33FD01CF-A0BC-C149-B4BE-74EB18C84D03}"/>
              </a:ext>
            </a:extLst>
          </p:cNvPr>
          <p:cNvPicPr>
            <a:picLocks noChangeAspect="1"/>
          </p:cNvPicPr>
          <p:nvPr/>
        </p:nvPicPr>
        <p:blipFill>
          <a:blip r:embed="rId2"/>
          <a:stretch>
            <a:fillRect/>
          </a:stretch>
        </p:blipFill>
        <p:spPr>
          <a:xfrm>
            <a:off x="7974168" y="4590560"/>
            <a:ext cx="758514" cy="172430"/>
          </a:xfrm>
          <a:prstGeom prst="rect">
            <a:avLst/>
          </a:prstGeom>
          <a:ln w="12700">
            <a:miter lim="400000"/>
          </a:ln>
        </p:spPr>
      </p:pic>
      <p:pic>
        <p:nvPicPr>
          <p:cNvPr id="14" name="pasted-image.png">
            <a:extLst>
              <a:ext uri="{FF2B5EF4-FFF2-40B4-BE49-F238E27FC236}">
                <a16:creationId xmlns:a16="http://schemas.microsoft.com/office/drawing/2014/main" id="{DED0B05C-05E0-B045-BCD1-BAF0517C9ADD}"/>
              </a:ext>
            </a:extLst>
          </p:cNvPr>
          <p:cNvPicPr>
            <a:picLocks noChangeAspect="1"/>
          </p:cNvPicPr>
          <p:nvPr/>
        </p:nvPicPr>
        <p:blipFill>
          <a:blip r:embed="rId3"/>
          <a:stretch>
            <a:fillRect/>
          </a:stretch>
        </p:blipFill>
        <p:spPr>
          <a:xfrm>
            <a:off x="0" y="204779"/>
            <a:ext cx="9144000" cy="276243"/>
          </a:xfrm>
          <a:prstGeom prst="rect">
            <a:avLst/>
          </a:prstGeom>
          <a:ln w="12700">
            <a:miter lim="400000"/>
          </a:ln>
        </p:spPr>
      </p:pic>
      <p:sp>
        <p:nvSpPr>
          <p:cNvPr id="16" name="Text Placeholder 2">
            <a:extLst>
              <a:ext uri="{FF2B5EF4-FFF2-40B4-BE49-F238E27FC236}">
                <a16:creationId xmlns:a16="http://schemas.microsoft.com/office/drawing/2014/main" id="{E3D0843F-5B80-864E-954E-209D189E8430}"/>
              </a:ext>
            </a:extLst>
          </p:cNvPr>
          <p:cNvSpPr>
            <a:spLocks noGrp="1"/>
          </p:cNvSpPr>
          <p:nvPr userDrawn="1">
            <p:ph type="body" sz="quarter" idx="12" hasCustomPrompt="1"/>
          </p:nvPr>
        </p:nvSpPr>
        <p:spPr>
          <a:xfrm>
            <a:off x="442912" y="788035"/>
            <a:ext cx="4129088" cy="1509713"/>
          </a:xfrm>
          <a:prstGeom prst="rect">
            <a:avLst/>
          </a:prstGeom>
        </p:spPr>
        <p:txBody>
          <a:bodyPr/>
          <a:lstStyle>
            <a:lvl1pPr marL="0" indent="0">
              <a:buNone/>
              <a:defRPr sz="3188">
                <a:solidFill>
                  <a:srgbClr val="252750"/>
                </a:solidFill>
                <a:latin typeface="Graphit" panose="020B0803010203020203" pitchFamily="34" charset="77"/>
              </a:defRPr>
            </a:lvl1pPr>
            <a:lvl2pPr>
              <a:defRPr sz="3188">
                <a:latin typeface="Graphit" panose="020B0803010203020203" pitchFamily="34" charset="77"/>
              </a:defRPr>
            </a:lvl2pPr>
            <a:lvl3pPr>
              <a:defRPr sz="3188">
                <a:latin typeface="Graphit" panose="020B0803010203020203" pitchFamily="34" charset="77"/>
              </a:defRPr>
            </a:lvl3pPr>
            <a:lvl4pPr>
              <a:defRPr sz="3188">
                <a:latin typeface="Graphit" panose="020B0803010203020203" pitchFamily="34" charset="77"/>
              </a:defRPr>
            </a:lvl4pPr>
            <a:lvl5pPr>
              <a:defRPr sz="3188">
                <a:latin typeface="Graphit" panose="020B0803010203020203" pitchFamily="34" charset="77"/>
              </a:defRPr>
            </a:lvl5pPr>
          </a:lstStyle>
          <a:p>
            <a:pPr lvl="0"/>
            <a:r>
              <a:rPr lang="en-LT"/>
              <a:t>Mūsų planai Vilniui – daugiau dviračių.</a:t>
            </a:r>
          </a:p>
        </p:txBody>
      </p:sp>
      <p:sp>
        <p:nvSpPr>
          <p:cNvPr id="17" name="Text Placeholder 2">
            <a:extLst>
              <a:ext uri="{FF2B5EF4-FFF2-40B4-BE49-F238E27FC236}">
                <a16:creationId xmlns:a16="http://schemas.microsoft.com/office/drawing/2014/main" id="{B34F432F-548F-694C-94D7-8C92A1C301D2}"/>
              </a:ext>
            </a:extLst>
          </p:cNvPr>
          <p:cNvSpPr>
            <a:spLocks noGrp="1"/>
          </p:cNvSpPr>
          <p:nvPr userDrawn="1">
            <p:ph type="body" sz="quarter" idx="13"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Tree>
    <p:extLst>
      <p:ext uri="{BB962C8B-B14F-4D97-AF65-F5344CB8AC3E}">
        <p14:creationId xmlns:p14="http://schemas.microsoft.com/office/powerpoint/2010/main" val="421447665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nktai_3">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D20FF-ED8D-0640-94CD-8F418D6FB382}"/>
              </a:ext>
            </a:extLst>
          </p:cNvPr>
          <p:cNvSpPr txBox="1"/>
          <p:nvPr userDrawn="1"/>
        </p:nvSpPr>
        <p:spPr>
          <a:xfrm>
            <a:off x="2214787" y="685800"/>
            <a:ext cx="184731" cy="173124"/>
          </a:xfrm>
          <a:prstGeom prst="rect">
            <a:avLst/>
          </a:prstGeom>
          <a:noFill/>
        </p:spPr>
        <p:txBody>
          <a:bodyPr wrap="none" rtlCol="0">
            <a:spAutoFit/>
          </a:bodyPr>
          <a:lstStyle/>
          <a:p>
            <a:endParaRPr lang="en-LT" sz="525"/>
          </a:p>
        </p:txBody>
      </p:sp>
      <p:sp>
        <p:nvSpPr>
          <p:cNvPr id="11" name="Text Placeholder 20">
            <a:extLst>
              <a:ext uri="{FF2B5EF4-FFF2-40B4-BE49-F238E27FC236}">
                <a16:creationId xmlns:a16="http://schemas.microsoft.com/office/drawing/2014/main" id="{1DB803E9-3C0C-514A-BC81-BF71EC29878F}"/>
              </a:ext>
            </a:extLst>
          </p:cNvPr>
          <p:cNvSpPr>
            <a:spLocks noGrp="1"/>
          </p:cNvSpPr>
          <p:nvPr>
            <p:ph type="body" sz="quarter" idx="14" hasCustomPrompt="1"/>
          </p:nvPr>
        </p:nvSpPr>
        <p:spPr>
          <a:xfrm>
            <a:off x="442912" y="1783782"/>
            <a:ext cx="8289770" cy="2541468"/>
          </a:xfrm>
          <a:prstGeom prst="rect">
            <a:avLst/>
          </a:prstGeom>
        </p:spPr>
        <p:txBody>
          <a:bodyPr/>
          <a:lstStyle>
            <a:lvl1pPr marL="171450" marR="0" indent="-171450" algn="l" defTabSz="342900" rtl="0" eaLnBrk="1" fontAlgn="auto" latinLnBrk="0" hangingPunct="1">
              <a:lnSpc>
                <a:spcPct val="90000"/>
              </a:lnSpc>
              <a:spcBef>
                <a:spcPts val="675"/>
              </a:spcBef>
              <a:spcAft>
                <a:spcPts val="675"/>
              </a:spcAft>
              <a:buClrTx/>
              <a:buSzTx/>
              <a:buFont typeface="Arial" panose="020B0604020202020204" pitchFamily="34" charset="0"/>
              <a:buBlip>
                <a:blip r:embed="rId2"/>
              </a:buBlip>
              <a:tabLst/>
              <a:defRPr sz="1275">
                <a:solidFill>
                  <a:srgbClr val="252750"/>
                </a:solidFill>
                <a:latin typeface="Montserrat" pitchFamily="2" charset="77"/>
              </a:defRPr>
            </a:lvl1pPr>
          </a:lstStyle>
          <a:p>
            <a:pPr marL="457200" indent="-457200">
              <a:spcBef>
                <a:spcPts val="1800"/>
              </a:spcBef>
              <a:spcAft>
                <a:spcPts val="1800"/>
              </a:spcAft>
              <a:buBlip>
                <a:blip r:embed="rId2"/>
              </a:buBlip>
            </a:pPr>
            <a:r>
              <a:rPr lang="en-GB" sz="1275">
                <a:latin typeface="Montserrat" panose="00000500000000000000" pitchFamily="2" charset="-70"/>
              </a:rPr>
              <a:t>Lorem ipsum </a:t>
            </a:r>
            <a:r>
              <a:rPr lang="en-GB" sz="1275" err="1">
                <a:latin typeface="Montserrat" panose="00000500000000000000" pitchFamily="2" charset="-70"/>
              </a:rPr>
              <a:t>dolor</a:t>
            </a:r>
            <a:r>
              <a:rPr lang="en-GB" sz="1275">
                <a:latin typeface="Montserrat" panose="00000500000000000000" pitchFamily="2" charset="-70"/>
              </a:rPr>
              <a:t> sit </a:t>
            </a:r>
            <a:r>
              <a:rPr lang="en-GB" sz="1275" err="1">
                <a:latin typeface="Montserrat" panose="00000500000000000000" pitchFamily="2" charset="-70"/>
              </a:rPr>
              <a:t>amet</a:t>
            </a:r>
            <a:r>
              <a:rPr lang="en-GB" sz="1275">
                <a:latin typeface="Montserrat" panose="00000500000000000000" pitchFamily="2" charset="-70"/>
              </a:rPr>
              <a:t>, </a:t>
            </a:r>
            <a:r>
              <a:rPr lang="en-GB" sz="1275" err="1">
                <a:latin typeface="Montserrat" panose="00000500000000000000" pitchFamily="2" charset="-70"/>
              </a:rPr>
              <a:t>consectetur</a:t>
            </a:r>
            <a:r>
              <a:rPr lang="en-GB" sz="1275">
                <a:latin typeface="Montserrat" panose="00000500000000000000" pitchFamily="2" charset="-70"/>
              </a:rPr>
              <a:t> </a:t>
            </a:r>
            <a:r>
              <a:rPr lang="en-GB" sz="1275" err="1">
                <a:latin typeface="Montserrat" panose="00000500000000000000" pitchFamily="2" charset="-70"/>
              </a:rPr>
              <a:t>adipiscing</a:t>
            </a:r>
            <a:r>
              <a:rPr lang="en-GB" sz="1275">
                <a:latin typeface="Montserrat" panose="00000500000000000000" pitchFamily="2" charset="-70"/>
              </a:rPr>
              <a:t> </a:t>
            </a:r>
            <a:r>
              <a:rPr lang="en-GB" sz="1275" err="1">
                <a:latin typeface="Montserrat" panose="00000500000000000000" pitchFamily="2" charset="-70"/>
              </a:rPr>
              <a:t>elit</a:t>
            </a:r>
            <a:r>
              <a:rPr lang="en-GB" sz="1275">
                <a:latin typeface="Montserrat" panose="00000500000000000000" pitchFamily="2" charset="-70"/>
              </a:rPr>
              <a:t>. </a:t>
            </a:r>
            <a:r>
              <a:rPr lang="en-GB" sz="1275" err="1">
                <a:latin typeface="Montserrat" panose="00000500000000000000" pitchFamily="2" charset="-70"/>
              </a:rPr>
              <a:t>Sed</a:t>
            </a:r>
            <a:r>
              <a:rPr lang="en-GB" sz="1275">
                <a:latin typeface="Montserrat" panose="00000500000000000000" pitchFamily="2" charset="-70"/>
              </a:rPr>
              <a:t> mi </a:t>
            </a:r>
            <a:r>
              <a:rPr lang="en-GB" sz="1275" err="1">
                <a:latin typeface="Montserrat" panose="00000500000000000000" pitchFamily="2" charset="-70"/>
              </a:rPr>
              <a:t>nulla</a:t>
            </a:r>
            <a:r>
              <a:rPr lang="en-GB" sz="1275">
                <a:latin typeface="Montserrat" panose="00000500000000000000" pitchFamily="2" charset="-70"/>
              </a:rPr>
              <a:t>, lacinia </a:t>
            </a:r>
            <a:r>
              <a:rPr lang="en-GB" sz="1275" err="1">
                <a:latin typeface="Montserrat" panose="00000500000000000000" pitchFamily="2" charset="-70"/>
              </a:rPr>
              <a:t>pellentesque</a:t>
            </a:r>
            <a:r>
              <a:rPr lang="en-GB" sz="1275">
                <a:latin typeface="Montserrat" panose="00000500000000000000" pitchFamily="2" charset="-70"/>
              </a:rPr>
              <a:t> </a:t>
            </a:r>
            <a:r>
              <a:rPr lang="en-GB" sz="1275" err="1">
                <a:latin typeface="Montserrat" panose="00000500000000000000" pitchFamily="2" charset="-70"/>
              </a:rPr>
              <a:t>nisl</a:t>
            </a:r>
            <a:r>
              <a:rPr lang="en-GB" sz="1275">
                <a:latin typeface="Montserrat" panose="00000500000000000000" pitchFamily="2" charset="-70"/>
              </a:rPr>
              <a:t> </a:t>
            </a:r>
            <a:r>
              <a:rPr lang="en-GB" sz="1275" err="1">
                <a:latin typeface="Montserrat" panose="00000500000000000000" pitchFamily="2" charset="-70"/>
              </a:rPr>
              <a:t>ut</a:t>
            </a:r>
            <a:r>
              <a:rPr lang="en-GB" sz="1275">
                <a:latin typeface="Montserrat" panose="00000500000000000000" pitchFamily="2" charset="-70"/>
              </a:rPr>
              <a:t>, </a:t>
            </a:r>
            <a:r>
              <a:rPr lang="en-GB" sz="1275" err="1">
                <a:latin typeface="Montserrat" panose="00000500000000000000" pitchFamily="2" charset="-70"/>
              </a:rPr>
              <a:t>aliquam</a:t>
            </a:r>
            <a:r>
              <a:rPr lang="en-GB" sz="1275">
                <a:latin typeface="Montserrat" panose="00000500000000000000" pitchFamily="2" charset="-70"/>
              </a:rPr>
              <a:t> </a:t>
            </a:r>
            <a:r>
              <a:rPr lang="en-GB" sz="1275" err="1">
                <a:latin typeface="Montserrat" panose="00000500000000000000" pitchFamily="2" charset="-70"/>
              </a:rPr>
              <a:t>efficitur</a:t>
            </a:r>
            <a:r>
              <a:rPr lang="en-GB" sz="1275">
                <a:latin typeface="Montserrat" panose="00000500000000000000" pitchFamily="2" charset="-70"/>
              </a:rPr>
              <a:t> est.</a:t>
            </a:r>
          </a:p>
          <a:p>
            <a:pPr marL="457200" indent="-457200">
              <a:spcBef>
                <a:spcPts val="1800"/>
              </a:spcBef>
              <a:spcAft>
                <a:spcPts val="1800"/>
              </a:spcAft>
              <a:buBlip>
                <a:blip r:embed="rId2"/>
              </a:buBlip>
            </a:pPr>
            <a:r>
              <a:rPr lang="en-GB" sz="1275" err="1">
                <a:latin typeface="Montserrat" panose="00000500000000000000" pitchFamily="2" charset="-70"/>
              </a:rPr>
              <a:t>Suspendisse</a:t>
            </a:r>
            <a:r>
              <a:rPr lang="en-GB" sz="1275">
                <a:latin typeface="Montserrat" panose="00000500000000000000" pitchFamily="2" charset="-70"/>
              </a:rPr>
              <a:t> </a:t>
            </a:r>
            <a:r>
              <a:rPr lang="en-GB" sz="1275" err="1">
                <a:latin typeface="Montserrat" panose="00000500000000000000" pitchFamily="2" charset="-70"/>
              </a:rPr>
              <a:t>ultricies</a:t>
            </a:r>
            <a:r>
              <a:rPr lang="en-GB" sz="1275">
                <a:latin typeface="Montserrat" panose="00000500000000000000" pitchFamily="2" charset="-70"/>
              </a:rPr>
              <a:t> pulvinar </a:t>
            </a:r>
            <a:r>
              <a:rPr lang="en-GB" sz="1275" err="1">
                <a:latin typeface="Montserrat" panose="00000500000000000000" pitchFamily="2" charset="-70"/>
              </a:rPr>
              <a:t>interdum</a:t>
            </a:r>
            <a:r>
              <a:rPr lang="en-GB" sz="1275">
                <a:latin typeface="Montserrat" panose="00000500000000000000" pitchFamily="2" charset="-70"/>
              </a:rPr>
              <a:t>. </a:t>
            </a:r>
            <a:r>
              <a:rPr lang="en-GB" sz="1275" err="1">
                <a:latin typeface="Montserrat" panose="00000500000000000000" pitchFamily="2" charset="-70"/>
              </a:rPr>
              <a:t>Pellentesque</a:t>
            </a:r>
            <a:r>
              <a:rPr lang="en-GB" sz="1275">
                <a:latin typeface="Montserrat" panose="00000500000000000000" pitchFamily="2" charset="-70"/>
              </a:rPr>
              <a:t> </a:t>
            </a:r>
            <a:r>
              <a:rPr lang="en-GB" sz="1275" err="1">
                <a:latin typeface="Montserrat" panose="00000500000000000000" pitchFamily="2" charset="-70"/>
              </a:rPr>
              <a:t>arcu</a:t>
            </a:r>
            <a:r>
              <a:rPr lang="en-GB" sz="1275">
                <a:latin typeface="Montserrat" panose="00000500000000000000" pitchFamily="2" charset="-70"/>
              </a:rPr>
              <a:t> </a:t>
            </a:r>
            <a:r>
              <a:rPr lang="en-GB" sz="1275" err="1">
                <a:latin typeface="Montserrat" panose="00000500000000000000" pitchFamily="2" charset="-70"/>
              </a:rPr>
              <a:t>massa</a:t>
            </a:r>
            <a:r>
              <a:rPr lang="en-GB" sz="1275">
                <a:latin typeface="Montserrat" panose="00000500000000000000" pitchFamily="2" charset="-70"/>
              </a:rPr>
              <a:t>, maximus at nisi </a:t>
            </a:r>
            <a:r>
              <a:rPr lang="en-GB" sz="1275" err="1">
                <a:latin typeface="Montserrat" panose="00000500000000000000" pitchFamily="2" charset="-70"/>
              </a:rPr>
              <a:t>iaculis</a:t>
            </a:r>
            <a:r>
              <a:rPr lang="en-GB" sz="1275">
                <a:latin typeface="Montserrat" panose="00000500000000000000" pitchFamily="2" charset="-70"/>
              </a:rPr>
              <a:t>, </a:t>
            </a:r>
            <a:r>
              <a:rPr lang="en-GB" sz="1275" err="1">
                <a:latin typeface="Montserrat" panose="00000500000000000000" pitchFamily="2" charset="-70"/>
              </a:rPr>
              <a:t>ullamcorper</a:t>
            </a:r>
            <a:r>
              <a:rPr lang="en-GB" sz="1275">
                <a:latin typeface="Montserrat" panose="00000500000000000000" pitchFamily="2" charset="-70"/>
              </a:rPr>
              <a:t> pulvinar </a:t>
            </a:r>
            <a:r>
              <a:rPr lang="en-GB" sz="1275" err="1">
                <a:latin typeface="Montserrat" panose="00000500000000000000" pitchFamily="2" charset="-70"/>
              </a:rPr>
              <a:t>arcu</a:t>
            </a:r>
            <a:r>
              <a:rPr lang="en-GB" sz="1275">
                <a:latin typeface="Montserrat" panose="00000500000000000000" pitchFamily="2" charset="-70"/>
              </a:rPr>
              <a:t>.</a:t>
            </a:r>
          </a:p>
          <a:p>
            <a:pPr marL="457200" indent="-457200">
              <a:spcBef>
                <a:spcPts val="1800"/>
              </a:spcBef>
              <a:spcAft>
                <a:spcPts val="1800"/>
              </a:spcAft>
              <a:buBlip>
                <a:blip r:embed="rId2"/>
              </a:buBlip>
            </a:pPr>
            <a:r>
              <a:rPr lang="en-GB" sz="1275" err="1">
                <a:latin typeface="Montserrat" panose="00000500000000000000" pitchFamily="2" charset="-70"/>
              </a:rPr>
              <a:t>Aliquam</a:t>
            </a:r>
            <a:r>
              <a:rPr lang="en-GB" sz="1275">
                <a:latin typeface="Montserrat" panose="00000500000000000000" pitchFamily="2" charset="-70"/>
              </a:rPr>
              <a:t> </a:t>
            </a:r>
            <a:r>
              <a:rPr lang="en-GB" sz="1275" err="1">
                <a:latin typeface="Montserrat" panose="00000500000000000000" pitchFamily="2" charset="-70"/>
              </a:rPr>
              <a:t>ut</a:t>
            </a:r>
            <a:r>
              <a:rPr lang="en-GB" sz="1275">
                <a:latin typeface="Montserrat" panose="00000500000000000000" pitchFamily="2" charset="-70"/>
              </a:rPr>
              <a:t> </a:t>
            </a:r>
            <a:r>
              <a:rPr lang="en-GB" sz="1275" err="1">
                <a:latin typeface="Montserrat" panose="00000500000000000000" pitchFamily="2" charset="-70"/>
              </a:rPr>
              <a:t>tristique</a:t>
            </a:r>
            <a:r>
              <a:rPr lang="en-GB" sz="1275">
                <a:latin typeface="Montserrat" panose="00000500000000000000" pitchFamily="2" charset="-70"/>
              </a:rPr>
              <a:t> dui. </a:t>
            </a:r>
            <a:r>
              <a:rPr lang="en-GB" sz="1275" err="1">
                <a:latin typeface="Montserrat" panose="00000500000000000000" pitchFamily="2" charset="-70"/>
              </a:rPr>
              <a:t>Vivamus</a:t>
            </a:r>
            <a:r>
              <a:rPr lang="en-GB" sz="1275">
                <a:latin typeface="Montserrat" panose="00000500000000000000" pitchFamily="2" charset="-70"/>
              </a:rPr>
              <a:t> </a:t>
            </a:r>
            <a:r>
              <a:rPr lang="en-GB" sz="1275" err="1">
                <a:latin typeface="Montserrat" panose="00000500000000000000" pitchFamily="2" charset="-70"/>
              </a:rPr>
              <a:t>molestie</a:t>
            </a:r>
            <a:r>
              <a:rPr lang="en-GB" sz="1275">
                <a:latin typeface="Montserrat" panose="00000500000000000000" pitchFamily="2" charset="-70"/>
              </a:rPr>
              <a:t> </a:t>
            </a:r>
            <a:r>
              <a:rPr lang="en-GB" sz="1275" err="1">
                <a:latin typeface="Montserrat" panose="00000500000000000000" pitchFamily="2" charset="-70"/>
              </a:rPr>
              <a:t>ullamcorper</a:t>
            </a:r>
            <a:r>
              <a:rPr lang="en-GB" sz="1275">
                <a:latin typeface="Montserrat" panose="00000500000000000000" pitchFamily="2" charset="-70"/>
              </a:rPr>
              <a:t> </a:t>
            </a:r>
            <a:r>
              <a:rPr lang="en-GB" sz="1275" err="1">
                <a:latin typeface="Montserrat" panose="00000500000000000000" pitchFamily="2" charset="-70"/>
              </a:rPr>
              <a:t>quam</a:t>
            </a:r>
            <a:r>
              <a:rPr lang="en-GB" sz="1275">
                <a:latin typeface="Montserrat" panose="00000500000000000000" pitchFamily="2" charset="-70"/>
              </a:rPr>
              <a:t> </a:t>
            </a:r>
            <a:r>
              <a:rPr lang="en-GB" sz="1275" err="1">
                <a:latin typeface="Montserrat" panose="00000500000000000000" pitchFamily="2" charset="-70"/>
              </a:rPr>
              <a:t>sed</a:t>
            </a:r>
            <a:r>
              <a:rPr lang="en-GB" sz="1275">
                <a:latin typeface="Montserrat" panose="00000500000000000000" pitchFamily="2" charset="-70"/>
              </a:rPr>
              <a:t> pulvinar. </a:t>
            </a:r>
            <a:r>
              <a:rPr lang="en-GB" sz="1275" err="1">
                <a:latin typeface="Montserrat" panose="00000500000000000000" pitchFamily="2" charset="-70"/>
              </a:rPr>
              <a:t>Donec</a:t>
            </a:r>
            <a:r>
              <a:rPr lang="en-GB" sz="1275">
                <a:latin typeface="Montserrat" panose="00000500000000000000" pitchFamily="2" charset="-70"/>
              </a:rPr>
              <a:t> </a:t>
            </a:r>
            <a:r>
              <a:rPr lang="en-GB" sz="1275" err="1">
                <a:latin typeface="Montserrat" panose="00000500000000000000" pitchFamily="2" charset="-70"/>
              </a:rPr>
              <a:t>vel</a:t>
            </a:r>
            <a:r>
              <a:rPr lang="en-GB" sz="1275">
                <a:latin typeface="Montserrat" panose="00000500000000000000" pitchFamily="2" charset="-70"/>
              </a:rPr>
              <a:t> </a:t>
            </a:r>
            <a:r>
              <a:rPr lang="en-GB" sz="1275" err="1">
                <a:latin typeface="Montserrat" panose="00000500000000000000" pitchFamily="2" charset="-70"/>
              </a:rPr>
              <a:t>lobortis</a:t>
            </a:r>
            <a:r>
              <a:rPr lang="en-GB" sz="1275">
                <a:latin typeface="Montserrat" panose="00000500000000000000" pitchFamily="2" charset="-70"/>
              </a:rPr>
              <a:t> </a:t>
            </a:r>
            <a:r>
              <a:rPr lang="en-GB" sz="1275" err="1">
                <a:latin typeface="Montserrat" panose="00000500000000000000" pitchFamily="2" charset="-70"/>
              </a:rPr>
              <a:t>erat</a:t>
            </a:r>
            <a:endParaRPr lang="en-GB" sz="1275">
              <a:latin typeface="Montserrat" panose="00000500000000000000" pitchFamily="2" charset="-70"/>
            </a:endParaRPr>
          </a:p>
          <a:p>
            <a:pPr marL="457200" indent="-457200">
              <a:spcBef>
                <a:spcPts val="1800"/>
              </a:spcBef>
              <a:spcAft>
                <a:spcPts val="1800"/>
              </a:spcAft>
              <a:buBlip>
                <a:blip r:embed="rId2"/>
              </a:buBlip>
            </a:pPr>
            <a:endParaRPr lang="en-GB" sz="1275">
              <a:latin typeface="Montserrat" panose="00000500000000000000" pitchFamily="2" charset="-70"/>
            </a:endParaRPr>
          </a:p>
          <a:p>
            <a:pPr marL="457200" indent="-457200">
              <a:spcBef>
                <a:spcPts val="1800"/>
              </a:spcBef>
              <a:spcAft>
                <a:spcPts val="1800"/>
              </a:spcAft>
              <a:buBlip>
                <a:blip r:embed="rId2"/>
              </a:buBlip>
            </a:pPr>
            <a:endParaRPr lang="en-LT" noProof="0"/>
          </a:p>
        </p:txBody>
      </p:sp>
      <p:grpSp>
        <p:nvGrpSpPr>
          <p:cNvPr id="9" name="Group 8">
            <a:extLst>
              <a:ext uri="{FF2B5EF4-FFF2-40B4-BE49-F238E27FC236}">
                <a16:creationId xmlns:a16="http://schemas.microsoft.com/office/drawing/2014/main" id="{B9DECF04-C36C-EC46-9F42-94496CB91588}"/>
              </a:ext>
            </a:extLst>
          </p:cNvPr>
          <p:cNvGrpSpPr/>
          <p:nvPr userDrawn="1"/>
        </p:nvGrpSpPr>
        <p:grpSpPr>
          <a:xfrm>
            <a:off x="0" y="204779"/>
            <a:ext cx="9144000" cy="4558211"/>
            <a:chOff x="-1" y="546076"/>
            <a:chExt cx="24384001" cy="12155230"/>
          </a:xfrm>
        </p:grpSpPr>
        <p:pic>
          <p:nvPicPr>
            <p:cNvPr id="10" name="pasted-image.png">
              <a:extLst>
                <a:ext uri="{FF2B5EF4-FFF2-40B4-BE49-F238E27FC236}">
                  <a16:creationId xmlns:a16="http://schemas.microsoft.com/office/drawing/2014/main" id="{FA9AE599-3EAD-1F4A-8E8A-4DA24C16BB0E}"/>
                </a:ext>
              </a:extLst>
            </p:cNvPr>
            <p:cNvPicPr>
              <a:picLocks noChangeAspect="1"/>
            </p:cNvPicPr>
            <p:nvPr/>
          </p:nvPicPr>
          <p:blipFill>
            <a:blip r:embed="rId3"/>
            <a:stretch>
              <a:fillRect/>
            </a:stretch>
          </p:blipFill>
          <p:spPr>
            <a:xfrm>
              <a:off x="21264447" y="12241494"/>
              <a:ext cx="2022705" cy="459812"/>
            </a:xfrm>
            <a:prstGeom prst="rect">
              <a:avLst/>
            </a:prstGeom>
            <a:ln w="12700">
              <a:miter lim="400000"/>
            </a:ln>
          </p:spPr>
        </p:pic>
        <p:pic>
          <p:nvPicPr>
            <p:cNvPr id="12" name="pasted-image.png">
              <a:extLst>
                <a:ext uri="{FF2B5EF4-FFF2-40B4-BE49-F238E27FC236}">
                  <a16:creationId xmlns:a16="http://schemas.microsoft.com/office/drawing/2014/main" id="{AF790C99-2DFB-8B42-9BCC-CAC9491712E6}"/>
                </a:ext>
              </a:extLst>
            </p:cNvPr>
            <p:cNvPicPr>
              <a:picLocks noChangeAspect="1"/>
            </p:cNvPicPr>
            <p:nvPr/>
          </p:nvPicPr>
          <p:blipFill>
            <a:blip r:embed="rId4"/>
            <a:stretch>
              <a:fillRect/>
            </a:stretch>
          </p:blipFill>
          <p:spPr>
            <a:xfrm>
              <a:off x="-1" y="546076"/>
              <a:ext cx="24384001" cy="736648"/>
            </a:xfrm>
            <a:prstGeom prst="rect">
              <a:avLst/>
            </a:prstGeom>
            <a:ln w="12700">
              <a:miter lim="400000"/>
            </a:ln>
          </p:spPr>
        </p:pic>
      </p:grpSp>
      <p:sp>
        <p:nvSpPr>
          <p:cNvPr id="20" name="Text Placeholder 2">
            <a:extLst>
              <a:ext uri="{FF2B5EF4-FFF2-40B4-BE49-F238E27FC236}">
                <a16:creationId xmlns:a16="http://schemas.microsoft.com/office/drawing/2014/main" id="{000D7AFB-BDD9-8640-A15B-888EA1C9C7B6}"/>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
        <p:nvSpPr>
          <p:cNvPr id="13"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100"/>
            <a:ext cx="8289770" cy="727541"/>
          </a:xfrm>
          <a:prstGeom prst="rect">
            <a:avLst/>
          </a:prstGeom>
        </p:spPr>
        <p:txBody>
          <a:bodyPr/>
          <a:lstStyle>
            <a:lvl1pPr marL="0" indent="0">
              <a:buNone/>
              <a:defRPr sz="2250" b="0" i="0">
                <a:solidFill>
                  <a:srgbClr val="252750"/>
                </a:solidFill>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226488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as_3">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D20FF-ED8D-0640-94CD-8F418D6FB382}"/>
              </a:ext>
            </a:extLst>
          </p:cNvPr>
          <p:cNvSpPr txBox="1"/>
          <p:nvPr userDrawn="1"/>
        </p:nvSpPr>
        <p:spPr>
          <a:xfrm>
            <a:off x="2214787" y="685800"/>
            <a:ext cx="184731" cy="173124"/>
          </a:xfrm>
          <a:prstGeom prst="rect">
            <a:avLst/>
          </a:prstGeom>
          <a:noFill/>
        </p:spPr>
        <p:txBody>
          <a:bodyPr wrap="none" rtlCol="0">
            <a:spAutoFit/>
          </a:bodyPr>
          <a:lstStyle/>
          <a:p>
            <a:endParaRPr lang="en-LT" sz="525"/>
          </a:p>
        </p:txBody>
      </p:sp>
      <p:sp>
        <p:nvSpPr>
          <p:cNvPr id="4" name="Text Placeholder 3">
            <a:extLst>
              <a:ext uri="{FF2B5EF4-FFF2-40B4-BE49-F238E27FC236}">
                <a16:creationId xmlns:a16="http://schemas.microsoft.com/office/drawing/2014/main" id="{4A06CE13-8C13-FE4A-AAB8-7FAFFE43D6CF}"/>
              </a:ext>
            </a:extLst>
          </p:cNvPr>
          <p:cNvSpPr>
            <a:spLocks noGrp="1"/>
          </p:cNvSpPr>
          <p:nvPr>
            <p:ph type="body" sz="quarter" idx="12" hasCustomPrompt="1"/>
          </p:nvPr>
        </p:nvSpPr>
        <p:spPr>
          <a:xfrm>
            <a:off x="442912" y="1773985"/>
            <a:ext cx="8289727" cy="2550304"/>
          </a:xfrm>
          <a:prstGeom prst="rect">
            <a:avLst/>
          </a:prstGeom>
        </p:spPr>
        <p:txBody>
          <a:bodyPr/>
          <a:lstStyle>
            <a:lvl1pPr marL="0" indent="0">
              <a:buNone/>
              <a:defRPr sz="1275">
                <a:solidFill>
                  <a:srgbClr val="252750"/>
                </a:solidFill>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US">
              <a:latin typeface="Montserrat" panose="00000500000000000000" pitchFamily="2" charset="-70"/>
            </a:endParaRPr>
          </a:p>
          <a:p>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 lacinia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nisl</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efficitur</a:t>
            </a:r>
            <a:r>
              <a:rPr lang="en-GB">
                <a:latin typeface="Montserrat" panose="00000500000000000000" pitchFamily="2" charset="-70"/>
              </a:rPr>
              <a:t> est. </a:t>
            </a:r>
            <a:r>
              <a:rPr lang="en-GB" err="1">
                <a:latin typeface="Montserrat" panose="00000500000000000000" pitchFamily="2" charset="-70"/>
              </a:rPr>
              <a:t>Suspendisse</a:t>
            </a:r>
            <a:r>
              <a:rPr lang="en-GB">
                <a:latin typeface="Montserrat" panose="00000500000000000000" pitchFamily="2" charset="-70"/>
              </a:rPr>
              <a:t> </a:t>
            </a:r>
            <a:r>
              <a:rPr lang="en-GB" err="1">
                <a:latin typeface="Montserrat" panose="00000500000000000000" pitchFamily="2" charset="-70"/>
              </a:rPr>
              <a:t>ultricies</a:t>
            </a:r>
            <a:r>
              <a:rPr lang="en-GB">
                <a:latin typeface="Montserrat" panose="00000500000000000000" pitchFamily="2" charset="-70"/>
              </a:rPr>
              <a:t> pulvinar </a:t>
            </a:r>
            <a:r>
              <a:rPr lang="en-GB" err="1">
                <a:latin typeface="Montserrat" panose="00000500000000000000" pitchFamily="2" charset="-70"/>
              </a:rPr>
              <a:t>interdum</a:t>
            </a:r>
            <a:r>
              <a:rPr lang="en-GB">
                <a:latin typeface="Montserrat" panose="00000500000000000000" pitchFamily="2" charset="-70"/>
              </a:rPr>
              <a:t>.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massa</a:t>
            </a:r>
            <a:r>
              <a:rPr lang="en-GB">
                <a:latin typeface="Montserrat" panose="00000500000000000000" pitchFamily="2" charset="-70"/>
              </a:rPr>
              <a:t>, maximus at nisi </a:t>
            </a:r>
            <a:r>
              <a:rPr lang="en-GB" err="1">
                <a:latin typeface="Montserrat" panose="00000500000000000000" pitchFamily="2" charset="-70"/>
              </a:rPr>
              <a:t>iaculis</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pulvinar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tristique</a:t>
            </a:r>
            <a:r>
              <a:rPr lang="en-GB">
                <a:latin typeface="Montserrat" panose="00000500000000000000" pitchFamily="2" charset="-70"/>
              </a:rPr>
              <a:t> dui. </a:t>
            </a:r>
            <a:r>
              <a:rPr lang="en-GB" err="1">
                <a:latin typeface="Montserrat" panose="00000500000000000000" pitchFamily="2" charset="-70"/>
              </a:rPr>
              <a:t>Vivamus</a:t>
            </a:r>
            <a:r>
              <a:rPr lang="en-GB">
                <a:latin typeface="Montserrat" panose="00000500000000000000" pitchFamily="2" charset="-70"/>
              </a:rPr>
              <a:t> </a:t>
            </a:r>
            <a:r>
              <a:rPr lang="en-GB" err="1">
                <a:latin typeface="Montserrat" panose="00000500000000000000" pitchFamily="2" charset="-70"/>
              </a:rPr>
              <a:t>molestie</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a:t>
            </a:r>
            <a:r>
              <a:rPr lang="en-GB" err="1">
                <a:latin typeface="Montserrat" panose="00000500000000000000" pitchFamily="2" charset="-70"/>
              </a:rPr>
              <a:t>quam</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pulvinar. </a:t>
            </a:r>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GB">
              <a:latin typeface="Montserrat" panose="00000500000000000000" pitchFamily="2" charset="-70"/>
            </a:endParaRPr>
          </a:p>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US">
              <a:latin typeface="Montserrat" panose="00000500000000000000" pitchFamily="2" charset="-70"/>
            </a:endParaRPr>
          </a:p>
          <a:p>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 lacinia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nisl</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efficitur</a:t>
            </a:r>
            <a:r>
              <a:rPr lang="en-GB">
                <a:latin typeface="Montserrat" panose="00000500000000000000" pitchFamily="2" charset="-70"/>
              </a:rPr>
              <a:t> est. </a:t>
            </a:r>
            <a:r>
              <a:rPr lang="en-GB" err="1">
                <a:latin typeface="Montserrat" panose="00000500000000000000" pitchFamily="2" charset="-70"/>
              </a:rPr>
              <a:t>Suspendisse</a:t>
            </a:r>
            <a:r>
              <a:rPr lang="en-GB">
                <a:latin typeface="Montserrat" panose="00000500000000000000" pitchFamily="2" charset="-70"/>
              </a:rPr>
              <a:t> </a:t>
            </a:r>
            <a:r>
              <a:rPr lang="en-GB" err="1">
                <a:latin typeface="Montserrat" panose="00000500000000000000" pitchFamily="2" charset="-70"/>
              </a:rPr>
              <a:t>ultricies</a:t>
            </a:r>
            <a:r>
              <a:rPr lang="en-GB">
                <a:latin typeface="Montserrat" panose="00000500000000000000" pitchFamily="2" charset="-70"/>
              </a:rPr>
              <a:t> pulvinar </a:t>
            </a:r>
            <a:r>
              <a:rPr lang="en-GB" err="1">
                <a:latin typeface="Montserrat" panose="00000500000000000000" pitchFamily="2" charset="-70"/>
              </a:rPr>
              <a:t>interdum</a:t>
            </a:r>
            <a:r>
              <a:rPr lang="en-GB">
                <a:latin typeface="Montserrat" panose="00000500000000000000" pitchFamily="2" charset="-70"/>
              </a:rPr>
              <a:t>.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massa</a:t>
            </a:r>
            <a:r>
              <a:rPr lang="en-GB">
                <a:latin typeface="Montserrat" panose="00000500000000000000" pitchFamily="2" charset="-70"/>
              </a:rPr>
              <a:t>, maximus at nisi </a:t>
            </a:r>
            <a:r>
              <a:rPr lang="en-GB" err="1">
                <a:latin typeface="Montserrat" panose="00000500000000000000" pitchFamily="2" charset="-70"/>
              </a:rPr>
              <a:t>iaculis</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pulvinar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tristique</a:t>
            </a:r>
            <a:r>
              <a:rPr lang="en-GB">
                <a:latin typeface="Montserrat" panose="00000500000000000000" pitchFamily="2" charset="-70"/>
              </a:rPr>
              <a:t> dui. </a:t>
            </a:r>
            <a:r>
              <a:rPr lang="en-GB" err="1">
                <a:latin typeface="Montserrat" panose="00000500000000000000" pitchFamily="2" charset="-70"/>
              </a:rPr>
              <a:t>Vivamus</a:t>
            </a:r>
            <a:r>
              <a:rPr lang="en-GB">
                <a:latin typeface="Montserrat" panose="00000500000000000000" pitchFamily="2" charset="-70"/>
              </a:rPr>
              <a:t> </a:t>
            </a:r>
            <a:r>
              <a:rPr lang="en-GB" err="1">
                <a:latin typeface="Montserrat" panose="00000500000000000000" pitchFamily="2" charset="-70"/>
              </a:rPr>
              <a:t>molestie</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a:t>
            </a:r>
            <a:r>
              <a:rPr lang="en-GB" err="1">
                <a:latin typeface="Montserrat" panose="00000500000000000000" pitchFamily="2" charset="-70"/>
              </a:rPr>
              <a:t>quam</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pulvinar. </a:t>
            </a:r>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pPr lvl="0"/>
            <a:endParaRPr lang="en-LT"/>
          </a:p>
        </p:txBody>
      </p:sp>
      <p:grpSp>
        <p:nvGrpSpPr>
          <p:cNvPr id="9" name="Group 8">
            <a:extLst>
              <a:ext uri="{FF2B5EF4-FFF2-40B4-BE49-F238E27FC236}">
                <a16:creationId xmlns:a16="http://schemas.microsoft.com/office/drawing/2014/main" id="{F1E83C11-A67A-4D4D-BA5D-703F16F5DA80}"/>
              </a:ext>
            </a:extLst>
          </p:cNvPr>
          <p:cNvGrpSpPr/>
          <p:nvPr userDrawn="1"/>
        </p:nvGrpSpPr>
        <p:grpSpPr>
          <a:xfrm>
            <a:off x="0" y="204779"/>
            <a:ext cx="9144000" cy="4558211"/>
            <a:chOff x="-1" y="546076"/>
            <a:chExt cx="24384001" cy="12155230"/>
          </a:xfrm>
        </p:grpSpPr>
        <p:pic>
          <p:nvPicPr>
            <p:cNvPr id="10" name="pasted-image.png">
              <a:extLst>
                <a:ext uri="{FF2B5EF4-FFF2-40B4-BE49-F238E27FC236}">
                  <a16:creationId xmlns:a16="http://schemas.microsoft.com/office/drawing/2014/main" id="{5095DA21-6D2B-AB43-B2D7-53916A694F1D}"/>
                </a:ext>
              </a:extLst>
            </p:cNvPr>
            <p:cNvPicPr>
              <a:picLocks noChangeAspect="1"/>
            </p:cNvPicPr>
            <p:nvPr/>
          </p:nvPicPr>
          <p:blipFill>
            <a:blip r:embed="rId2"/>
            <a:stretch>
              <a:fillRect/>
            </a:stretch>
          </p:blipFill>
          <p:spPr>
            <a:xfrm>
              <a:off x="21264447" y="12241494"/>
              <a:ext cx="2022705" cy="459812"/>
            </a:xfrm>
            <a:prstGeom prst="rect">
              <a:avLst/>
            </a:prstGeom>
            <a:ln w="12700">
              <a:miter lim="400000"/>
            </a:ln>
          </p:spPr>
        </p:pic>
        <p:pic>
          <p:nvPicPr>
            <p:cNvPr id="11" name="pasted-image.png">
              <a:extLst>
                <a:ext uri="{FF2B5EF4-FFF2-40B4-BE49-F238E27FC236}">
                  <a16:creationId xmlns:a16="http://schemas.microsoft.com/office/drawing/2014/main" id="{B1C3D7E3-393F-DD48-8E93-6A7775314B15}"/>
                </a:ext>
              </a:extLst>
            </p:cNvPr>
            <p:cNvPicPr>
              <a:picLocks noChangeAspect="1"/>
            </p:cNvPicPr>
            <p:nvPr/>
          </p:nvPicPr>
          <p:blipFill>
            <a:blip r:embed="rId3"/>
            <a:stretch>
              <a:fillRect/>
            </a:stretch>
          </p:blipFill>
          <p:spPr>
            <a:xfrm>
              <a:off x="-1" y="546076"/>
              <a:ext cx="24384001" cy="736648"/>
            </a:xfrm>
            <a:prstGeom prst="rect">
              <a:avLst/>
            </a:prstGeom>
            <a:ln w="12700">
              <a:miter lim="400000"/>
            </a:ln>
          </p:spPr>
        </p:pic>
      </p:grpSp>
      <p:sp>
        <p:nvSpPr>
          <p:cNvPr id="12" name="Text Placeholder 2">
            <a:extLst>
              <a:ext uri="{FF2B5EF4-FFF2-40B4-BE49-F238E27FC236}">
                <a16:creationId xmlns:a16="http://schemas.microsoft.com/office/drawing/2014/main" id="{A1354627-A77E-F24E-8DB0-C9DCDB53B58B}"/>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
        <p:nvSpPr>
          <p:cNvPr id="13"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100"/>
            <a:ext cx="8289770" cy="727541"/>
          </a:xfrm>
          <a:prstGeom prst="rect">
            <a:avLst/>
          </a:prstGeom>
        </p:spPr>
        <p:txBody>
          <a:bodyPr/>
          <a:lstStyle>
            <a:lvl1pPr marL="0" indent="0">
              <a:buNone/>
              <a:defRPr sz="2250" b="0" i="0">
                <a:solidFill>
                  <a:srgbClr val="252750"/>
                </a:solidFill>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415569668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u stulpeliai_3">
    <p:bg>
      <p:bgRef idx="1001">
        <a:schemeClr val="bg1"/>
      </p:bgRef>
    </p:bg>
    <p:spTree>
      <p:nvGrpSpPr>
        <p:cNvPr id="1" name=""/>
        <p:cNvGrpSpPr/>
        <p:nvPr/>
      </p:nvGrpSpPr>
      <p:grpSpPr>
        <a:xfrm>
          <a:off x="0" y="0"/>
          <a:ext cx="0" cy="0"/>
          <a:chOff x="0" y="0"/>
          <a:chExt cx="0" cy="0"/>
        </a:xfrm>
      </p:grpSpPr>
      <p:pic>
        <p:nvPicPr>
          <p:cNvPr id="17"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7974168" y="4590560"/>
            <a:ext cx="758514" cy="172430"/>
          </a:xfrm>
          <a:prstGeom prst="rect">
            <a:avLst/>
          </a:prstGeom>
          <a:ln w="12700">
            <a:miter lim="400000"/>
          </a:ln>
        </p:spPr>
      </p:pic>
      <p:sp>
        <p:nvSpPr>
          <p:cNvPr id="5" name="TextBox 4">
            <a:extLst>
              <a:ext uri="{FF2B5EF4-FFF2-40B4-BE49-F238E27FC236}">
                <a16:creationId xmlns:a16="http://schemas.microsoft.com/office/drawing/2014/main" id="{45ED20FF-ED8D-0640-94CD-8F418D6FB382}"/>
              </a:ext>
            </a:extLst>
          </p:cNvPr>
          <p:cNvSpPr txBox="1"/>
          <p:nvPr userDrawn="1"/>
        </p:nvSpPr>
        <p:spPr>
          <a:xfrm>
            <a:off x="2214787" y="685800"/>
            <a:ext cx="184731" cy="173124"/>
          </a:xfrm>
          <a:prstGeom prst="rect">
            <a:avLst/>
          </a:prstGeom>
          <a:noFill/>
        </p:spPr>
        <p:txBody>
          <a:bodyPr wrap="none" rtlCol="0">
            <a:spAutoFit/>
          </a:bodyPr>
          <a:lstStyle/>
          <a:p>
            <a:endParaRPr lang="en-LT" sz="525"/>
          </a:p>
        </p:txBody>
      </p:sp>
      <p:sp>
        <p:nvSpPr>
          <p:cNvPr id="4" name="Text Placeholder 3">
            <a:extLst>
              <a:ext uri="{FF2B5EF4-FFF2-40B4-BE49-F238E27FC236}">
                <a16:creationId xmlns:a16="http://schemas.microsoft.com/office/drawing/2014/main" id="{4A06CE13-8C13-FE4A-AAB8-7FAFFE43D6CF}"/>
              </a:ext>
            </a:extLst>
          </p:cNvPr>
          <p:cNvSpPr>
            <a:spLocks noGrp="1"/>
          </p:cNvSpPr>
          <p:nvPr>
            <p:ph type="body" sz="quarter" idx="12" hasCustomPrompt="1"/>
          </p:nvPr>
        </p:nvSpPr>
        <p:spPr>
          <a:xfrm>
            <a:off x="442912" y="1773985"/>
            <a:ext cx="3959924" cy="2550304"/>
          </a:xfrm>
          <a:prstGeom prst="rect">
            <a:avLst/>
          </a:prstGeom>
        </p:spPr>
        <p:txBody>
          <a:bodyPr/>
          <a:lstStyle>
            <a:lvl1pPr marL="0" indent="0">
              <a:buNone/>
              <a:defRPr sz="1275">
                <a:solidFill>
                  <a:srgbClr val="252750"/>
                </a:solidFill>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US">
              <a:latin typeface="Montserrat" panose="00000500000000000000" pitchFamily="2" charset="-70"/>
            </a:endParaRPr>
          </a:p>
          <a:p>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 lacinia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nisl</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efficitur</a:t>
            </a:r>
            <a:r>
              <a:rPr lang="en-GB">
                <a:latin typeface="Montserrat" panose="00000500000000000000" pitchFamily="2" charset="-70"/>
              </a:rPr>
              <a:t> est. </a:t>
            </a:r>
            <a:r>
              <a:rPr lang="en-GB" err="1">
                <a:latin typeface="Montserrat" panose="00000500000000000000" pitchFamily="2" charset="-70"/>
              </a:rPr>
              <a:t>Suspendisse</a:t>
            </a:r>
            <a:r>
              <a:rPr lang="en-GB">
                <a:latin typeface="Montserrat" panose="00000500000000000000" pitchFamily="2" charset="-70"/>
              </a:rPr>
              <a:t> </a:t>
            </a:r>
            <a:r>
              <a:rPr lang="en-GB" err="1">
                <a:latin typeface="Montserrat" panose="00000500000000000000" pitchFamily="2" charset="-70"/>
              </a:rPr>
              <a:t>ultricies</a:t>
            </a:r>
            <a:r>
              <a:rPr lang="en-GB">
                <a:latin typeface="Montserrat" panose="00000500000000000000" pitchFamily="2" charset="-70"/>
              </a:rPr>
              <a:t> pulvinar </a:t>
            </a:r>
            <a:r>
              <a:rPr lang="en-GB" err="1">
                <a:latin typeface="Montserrat" panose="00000500000000000000" pitchFamily="2" charset="-70"/>
              </a:rPr>
              <a:t>interdum</a:t>
            </a:r>
            <a:r>
              <a:rPr lang="en-GB">
                <a:latin typeface="Montserrat" panose="00000500000000000000" pitchFamily="2" charset="-70"/>
              </a:rPr>
              <a:t>.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massa</a:t>
            </a:r>
            <a:r>
              <a:rPr lang="en-GB">
                <a:latin typeface="Montserrat" panose="00000500000000000000" pitchFamily="2" charset="-70"/>
              </a:rPr>
              <a:t>, maximus at nisi </a:t>
            </a:r>
            <a:r>
              <a:rPr lang="en-GB" err="1">
                <a:latin typeface="Montserrat" panose="00000500000000000000" pitchFamily="2" charset="-70"/>
              </a:rPr>
              <a:t>iaculis</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pulvinar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tristique</a:t>
            </a:r>
            <a:r>
              <a:rPr lang="en-GB">
                <a:latin typeface="Montserrat" panose="00000500000000000000" pitchFamily="2" charset="-70"/>
              </a:rPr>
              <a:t> dui. </a:t>
            </a:r>
            <a:r>
              <a:rPr lang="en-GB" err="1">
                <a:latin typeface="Montserrat" panose="00000500000000000000" pitchFamily="2" charset="-70"/>
              </a:rPr>
              <a:t>Vivamus</a:t>
            </a:r>
            <a:r>
              <a:rPr lang="en-GB">
                <a:latin typeface="Montserrat" panose="00000500000000000000" pitchFamily="2" charset="-70"/>
              </a:rPr>
              <a:t> </a:t>
            </a:r>
            <a:r>
              <a:rPr lang="en-GB" err="1">
                <a:latin typeface="Montserrat" panose="00000500000000000000" pitchFamily="2" charset="-70"/>
              </a:rPr>
              <a:t>molestie</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a:t>
            </a:r>
            <a:r>
              <a:rPr lang="en-GB" err="1">
                <a:latin typeface="Montserrat" panose="00000500000000000000" pitchFamily="2" charset="-70"/>
              </a:rPr>
              <a:t>quam</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pulvinar. </a:t>
            </a:r>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GB">
              <a:latin typeface="Montserrat" panose="00000500000000000000" pitchFamily="2" charset="-70"/>
            </a:endParaRPr>
          </a:p>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p:txBody>
      </p:sp>
      <p:sp>
        <p:nvSpPr>
          <p:cNvPr id="11" name="Text Placeholder 3">
            <a:extLst>
              <a:ext uri="{FF2B5EF4-FFF2-40B4-BE49-F238E27FC236}">
                <a16:creationId xmlns:a16="http://schemas.microsoft.com/office/drawing/2014/main" id="{122CF703-835B-D545-AF77-9367643DED90}"/>
              </a:ext>
            </a:extLst>
          </p:cNvPr>
          <p:cNvSpPr>
            <a:spLocks noGrp="1"/>
          </p:cNvSpPr>
          <p:nvPr>
            <p:ph type="body" sz="quarter" idx="13" hasCustomPrompt="1"/>
          </p:nvPr>
        </p:nvSpPr>
        <p:spPr>
          <a:xfrm>
            <a:off x="4741165" y="1773985"/>
            <a:ext cx="3991517" cy="2550304"/>
          </a:xfrm>
          <a:prstGeom prst="rect">
            <a:avLst/>
          </a:prstGeom>
        </p:spPr>
        <p:txBody>
          <a:bodyPr/>
          <a:lstStyle>
            <a:lvl1pPr marL="0" indent="0">
              <a:buNone/>
              <a:defRPr sz="1275">
                <a:solidFill>
                  <a:srgbClr val="252750"/>
                </a:solidFill>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US">
              <a:latin typeface="Montserrat" panose="00000500000000000000" pitchFamily="2" charset="-70"/>
            </a:endParaRPr>
          </a:p>
          <a:p>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 lacinia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nisl</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efficitur</a:t>
            </a:r>
            <a:r>
              <a:rPr lang="en-GB">
                <a:latin typeface="Montserrat" panose="00000500000000000000" pitchFamily="2" charset="-70"/>
              </a:rPr>
              <a:t> est. </a:t>
            </a:r>
            <a:r>
              <a:rPr lang="en-GB" err="1">
                <a:latin typeface="Montserrat" panose="00000500000000000000" pitchFamily="2" charset="-70"/>
              </a:rPr>
              <a:t>Suspendisse</a:t>
            </a:r>
            <a:r>
              <a:rPr lang="en-GB">
                <a:latin typeface="Montserrat" panose="00000500000000000000" pitchFamily="2" charset="-70"/>
              </a:rPr>
              <a:t> </a:t>
            </a:r>
            <a:r>
              <a:rPr lang="en-GB" err="1">
                <a:latin typeface="Montserrat" panose="00000500000000000000" pitchFamily="2" charset="-70"/>
              </a:rPr>
              <a:t>ultricies</a:t>
            </a:r>
            <a:r>
              <a:rPr lang="en-GB">
                <a:latin typeface="Montserrat" panose="00000500000000000000" pitchFamily="2" charset="-70"/>
              </a:rPr>
              <a:t> pulvinar </a:t>
            </a:r>
            <a:r>
              <a:rPr lang="en-GB" err="1">
                <a:latin typeface="Montserrat" panose="00000500000000000000" pitchFamily="2" charset="-70"/>
              </a:rPr>
              <a:t>interdum</a:t>
            </a:r>
            <a:r>
              <a:rPr lang="en-GB">
                <a:latin typeface="Montserrat" panose="00000500000000000000" pitchFamily="2" charset="-70"/>
              </a:rPr>
              <a:t>.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massa</a:t>
            </a:r>
            <a:r>
              <a:rPr lang="en-GB">
                <a:latin typeface="Montserrat" panose="00000500000000000000" pitchFamily="2" charset="-70"/>
              </a:rPr>
              <a:t>, maximus at nisi </a:t>
            </a:r>
            <a:r>
              <a:rPr lang="en-GB" err="1">
                <a:latin typeface="Montserrat" panose="00000500000000000000" pitchFamily="2" charset="-70"/>
              </a:rPr>
              <a:t>iaculis</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pulvinar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tristique</a:t>
            </a:r>
            <a:r>
              <a:rPr lang="en-GB">
                <a:latin typeface="Montserrat" panose="00000500000000000000" pitchFamily="2" charset="-70"/>
              </a:rPr>
              <a:t> dui. </a:t>
            </a:r>
            <a:r>
              <a:rPr lang="en-GB" err="1">
                <a:latin typeface="Montserrat" panose="00000500000000000000" pitchFamily="2" charset="-70"/>
              </a:rPr>
              <a:t>Vivamus</a:t>
            </a:r>
            <a:r>
              <a:rPr lang="en-GB">
                <a:latin typeface="Montserrat" panose="00000500000000000000" pitchFamily="2" charset="-70"/>
              </a:rPr>
              <a:t> </a:t>
            </a:r>
            <a:r>
              <a:rPr lang="en-GB" err="1">
                <a:latin typeface="Montserrat" panose="00000500000000000000" pitchFamily="2" charset="-70"/>
              </a:rPr>
              <a:t>molestie</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a:t>
            </a:r>
            <a:r>
              <a:rPr lang="en-GB" err="1">
                <a:latin typeface="Montserrat" panose="00000500000000000000" pitchFamily="2" charset="-70"/>
              </a:rPr>
              <a:t>quam</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pulvinar. </a:t>
            </a:r>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GB">
              <a:latin typeface="Montserrat" panose="00000500000000000000" pitchFamily="2" charset="-70"/>
            </a:endParaRPr>
          </a:p>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p:txBody>
      </p:sp>
      <p:grpSp>
        <p:nvGrpSpPr>
          <p:cNvPr id="15" name="Group 14">
            <a:extLst>
              <a:ext uri="{FF2B5EF4-FFF2-40B4-BE49-F238E27FC236}">
                <a16:creationId xmlns:a16="http://schemas.microsoft.com/office/drawing/2014/main" id="{7E9E7D82-15B0-B242-A9BA-18BAC9D7B3D8}"/>
              </a:ext>
            </a:extLst>
          </p:cNvPr>
          <p:cNvGrpSpPr/>
          <p:nvPr userDrawn="1"/>
        </p:nvGrpSpPr>
        <p:grpSpPr>
          <a:xfrm>
            <a:off x="0" y="204779"/>
            <a:ext cx="9144000" cy="4558211"/>
            <a:chOff x="-1" y="546076"/>
            <a:chExt cx="24384001" cy="12155230"/>
          </a:xfrm>
        </p:grpSpPr>
        <p:pic>
          <p:nvPicPr>
            <p:cNvPr id="18" name="pasted-image.png">
              <a:extLst>
                <a:ext uri="{FF2B5EF4-FFF2-40B4-BE49-F238E27FC236}">
                  <a16:creationId xmlns:a16="http://schemas.microsoft.com/office/drawing/2014/main" id="{AF8ADCBD-180E-024D-A0CF-C82AF1D41888}"/>
                </a:ext>
              </a:extLst>
            </p:cNvPr>
            <p:cNvPicPr>
              <a:picLocks noChangeAspect="1"/>
            </p:cNvPicPr>
            <p:nvPr/>
          </p:nvPicPr>
          <p:blipFill>
            <a:blip r:embed="rId2"/>
            <a:stretch>
              <a:fillRect/>
            </a:stretch>
          </p:blipFill>
          <p:spPr>
            <a:xfrm>
              <a:off x="21264447" y="12241494"/>
              <a:ext cx="2022705" cy="459812"/>
            </a:xfrm>
            <a:prstGeom prst="rect">
              <a:avLst/>
            </a:prstGeom>
            <a:ln w="12700">
              <a:miter lim="400000"/>
            </a:ln>
          </p:spPr>
        </p:pic>
        <p:pic>
          <p:nvPicPr>
            <p:cNvPr id="19" name="pasted-image.png">
              <a:extLst>
                <a:ext uri="{FF2B5EF4-FFF2-40B4-BE49-F238E27FC236}">
                  <a16:creationId xmlns:a16="http://schemas.microsoft.com/office/drawing/2014/main" id="{2CB68D35-9E34-2D40-8E1E-993BBA8822E8}"/>
                </a:ext>
              </a:extLst>
            </p:cNvPr>
            <p:cNvPicPr>
              <a:picLocks noChangeAspect="1"/>
            </p:cNvPicPr>
            <p:nvPr/>
          </p:nvPicPr>
          <p:blipFill>
            <a:blip r:embed="rId3"/>
            <a:stretch>
              <a:fillRect/>
            </a:stretch>
          </p:blipFill>
          <p:spPr>
            <a:xfrm>
              <a:off x="-1" y="546076"/>
              <a:ext cx="24384001" cy="736648"/>
            </a:xfrm>
            <a:prstGeom prst="rect">
              <a:avLst/>
            </a:prstGeom>
            <a:ln w="12700">
              <a:miter lim="400000"/>
            </a:ln>
          </p:spPr>
        </p:pic>
      </p:grpSp>
      <p:sp>
        <p:nvSpPr>
          <p:cNvPr id="20" name="Text Placeholder 2">
            <a:extLst>
              <a:ext uri="{FF2B5EF4-FFF2-40B4-BE49-F238E27FC236}">
                <a16:creationId xmlns:a16="http://schemas.microsoft.com/office/drawing/2014/main" id="{41AC69C0-473A-0144-9675-DE423D53F738}"/>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
        <p:nvSpPr>
          <p:cNvPr id="12"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100"/>
            <a:ext cx="8289770" cy="727541"/>
          </a:xfrm>
          <a:prstGeom prst="rect">
            <a:avLst/>
          </a:prstGeom>
        </p:spPr>
        <p:txBody>
          <a:bodyPr/>
          <a:lstStyle>
            <a:lvl1pPr marL="0" indent="0">
              <a:buNone/>
              <a:defRPr sz="2250" b="0" i="0">
                <a:solidFill>
                  <a:srgbClr val="252750"/>
                </a:solidFill>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391083059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as su grafiku_3">
    <p:bg>
      <p:bgRef idx="1001">
        <a:schemeClr val="bg1"/>
      </p:bgRef>
    </p:bg>
    <p:spTree>
      <p:nvGrpSpPr>
        <p:cNvPr id="1" name=""/>
        <p:cNvGrpSpPr/>
        <p:nvPr/>
      </p:nvGrpSpPr>
      <p:grpSpPr>
        <a:xfrm>
          <a:off x="0" y="0"/>
          <a:ext cx="0" cy="0"/>
          <a:chOff x="0" y="0"/>
          <a:chExt cx="0" cy="0"/>
        </a:xfrm>
      </p:grpSpPr>
      <p:pic>
        <p:nvPicPr>
          <p:cNvPr id="17"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7974168" y="4590560"/>
            <a:ext cx="758514" cy="172430"/>
          </a:xfrm>
          <a:prstGeom prst="rect">
            <a:avLst/>
          </a:prstGeom>
          <a:ln w="12700">
            <a:miter lim="400000"/>
          </a:ln>
        </p:spPr>
      </p:pic>
      <p:sp>
        <p:nvSpPr>
          <p:cNvPr id="5" name="TextBox 4">
            <a:extLst>
              <a:ext uri="{FF2B5EF4-FFF2-40B4-BE49-F238E27FC236}">
                <a16:creationId xmlns:a16="http://schemas.microsoft.com/office/drawing/2014/main" id="{45ED20FF-ED8D-0640-94CD-8F418D6FB382}"/>
              </a:ext>
            </a:extLst>
          </p:cNvPr>
          <p:cNvSpPr txBox="1"/>
          <p:nvPr userDrawn="1"/>
        </p:nvSpPr>
        <p:spPr>
          <a:xfrm>
            <a:off x="2214787" y="685800"/>
            <a:ext cx="184731" cy="173124"/>
          </a:xfrm>
          <a:prstGeom prst="rect">
            <a:avLst/>
          </a:prstGeom>
          <a:noFill/>
        </p:spPr>
        <p:txBody>
          <a:bodyPr wrap="none" rtlCol="0">
            <a:spAutoFit/>
          </a:bodyPr>
          <a:lstStyle/>
          <a:p>
            <a:endParaRPr lang="en-LT" sz="525"/>
          </a:p>
        </p:txBody>
      </p:sp>
      <p:sp>
        <p:nvSpPr>
          <p:cNvPr id="4" name="Text Placeholder 3">
            <a:extLst>
              <a:ext uri="{FF2B5EF4-FFF2-40B4-BE49-F238E27FC236}">
                <a16:creationId xmlns:a16="http://schemas.microsoft.com/office/drawing/2014/main" id="{4A06CE13-8C13-FE4A-AAB8-7FAFFE43D6CF}"/>
              </a:ext>
            </a:extLst>
          </p:cNvPr>
          <p:cNvSpPr>
            <a:spLocks noGrp="1"/>
          </p:cNvSpPr>
          <p:nvPr>
            <p:ph type="body" sz="quarter" idx="12" hasCustomPrompt="1"/>
          </p:nvPr>
        </p:nvSpPr>
        <p:spPr>
          <a:xfrm>
            <a:off x="442912" y="1773985"/>
            <a:ext cx="3959924" cy="2550304"/>
          </a:xfrm>
          <a:prstGeom prst="rect">
            <a:avLst/>
          </a:prstGeom>
        </p:spPr>
        <p:txBody>
          <a:bodyPr/>
          <a:lstStyle>
            <a:lvl1pPr marL="0" indent="0">
              <a:buNone/>
              <a:defRPr sz="1275">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US">
              <a:latin typeface="Montserrat" panose="00000500000000000000" pitchFamily="2" charset="-70"/>
            </a:endParaRPr>
          </a:p>
          <a:p>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 lacinia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nisl</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efficitur</a:t>
            </a:r>
            <a:r>
              <a:rPr lang="en-GB">
                <a:latin typeface="Montserrat" panose="00000500000000000000" pitchFamily="2" charset="-70"/>
              </a:rPr>
              <a:t> est. </a:t>
            </a:r>
            <a:r>
              <a:rPr lang="en-GB" err="1">
                <a:latin typeface="Montserrat" panose="00000500000000000000" pitchFamily="2" charset="-70"/>
              </a:rPr>
              <a:t>Suspendisse</a:t>
            </a:r>
            <a:r>
              <a:rPr lang="en-GB">
                <a:latin typeface="Montserrat" panose="00000500000000000000" pitchFamily="2" charset="-70"/>
              </a:rPr>
              <a:t> </a:t>
            </a:r>
            <a:r>
              <a:rPr lang="en-GB" err="1">
                <a:latin typeface="Montserrat" panose="00000500000000000000" pitchFamily="2" charset="-70"/>
              </a:rPr>
              <a:t>ultricies</a:t>
            </a:r>
            <a:r>
              <a:rPr lang="en-GB">
                <a:latin typeface="Montserrat" panose="00000500000000000000" pitchFamily="2" charset="-70"/>
              </a:rPr>
              <a:t> pulvinar </a:t>
            </a:r>
            <a:r>
              <a:rPr lang="en-GB" err="1">
                <a:latin typeface="Montserrat" panose="00000500000000000000" pitchFamily="2" charset="-70"/>
              </a:rPr>
              <a:t>interdum</a:t>
            </a:r>
            <a:r>
              <a:rPr lang="en-GB">
                <a:latin typeface="Montserrat" panose="00000500000000000000" pitchFamily="2" charset="-70"/>
              </a:rPr>
              <a:t>.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massa</a:t>
            </a:r>
            <a:r>
              <a:rPr lang="en-GB">
                <a:latin typeface="Montserrat" panose="00000500000000000000" pitchFamily="2" charset="-70"/>
              </a:rPr>
              <a:t>, maximus at nisi </a:t>
            </a:r>
            <a:r>
              <a:rPr lang="en-GB" err="1">
                <a:latin typeface="Montserrat" panose="00000500000000000000" pitchFamily="2" charset="-70"/>
              </a:rPr>
              <a:t>iaculis</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pulvinar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tristique</a:t>
            </a:r>
            <a:r>
              <a:rPr lang="en-GB">
                <a:latin typeface="Montserrat" panose="00000500000000000000" pitchFamily="2" charset="-70"/>
              </a:rPr>
              <a:t> dui. </a:t>
            </a:r>
            <a:r>
              <a:rPr lang="en-GB" err="1">
                <a:latin typeface="Montserrat" panose="00000500000000000000" pitchFamily="2" charset="-70"/>
              </a:rPr>
              <a:t>Vivamus</a:t>
            </a:r>
            <a:r>
              <a:rPr lang="en-GB">
                <a:latin typeface="Montserrat" panose="00000500000000000000" pitchFamily="2" charset="-70"/>
              </a:rPr>
              <a:t> </a:t>
            </a:r>
            <a:r>
              <a:rPr lang="en-GB" err="1">
                <a:latin typeface="Montserrat" panose="00000500000000000000" pitchFamily="2" charset="-70"/>
              </a:rPr>
              <a:t>molestie</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a:t>
            </a:r>
            <a:r>
              <a:rPr lang="en-GB" err="1">
                <a:latin typeface="Montserrat" panose="00000500000000000000" pitchFamily="2" charset="-70"/>
              </a:rPr>
              <a:t>quam</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pulvinar. </a:t>
            </a:r>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GB">
              <a:latin typeface="Montserrat" panose="00000500000000000000" pitchFamily="2" charset="-70"/>
            </a:endParaRPr>
          </a:p>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p:txBody>
      </p:sp>
      <p:sp>
        <p:nvSpPr>
          <p:cNvPr id="8" name="Chart Placeholder 7">
            <a:extLst>
              <a:ext uri="{FF2B5EF4-FFF2-40B4-BE49-F238E27FC236}">
                <a16:creationId xmlns:a16="http://schemas.microsoft.com/office/drawing/2014/main" id="{FB46927B-BA8D-7549-8052-2E0DDEFA456E}"/>
              </a:ext>
            </a:extLst>
          </p:cNvPr>
          <p:cNvSpPr>
            <a:spLocks noGrp="1"/>
          </p:cNvSpPr>
          <p:nvPr>
            <p:ph type="chart" sz="quarter" idx="13"/>
          </p:nvPr>
        </p:nvSpPr>
        <p:spPr>
          <a:xfrm>
            <a:off x="4741165" y="1773985"/>
            <a:ext cx="3991517" cy="2550304"/>
          </a:xfrm>
          <a:prstGeom prst="rect">
            <a:avLst/>
          </a:prstGeom>
        </p:spPr>
        <p:txBody>
          <a:bodyPr/>
          <a:lstStyle>
            <a:lvl1pPr>
              <a:defRPr b="0" i="0">
                <a:latin typeface="Montserrat" pitchFamily="2" charset="77"/>
              </a:defRPr>
            </a:lvl1pPr>
          </a:lstStyle>
          <a:p>
            <a:endParaRPr lang="en-LT"/>
          </a:p>
        </p:txBody>
      </p:sp>
      <p:grpSp>
        <p:nvGrpSpPr>
          <p:cNvPr id="11" name="Group 10">
            <a:extLst>
              <a:ext uri="{FF2B5EF4-FFF2-40B4-BE49-F238E27FC236}">
                <a16:creationId xmlns:a16="http://schemas.microsoft.com/office/drawing/2014/main" id="{0CAC5D31-A5FB-FF42-89DA-986EA6A60CA3}"/>
              </a:ext>
            </a:extLst>
          </p:cNvPr>
          <p:cNvGrpSpPr/>
          <p:nvPr userDrawn="1"/>
        </p:nvGrpSpPr>
        <p:grpSpPr>
          <a:xfrm>
            <a:off x="0" y="204779"/>
            <a:ext cx="9144000" cy="4558211"/>
            <a:chOff x="-1" y="546076"/>
            <a:chExt cx="24384001" cy="12155230"/>
          </a:xfrm>
        </p:grpSpPr>
        <p:pic>
          <p:nvPicPr>
            <p:cNvPr id="15" name="pasted-image.png">
              <a:extLst>
                <a:ext uri="{FF2B5EF4-FFF2-40B4-BE49-F238E27FC236}">
                  <a16:creationId xmlns:a16="http://schemas.microsoft.com/office/drawing/2014/main" id="{6FAF8ED8-27BB-E144-8994-8FA0A1C0B77F}"/>
                </a:ext>
              </a:extLst>
            </p:cNvPr>
            <p:cNvPicPr>
              <a:picLocks noChangeAspect="1"/>
            </p:cNvPicPr>
            <p:nvPr/>
          </p:nvPicPr>
          <p:blipFill>
            <a:blip r:embed="rId2"/>
            <a:stretch>
              <a:fillRect/>
            </a:stretch>
          </p:blipFill>
          <p:spPr>
            <a:xfrm>
              <a:off x="21264447" y="12241494"/>
              <a:ext cx="2022705" cy="459812"/>
            </a:xfrm>
            <a:prstGeom prst="rect">
              <a:avLst/>
            </a:prstGeom>
            <a:ln w="12700">
              <a:miter lim="400000"/>
            </a:ln>
          </p:spPr>
        </p:pic>
        <p:pic>
          <p:nvPicPr>
            <p:cNvPr id="18" name="pasted-image.png">
              <a:extLst>
                <a:ext uri="{FF2B5EF4-FFF2-40B4-BE49-F238E27FC236}">
                  <a16:creationId xmlns:a16="http://schemas.microsoft.com/office/drawing/2014/main" id="{20CC602F-CF19-564C-8957-60A34B428E6F}"/>
                </a:ext>
              </a:extLst>
            </p:cNvPr>
            <p:cNvPicPr>
              <a:picLocks noChangeAspect="1"/>
            </p:cNvPicPr>
            <p:nvPr/>
          </p:nvPicPr>
          <p:blipFill>
            <a:blip r:embed="rId3"/>
            <a:stretch>
              <a:fillRect/>
            </a:stretch>
          </p:blipFill>
          <p:spPr>
            <a:xfrm>
              <a:off x="-1" y="546076"/>
              <a:ext cx="24384001" cy="736648"/>
            </a:xfrm>
            <a:prstGeom prst="rect">
              <a:avLst/>
            </a:prstGeom>
            <a:ln w="12700">
              <a:miter lim="400000"/>
            </a:ln>
          </p:spPr>
        </p:pic>
      </p:grpSp>
      <p:sp>
        <p:nvSpPr>
          <p:cNvPr id="19" name="Text Placeholder 2">
            <a:extLst>
              <a:ext uri="{FF2B5EF4-FFF2-40B4-BE49-F238E27FC236}">
                <a16:creationId xmlns:a16="http://schemas.microsoft.com/office/drawing/2014/main" id="{A3ED0C0F-5170-744A-8604-3FAF874A351F}"/>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
        <p:nvSpPr>
          <p:cNvPr id="12"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100"/>
            <a:ext cx="8289770" cy="727541"/>
          </a:xfrm>
          <a:prstGeom prst="rect">
            <a:avLst/>
          </a:prstGeom>
        </p:spPr>
        <p:txBody>
          <a:bodyPr/>
          <a:lstStyle>
            <a:lvl1pPr marL="0" indent="0">
              <a:buNone/>
              <a:defRPr sz="2250" b="0" i="0">
                <a:solidFill>
                  <a:srgbClr val="252750"/>
                </a:solidFill>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224034394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u grafikai_3">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D20FF-ED8D-0640-94CD-8F418D6FB382}"/>
              </a:ext>
            </a:extLst>
          </p:cNvPr>
          <p:cNvSpPr txBox="1"/>
          <p:nvPr userDrawn="1"/>
        </p:nvSpPr>
        <p:spPr>
          <a:xfrm>
            <a:off x="2214787" y="685800"/>
            <a:ext cx="184731" cy="173124"/>
          </a:xfrm>
          <a:prstGeom prst="rect">
            <a:avLst/>
          </a:prstGeom>
          <a:noFill/>
        </p:spPr>
        <p:txBody>
          <a:bodyPr wrap="none" rtlCol="0">
            <a:spAutoFit/>
          </a:bodyPr>
          <a:lstStyle/>
          <a:p>
            <a:endParaRPr lang="en-LT" sz="525"/>
          </a:p>
        </p:txBody>
      </p:sp>
      <p:sp>
        <p:nvSpPr>
          <p:cNvPr id="8" name="Chart Placeholder 7">
            <a:extLst>
              <a:ext uri="{FF2B5EF4-FFF2-40B4-BE49-F238E27FC236}">
                <a16:creationId xmlns:a16="http://schemas.microsoft.com/office/drawing/2014/main" id="{FB46927B-BA8D-7549-8052-2E0DDEFA456E}"/>
              </a:ext>
            </a:extLst>
          </p:cNvPr>
          <p:cNvSpPr>
            <a:spLocks noGrp="1"/>
          </p:cNvSpPr>
          <p:nvPr>
            <p:ph type="chart" sz="quarter" idx="13"/>
          </p:nvPr>
        </p:nvSpPr>
        <p:spPr>
          <a:xfrm>
            <a:off x="4741165" y="1512899"/>
            <a:ext cx="3991517" cy="2811390"/>
          </a:xfrm>
          <a:prstGeom prst="rect">
            <a:avLst/>
          </a:prstGeom>
        </p:spPr>
        <p:txBody>
          <a:bodyPr/>
          <a:lstStyle>
            <a:lvl1pPr>
              <a:defRPr b="0" i="0">
                <a:latin typeface="Montserrat" pitchFamily="2" charset="77"/>
              </a:defRPr>
            </a:lvl1pPr>
          </a:lstStyle>
          <a:p>
            <a:endParaRPr lang="en-LT"/>
          </a:p>
        </p:txBody>
      </p:sp>
      <p:sp>
        <p:nvSpPr>
          <p:cNvPr id="15" name="Chart Placeholder 7">
            <a:extLst>
              <a:ext uri="{FF2B5EF4-FFF2-40B4-BE49-F238E27FC236}">
                <a16:creationId xmlns:a16="http://schemas.microsoft.com/office/drawing/2014/main" id="{3319FA17-A9C1-9F4D-BBA7-059F99F7C946}"/>
              </a:ext>
            </a:extLst>
          </p:cNvPr>
          <p:cNvSpPr>
            <a:spLocks noGrp="1"/>
          </p:cNvSpPr>
          <p:nvPr>
            <p:ph type="chart" sz="quarter" idx="14"/>
          </p:nvPr>
        </p:nvSpPr>
        <p:spPr>
          <a:xfrm>
            <a:off x="411318" y="1512900"/>
            <a:ext cx="3991517" cy="2818623"/>
          </a:xfrm>
          <a:prstGeom prst="rect">
            <a:avLst/>
          </a:prstGeom>
        </p:spPr>
        <p:txBody>
          <a:bodyPr/>
          <a:lstStyle>
            <a:lvl1pPr>
              <a:defRPr b="0" i="0">
                <a:latin typeface="Montserrat" pitchFamily="2" charset="77"/>
              </a:defRPr>
            </a:lvl1pPr>
          </a:lstStyle>
          <a:p>
            <a:endParaRPr lang="en-LT"/>
          </a:p>
        </p:txBody>
      </p:sp>
      <p:grpSp>
        <p:nvGrpSpPr>
          <p:cNvPr id="10" name="Group 9">
            <a:extLst>
              <a:ext uri="{FF2B5EF4-FFF2-40B4-BE49-F238E27FC236}">
                <a16:creationId xmlns:a16="http://schemas.microsoft.com/office/drawing/2014/main" id="{8C056E43-DDDC-2649-96C1-DA7E0DAFCEB7}"/>
              </a:ext>
            </a:extLst>
          </p:cNvPr>
          <p:cNvGrpSpPr/>
          <p:nvPr userDrawn="1"/>
        </p:nvGrpSpPr>
        <p:grpSpPr>
          <a:xfrm>
            <a:off x="0" y="204779"/>
            <a:ext cx="9144000" cy="4558211"/>
            <a:chOff x="-1" y="546076"/>
            <a:chExt cx="24384001" cy="12155230"/>
          </a:xfrm>
        </p:grpSpPr>
        <p:pic>
          <p:nvPicPr>
            <p:cNvPr id="11" name="pasted-image.png">
              <a:extLst>
                <a:ext uri="{FF2B5EF4-FFF2-40B4-BE49-F238E27FC236}">
                  <a16:creationId xmlns:a16="http://schemas.microsoft.com/office/drawing/2014/main" id="{8706EF72-428D-CC42-B798-0B07925339E3}"/>
                </a:ext>
              </a:extLst>
            </p:cNvPr>
            <p:cNvPicPr>
              <a:picLocks noChangeAspect="1"/>
            </p:cNvPicPr>
            <p:nvPr/>
          </p:nvPicPr>
          <p:blipFill>
            <a:blip r:embed="rId2"/>
            <a:stretch>
              <a:fillRect/>
            </a:stretch>
          </p:blipFill>
          <p:spPr>
            <a:xfrm>
              <a:off x="21264447" y="12241494"/>
              <a:ext cx="2022705" cy="459812"/>
            </a:xfrm>
            <a:prstGeom prst="rect">
              <a:avLst/>
            </a:prstGeom>
            <a:ln w="12700">
              <a:miter lim="400000"/>
            </a:ln>
          </p:spPr>
        </p:pic>
        <p:pic>
          <p:nvPicPr>
            <p:cNvPr id="17" name="pasted-image.png">
              <a:extLst>
                <a:ext uri="{FF2B5EF4-FFF2-40B4-BE49-F238E27FC236}">
                  <a16:creationId xmlns:a16="http://schemas.microsoft.com/office/drawing/2014/main" id="{F9134B00-2F71-D242-ABC5-F902CFF8F8E2}"/>
                </a:ext>
              </a:extLst>
            </p:cNvPr>
            <p:cNvPicPr>
              <a:picLocks noChangeAspect="1"/>
            </p:cNvPicPr>
            <p:nvPr/>
          </p:nvPicPr>
          <p:blipFill>
            <a:blip r:embed="rId3"/>
            <a:stretch>
              <a:fillRect/>
            </a:stretch>
          </p:blipFill>
          <p:spPr>
            <a:xfrm>
              <a:off x="-1" y="546076"/>
              <a:ext cx="24384001" cy="736648"/>
            </a:xfrm>
            <a:prstGeom prst="rect">
              <a:avLst/>
            </a:prstGeom>
            <a:ln w="12700">
              <a:miter lim="400000"/>
            </a:ln>
          </p:spPr>
        </p:pic>
      </p:grpSp>
      <p:sp>
        <p:nvSpPr>
          <p:cNvPr id="18" name="Text Placeholder 2">
            <a:extLst>
              <a:ext uri="{FF2B5EF4-FFF2-40B4-BE49-F238E27FC236}">
                <a16:creationId xmlns:a16="http://schemas.microsoft.com/office/drawing/2014/main" id="{5BC6CD45-A10D-E443-ABFE-7ACB8336B5B5}"/>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
        <p:nvSpPr>
          <p:cNvPr id="12"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100"/>
            <a:ext cx="8289770" cy="325721"/>
          </a:xfrm>
          <a:prstGeom prst="rect">
            <a:avLst/>
          </a:prstGeom>
        </p:spPr>
        <p:txBody>
          <a:bodyPr/>
          <a:lstStyle>
            <a:lvl1pPr marL="0" indent="0">
              <a:buNone/>
              <a:defRPr sz="2250" b="0" i="0">
                <a:solidFill>
                  <a:srgbClr val="252750"/>
                </a:solidFill>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19841924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kas_3">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D20FF-ED8D-0640-94CD-8F418D6FB382}"/>
              </a:ext>
            </a:extLst>
          </p:cNvPr>
          <p:cNvSpPr txBox="1"/>
          <p:nvPr userDrawn="1"/>
        </p:nvSpPr>
        <p:spPr>
          <a:xfrm>
            <a:off x="2214787" y="685800"/>
            <a:ext cx="184731" cy="173124"/>
          </a:xfrm>
          <a:prstGeom prst="rect">
            <a:avLst/>
          </a:prstGeom>
          <a:noFill/>
        </p:spPr>
        <p:txBody>
          <a:bodyPr wrap="none" rtlCol="0">
            <a:spAutoFit/>
          </a:bodyPr>
          <a:lstStyle/>
          <a:p>
            <a:endParaRPr lang="en-LT" sz="525"/>
          </a:p>
        </p:txBody>
      </p:sp>
      <p:sp>
        <p:nvSpPr>
          <p:cNvPr id="8" name="Chart Placeholder 7">
            <a:extLst>
              <a:ext uri="{FF2B5EF4-FFF2-40B4-BE49-F238E27FC236}">
                <a16:creationId xmlns:a16="http://schemas.microsoft.com/office/drawing/2014/main" id="{FB46927B-BA8D-7549-8052-2E0DDEFA456E}"/>
              </a:ext>
            </a:extLst>
          </p:cNvPr>
          <p:cNvSpPr>
            <a:spLocks noGrp="1"/>
          </p:cNvSpPr>
          <p:nvPr>
            <p:ph type="chart" sz="quarter" idx="13"/>
          </p:nvPr>
        </p:nvSpPr>
        <p:spPr>
          <a:xfrm>
            <a:off x="442912" y="1454842"/>
            <a:ext cx="8289770" cy="2869447"/>
          </a:xfrm>
          <a:prstGeom prst="rect">
            <a:avLst/>
          </a:prstGeom>
        </p:spPr>
        <p:txBody>
          <a:bodyPr/>
          <a:lstStyle>
            <a:lvl1pPr>
              <a:defRPr b="0" i="0">
                <a:latin typeface="Montserrat" pitchFamily="2" charset="77"/>
              </a:defRPr>
            </a:lvl1pPr>
          </a:lstStyle>
          <a:p>
            <a:endParaRPr lang="en-LT"/>
          </a:p>
        </p:txBody>
      </p:sp>
      <p:grpSp>
        <p:nvGrpSpPr>
          <p:cNvPr id="10" name="Group 9">
            <a:extLst>
              <a:ext uri="{FF2B5EF4-FFF2-40B4-BE49-F238E27FC236}">
                <a16:creationId xmlns:a16="http://schemas.microsoft.com/office/drawing/2014/main" id="{1F1367BA-AE88-B242-9A8C-13100A13BA91}"/>
              </a:ext>
            </a:extLst>
          </p:cNvPr>
          <p:cNvGrpSpPr/>
          <p:nvPr userDrawn="1"/>
        </p:nvGrpSpPr>
        <p:grpSpPr>
          <a:xfrm>
            <a:off x="0" y="204779"/>
            <a:ext cx="9144000" cy="4558211"/>
            <a:chOff x="-1" y="546076"/>
            <a:chExt cx="24384001" cy="12155230"/>
          </a:xfrm>
        </p:grpSpPr>
        <p:pic>
          <p:nvPicPr>
            <p:cNvPr id="11" name="pasted-image.png">
              <a:extLst>
                <a:ext uri="{FF2B5EF4-FFF2-40B4-BE49-F238E27FC236}">
                  <a16:creationId xmlns:a16="http://schemas.microsoft.com/office/drawing/2014/main" id="{DBDC445C-40D8-8E40-B227-43B2072E427C}"/>
                </a:ext>
              </a:extLst>
            </p:cNvPr>
            <p:cNvPicPr>
              <a:picLocks noChangeAspect="1"/>
            </p:cNvPicPr>
            <p:nvPr/>
          </p:nvPicPr>
          <p:blipFill>
            <a:blip r:embed="rId2"/>
            <a:stretch>
              <a:fillRect/>
            </a:stretch>
          </p:blipFill>
          <p:spPr>
            <a:xfrm>
              <a:off x="21264447" y="12241494"/>
              <a:ext cx="2022705" cy="459812"/>
            </a:xfrm>
            <a:prstGeom prst="rect">
              <a:avLst/>
            </a:prstGeom>
            <a:ln w="12700">
              <a:miter lim="400000"/>
            </a:ln>
          </p:spPr>
        </p:pic>
        <p:pic>
          <p:nvPicPr>
            <p:cNvPr id="12" name="pasted-image.png">
              <a:extLst>
                <a:ext uri="{FF2B5EF4-FFF2-40B4-BE49-F238E27FC236}">
                  <a16:creationId xmlns:a16="http://schemas.microsoft.com/office/drawing/2014/main" id="{E07A29E9-8A88-8945-8D70-03B1B27AE212}"/>
                </a:ext>
              </a:extLst>
            </p:cNvPr>
            <p:cNvPicPr>
              <a:picLocks noChangeAspect="1"/>
            </p:cNvPicPr>
            <p:nvPr/>
          </p:nvPicPr>
          <p:blipFill>
            <a:blip r:embed="rId3"/>
            <a:stretch>
              <a:fillRect/>
            </a:stretch>
          </p:blipFill>
          <p:spPr>
            <a:xfrm>
              <a:off x="-1" y="546076"/>
              <a:ext cx="24384001" cy="736648"/>
            </a:xfrm>
            <a:prstGeom prst="rect">
              <a:avLst/>
            </a:prstGeom>
            <a:ln w="12700">
              <a:miter lim="400000"/>
            </a:ln>
          </p:spPr>
        </p:pic>
      </p:grpSp>
      <p:sp>
        <p:nvSpPr>
          <p:cNvPr id="13" name="Text Placeholder 2">
            <a:extLst>
              <a:ext uri="{FF2B5EF4-FFF2-40B4-BE49-F238E27FC236}">
                <a16:creationId xmlns:a16="http://schemas.microsoft.com/office/drawing/2014/main" id="{1DBA1825-8A6F-4341-AF7A-8754D59E1808}"/>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
        <p:nvSpPr>
          <p:cNvPr id="9"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100"/>
            <a:ext cx="8289770" cy="354471"/>
          </a:xfrm>
          <a:prstGeom prst="rect">
            <a:avLst/>
          </a:prstGeom>
        </p:spPr>
        <p:txBody>
          <a:bodyPr/>
          <a:lstStyle>
            <a:lvl1pPr marL="0" indent="0">
              <a:buNone/>
              <a:defRPr sz="2250" b="0" i="0">
                <a:solidFill>
                  <a:srgbClr val="252750"/>
                </a:solidFill>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129254144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ntele_3">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D20FF-ED8D-0640-94CD-8F418D6FB382}"/>
              </a:ext>
            </a:extLst>
          </p:cNvPr>
          <p:cNvSpPr txBox="1"/>
          <p:nvPr userDrawn="1"/>
        </p:nvSpPr>
        <p:spPr>
          <a:xfrm>
            <a:off x="2214787" y="685800"/>
            <a:ext cx="184731" cy="173124"/>
          </a:xfrm>
          <a:prstGeom prst="rect">
            <a:avLst/>
          </a:prstGeom>
          <a:noFill/>
        </p:spPr>
        <p:txBody>
          <a:bodyPr wrap="none" rtlCol="0">
            <a:spAutoFit/>
          </a:bodyPr>
          <a:lstStyle/>
          <a:p>
            <a:endParaRPr lang="en-LT" sz="525"/>
          </a:p>
        </p:txBody>
      </p:sp>
      <p:sp>
        <p:nvSpPr>
          <p:cNvPr id="4" name="Table Placeholder 3">
            <a:extLst>
              <a:ext uri="{FF2B5EF4-FFF2-40B4-BE49-F238E27FC236}">
                <a16:creationId xmlns:a16="http://schemas.microsoft.com/office/drawing/2014/main" id="{874236F7-E05E-B94B-BAFC-A16331B13BA3}"/>
              </a:ext>
            </a:extLst>
          </p:cNvPr>
          <p:cNvSpPr>
            <a:spLocks noGrp="1"/>
          </p:cNvSpPr>
          <p:nvPr>
            <p:ph type="tbl" sz="quarter" idx="12"/>
          </p:nvPr>
        </p:nvSpPr>
        <p:spPr>
          <a:xfrm>
            <a:off x="442912" y="1297939"/>
            <a:ext cx="8289727" cy="3036532"/>
          </a:xfrm>
          <a:prstGeom prst="rect">
            <a:avLst/>
          </a:prstGeom>
        </p:spPr>
        <p:txBody>
          <a:bodyPr/>
          <a:lstStyle>
            <a:lvl1pPr>
              <a:defRPr b="0" i="0">
                <a:latin typeface="Montserrat" pitchFamily="2" charset="77"/>
              </a:defRPr>
            </a:lvl1pPr>
          </a:lstStyle>
          <a:p>
            <a:endParaRPr lang="en-LT"/>
          </a:p>
        </p:txBody>
      </p:sp>
      <p:grpSp>
        <p:nvGrpSpPr>
          <p:cNvPr id="9" name="Group 8">
            <a:extLst>
              <a:ext uri="{FF2B5EF4-FFF2-40B4-BE49-F238E27FC236}">
                <a16:creationId xmlns:a16="http://schemas.microsoft.com/office/drawing/2014/main" id="{966CF192-66AD-E84C-A6F4-C68246161EBA}"/>
              </a:ext>
            </a:extLst>
          </p:cNvPr>
          <p:cNvGrpSpPr/>
          <p:nvPr userDrawn="1"/>
        </p:nvGrpSpPr>
        <p:grpSpPr>
          <a:xfrm>
            <a:off x="0" y="204779"/>
            <a:ext cx="9144000" cy="4558211"/>
            <a:chOff x="-1" y="546076"/>
            <a:chExt cx="24384001" cy="12155230"/>
          </a:xfrm>
        </p:grpSpPr>
        <p:pic>
          <p:nvPicPr>
            <p:cNvPr id="10" name="pasted-image.png">
              <a:extLst>
                <a:ext uri="{FF2B5EF4-FFF2-40B4-BE49-F238E27FC236}">
                  <a16:creationId xmlns:a16="http://schemas.microsoft.com/office/drawing/2014/main" id="{361E6224-AA46-D34C-B006-F5428527FF34}"/>
                </a:ext>
              </a:extLst>
            </p:cNvPr>
            <p:cNvPicPr>
              <a:picLocks noChangeAspect="1"/>
            </p:cNvPicPr>
            <p:nvPr/>
          </p:nvPicPr>
          <p:blipFill>
            <a:blip r:embed="rId2"/>
            <a:stretch>
              <a:fillRect/>
            </a:stretch>
          </p:blipFill>
          <p:spPr>
            <a:xfrm>
              <a:off x="21264447" y="12241494"/>
              <a:ext cx="2022705" cy="459812"/>
            </a:xfrm>
            <a:prstGeom prst="rect">
              <a:avLst/>
            </a:prstGeom>
            <a:ln w="12700">
              <a:miter lim="400000"/>
            </a:ln>
          </p:spPr>
        </p:pic>
        <p:pic>
          <p:nvPicPr>
            <p:cNvPr id="11" name="pasted-image.png">
              <a:extLst>
                <a:ext uri="{FF2B5EF4-FFF2-40B4-BE49-F238E27FC236}">
                  <a16:creationId xmlns:a16="http://schemas.microsoft.com/office/drawing/2014/main" id="{90C6CCFC-0520-8B4F-8F37-640284103AFC}"/>
                </a:ext>
              </a:extLst>
            </p:cNvPr>
            <p:cNvPicPr>
              <a:picLocks noChangeAspect="1"/>
            </p:cNvPicPr>
            <p:nvPr/>
          </p:nvPicPr>
          <p:blipFill>
            <a:blip r:embed="rId3"/>
            <a:stretch>
              <a:fillRect/>
            </a:stretch>
          </p:blipFill>
          <p:spPr>
            <a:xfrm>
              <a:off x="-1" y="546076"/>
              <a:ext cx="24384001" cy="736648"/>
            </a:xfrm>
            <a:prstGeom prst="rect">
              <a:avLst/>
            </a:prstGeom>
            <a:ln w="12700">
              <a:miter lim="400000"/>
            </a:ln>
          </p:spPr>
        </p:pic>
      </p:grpSp>
      <p:sp>
        <p:nvSpPr>
          <p:cNvPr id="12" name="Text Placeholder 2">
            <a:extLst>
              <a:ext uri="{FF2B5EF4-FFF2-40B4-BE49-F238E27FC236}">
                <a16:creationId xmlns:a16="http://schemas.microsoft.com/office/drawing/2014/main" id="{2AE9673D-182E-1440-8328-15E7CB85FC6E}"/>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
        <p:nvSpPr>
          <p:cNvPr id="13"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099"/>
            <a:ext cx="8289770" cy="315540"/>
          </a:xfrm>
          <a:prstGeom prst="rect">
            <a:avLst/>
          </a:prstGeom>
        </p:spPr>
        <p:txBody>
          <a:bodyPr/>
          <a:lstStyle>
            <a:lvl1pPr marL="0" indent="0">
              <a:buNone/>
              <a:defRPr sz="2250" b="0" i="0">
                <a:solidFill>
                  <a:srgbClr val="252750"/>
                </a:solidFill>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279264071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ulinė_1">
    <p:bg>
      <p:bgPr>
        <a:solidFill>
          <a:srgbClr val="252753"/>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A439A5-56FD-8344-90B0-B994FBF851B2}"/>
              </a:ext>
            </a:extLst>
          </p:cNvPr>
          <p:cNvGrpSpPr/>
          <p:nvPr userDrawn="1"/>
        </p:nvGrpSpPr>
        <p:grpSpPr>
          <a:xfrm>
            <a:off x="566737" y="-38100"/>
            <a:ext cx="8615363" cy="4655916"/>
            <a:chOff x="1511300" y="-101600"/>
            <a:chExt cx="22974300" cy="12415775"/>
          </a:xfrm>
        </p:grpSpPr>
        <p:pic>
          <p:nvPicPr>
            <p:cNvPr id="9" name="pasted-image.png">
              <a:extLst>
                <a:ext uri="{FF2B5EF4-FFF2-40B4-BE49-F238E27FC236}">
                  <a16:creationId xmlns:a16="http://schemas.microsoft.com/office/drawing/2014/main" id="{70D2F531-2D79-0F40-B084-94FA1CDC0C38}"/>
                </a:ext>
              </a:extLst>
            </p:cNvPr>
            <p:cNvPicPr>
              <a:picLocks noChangeAspect="1"/>
            </p:cNvPicPr>
            <p:nvPr/>
          </p:nvPicPr>
          <p:blipFill>
            <a:blip r:embed="rId2"/>
            <a:stretch>
              <a:fillRect/>
            </a:stretch>
          </p:blipFill>
          <p:spPr>
            <a:xfrm>
              <a:off x="9956800" y="-101600"/>
              <a:ext cx="14528800" cy="7607300"/>
            </a:xfrm>
            <a:prstGeom prst="rect">
              <a:avLst/>
            </a:prstGeom>
            <a:ln w="12700">
              <a:miter lim="400000"/>
            </a:ln>
          </p:spPr>
        </p:pic>
        <p:pic>
          <p:nvPicPr>
            <p:cNvPr id="10" name="pasted-image.png">
              <a:extLst>
                <a:ext uri="{FF2B5EF4-FFF2-40B4-BE49-F238E27FC236}">
                  <a16:creationId xmlns:a16="http://schemas.microsoft.com/office/drawing/2014/main" id="{B0593713-AEB3-2F4E-A06F-F5D7A3C709C3}"/>
                </a:ext>
              </a:extLst>
            </p:cNvPr>
            <p:cNvPicPr>
              <a:picLocks noChangeAspect="1"/>
            </p:cNvPicPr>
            <p:nvPr/>
          </p:nvPicPr>
          <p:blipFill>
            <a:blip r:embed="rId3"/>
            <a:stretch>
              <a:fillRect/>
            </a:stretch>
          </p:blipFill>
          <p:spPr>
            <a:xfrm>
              <a:off x="1511300" y="10813291"/>
              <a:ext cx="3831813" cy="1500884"/>
            </a:xfrm>
            <a:prstGeom prst="rect">
              <a:avLst/>
            </a:prstGeom>
            <a:ln w="12700">
              <a:miter lim="400000"/>
            </a:ln>
          </p:spPr>
        </p:pic>
        <p:pic>
          <p:nvPicPr>
            <p:cNvPr id="11" name="pasted-image.png">
              <a:extLst>
                <a:ext uri="{FF2B5EF4-FFF2-40B4-BE49-F238E27FC236}">
                  <a16:creationId xmlns:a16="http://schemas.microsoft.com/office/drawing/2014/main" id="{9A569B04-9337-B64B-90AB-185974395D5D}"/>
                </a:ext>
              </a:extLst>
            </p:cNvPr>
            <p:cNvPicPr>
              <a:picLocks noChangeAspect="1"/>
            </p:cNvPicPr>
            <p:nvPr/>
          </p:nvPicPr>
          <p:blipFill>
            <a:blip r:embed="rId4"/>
            <a:srcRect/>
            <a:stretch>
              <a:fillRect/>
            </a:stretch>
          </p:blipFill>
          <p:spPr>
            <a:xfrm>
              <a:off x="20701965" y="11726462"/>
              <a:ext cx="2461871" cy="587713"/>
            </a:xfrm>
            <a:prstGeom prst="rect">
              <a:avLst/>
            </a:prstGeom>
            <a:ln w="12700">
              <a:miter lim="400000"/>
            </a:ln>
          </p:spPr>
        </p:pic>
        <p:pic>
          <p:nvPicPr>
            <p:cNvPr id="12" name="pasted-image.png">
              <a:extLst>
                <a:ext uri="{FF2B5EF4-FFF2-40B4-BE49-F238E27FC236}">
                  <a16:creationId xmlns:a16="http://schemas.microsoft.com/office/drawing/2014/main" id="{B7AEEDC3-67A9-E241-AC26-0E403959DBEF}"/>
                </a:ext>
              </a:extLst>
            </p:cNvPr>
            <p:cNvPicPr>
              <a:picLocks noChangeAspect="1"/>
            </p:cNvPicPr>
            <p:nvPr/>
          </p:nvPicPr>
          <p:blipFill>
            <a:blip r:embed="rId5"/>
            <a:stretch>
              <a:fillRect/>
            </a:stretch>
          </p:blipFill>
          <p:spPr>
            <a:xfrm>
              <a:off x="18799117" y="11406177"/>
              <a:ext cx="1085965" cy="907998"/>
            </a:xfrm>
            <a:prstGeom prst="rect">
              <a:avLst/>
            </a:prstGeom>
            <a:ln w="12700">
              <a:miter lim="400000"/>
            </a:ln>
          </p:spPr>
        </p:pic>
      </p:grpSp>
      <p:sp>
        <p:nvSpPr>
          <p:cNvPr id="3" name="Text Placeholder 2"/>
          <p:cNvSpPr>
            <a:spLocks noGrp="1"/>
          </p:cNvSpPr>
          <p:nvPr>
            <p:ph type="body" sz="quarter" idx="10" hasCustomPrompt="1"/>
          </p:nvPr>
        </p:nvSpPr>
        <p:spPr>
          <a:xfrm>
            <a:off x="566738" y="1818680"/>
            <a:ext cx="5460206" cy="228600"/>
          </a:xfrm>
          <a:prstGeom prst="rect">
            <a:avLst/>
          </a:prstGeom>
        </p:spPr>
        <p:txBody>
          <a:bodyPr anchor="ctr"/>
          <a:lstStyle>
            <a:lvl1pPr marL="0" indent="0">
              <a:buNone/>
              <a:defRPr sz="1125" baseline="0">
                <a:solidFill>
                  <a:schemeClr val="tx1"/>
                </a:solidFill>
                <a:latin typeface="Montserrat Medium" panose="00000600000000000000" pitchFamily="2" charset="-70"/>
              </a:defRPr>
            </a:lvl1pPr>
          </a:lstStyle>
          <a:p>
            <a:pPr lvl="0"/>
            <a:r>
              <a:rPr lang="lt-LT">
                <a:latin typeface="Montserrat Medium" panose="00000600000000000000" pitchFamily="2" charset="-70"/>
              </a:rPr>
              <a:t>Pristatymo data | Pristatymo vieta</a:t>
            </a:r>
            <a:endParaRPr lang="lt-LT"/>
          </a:p>
        </p:txBody>
      </p:sp>
      <p:sp>
        <p:nvSpPr>
          <p:cNvPr id="15" name="Text Placeholder 2"/>
          <p:cNvSpPr>
            <a:spLocks noGrp="1"/>
          </p:cNvSpPr>
          <p:nvPr>
            <p:ph type="body" sz="quarter" idx="11" hasCustomPrompt="1"/>
          </p:nvPr>
        </p:nvSpPr>
        <p:spPr>
          <a:xfrm>
            <a:off x="566737" y="2202358"/>
            <a:ext cx="5974557" cy="1517276"/>
          </a:xfrm>
          <a:prstGeom prst="rect">
            <a:avLst/>
          </a:prstGeom>
        </p:spPr>
        <p:txBody>
          <a:bodyPr anchor="t"/>
          <a:lstStyle>
            <a:lvl1pPr marL="0" indent="0">
              <a:buNone/>
              <a:defRPr sz="3750" baseline="0">
                <a:solidFill>
                  <a:schemeClr val="tx1"/>
                </a:solidFill>
                <a:latin typeface="Graphit" panose="020B0803010203020203" pitchFamily="34" charset="-70"/>
              </a:defRPr>
            </a:lvl1pPr>
          </a:lstStyle>
          <a:p>
            <a:pPr lvl="0"/>
            <a:r>
              <a:rPr lang="lt-LT"/>
              <a:t>Pavadinimas</a:t>
            </a:r>
          </a:p>
        </p:txBody>
      </p:sp>
    </p:spTree>
    <p:extLst>
      <p:ext uri="{BB962C8B-B14F-4D97-AF65-F5344CB8AC3E}">
        <p14:creationId xmlns:p14="http://schemas.microsoft.com/office/powerpoint/2010/main" val="56711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6270">
          <p15:clr>
            <a:srgbClr val="FBAE40"/>
          </p15:clr>
        </p15:guide>
        <p15:guide id="2" pos="1076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kirtukas_1">
    <p:bg>
      <p:bgPr>
        <a:solidFill>
          <a:srgbClr val="252753"/>
        </a:solidFill>
        <a:effectLst/>
      </p:bgPr>
    </p:bg>
    <p:spTree>
      <p:nvGrpSpPr>
        <p:cNvPr id="1" name=""/>
        <p:cNvGrpSpPr/>
        <p:nvPr/>
      </p:nvGrpSpPr>
      <p:grpSpPr>
        <a:xfrm>
          <a:off x="0" y="0"/>
          <a:ext cx="0" cy="0"/>
          <a:chOff x="0" y="0"/>
          <a:chExt cx="0" cy="0"/>
        </a:xfrm>
      </p:grpSpPr>
      <p:pic>
        <p:nvPicPr>
          <p:cNvPr id="5" name="pasted-image.png">
            <a:extLst>
              <a:ext uri="{FF2B5EF4-FFF2-40B4-BE49-F238E27FC236}">
                <a16:creationId xmlns:a16="http://schemas.microsoft.com/office/drawing/2014/main" id="{21719A0E-4EFE-9247-8BE6-D0F1C3E33C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 y="0"/>
            <a:ext cx="9144000" cy="3058885"/>
          </a:xfrm>
          <a:prstGeom prst="rect">
            <a:avLst/>
          </a:prstGeom>
          <a:ln w="12700">
            <a:miter lim="400000"/>
          </a:ln>
        </p:spPr>
      </p:pic>
      <p:sp>
        <p:nvSpPr>
          <p:cNvPr id="9" name="Text Placeholder 2"/>
          <p:cNvSpPr>
            <a:spLocks noGrp="1"/>
          </p:cNvSpPr>
          <p:nvPr>
            <p:ph type="body" sz="quarter" idx="11" hasCustomPrompt="1"/>
          </p:nvPr>
        </p:nvSpPr>
        <p:spPr>
          <a:xfrm>
            <a:off x="566737" y="3142012"/>
            <a:ext cx="5974557" cy="1517276"/>
          </a:xfrm>
          <a:prstGeom prst="rect">
            <a:avLst/>
          </a:prstGeom>
        </p:spPr>
        <p:txBody>
          <a:bodyPr anchor="b"/>
          <a:lstStyle>
            <a:lvl1pPr marL="0" indent="0">
              <a:buNone/>
              <a:defRPr sz="3750" baseline="0">
                <a:solidFill>
                  <a:schemeClr val="tx1"/>
                </a:solidFill>
                <a:latin typeface="Graphit" panose="020B0803010203020203" pitchFamily="34" charset="-70"/>
              </a:defRPr>
            </a:lvl1pPr>
          </a:lstStyle>
          <a:p>
            <a:pPr lvl="0"/>
            <a:r>
              <a:rPr lang="lt-LT"/>
              <a:t>Skirtukas arba paskutinė skaidrė</a:t>
            </a:r>
          </a:p>
        </p:txBody>
      </p:sp>
    </p:spTree>
    <p:extLst>
      <p:ext uri="{BB962C8B-B14F-4D97-AF65-F5344CB8AC3E}">
        <p14:creationId xmlns:p14="http://schemas.microsoft.com/office/powerpoint/2010/main" val="1560883285"/>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kirtukas_1">
    <p:bg>
      <p:bgPr>
        <a:solidFill>
          <a:srgbClr val="252753"/>
        </a:solidFill>
        <a:effectLst/>
      </p:bgPr>
    </p:bg>
    <p:spTree>
      <p:nvGrpSpPr>
        <p:cNvPr id="1" name=""/>
        <p:cNvGrpSpPr/>
        <p:nvPr/>
      </p:nvGrpSpPr>
      <p:grpSpPr>
        <a:xfrm>
          <a:off x="0" y="0"/>
          <a:ext cx="0" cy="0"/>
          <a:chOff x="0" y="0"/>
          <a:chExt cx="0" cy="0"/>
        </a:xfrm>
      </p:grpSpPr>
      <p:pic>
        <p:nvPicPr>
          <p:cNvPr id="5" name="pasted-image.png">
            <a:extLst>
              <a:ext uri="{FF2B5EF4-FFF2-40B4-BE49-F238E27FC236}">
                <a16:creationId xmlns:a16="http://schemas.microsoft.com/office/drawing/2014/main" id="{21719A0E-4EFE-9247-8BE6-D0F1C3E33C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 y="0"/>
            <a:ext cx="9144000" cy="3058885"/>
          </a:xfrm>
          <a:prstGeom prst="rect">
            <a:avLst/>
          </a:prstGeom>
          <a:ln w="12700">
            <a:miter lim="400000"/>
          </a:ln>
        </p:spPr>
      </p:pic>
      <p:sp>
        <p:nvSpPr>
          <p:cNvPr id="9" name="Text Placeholder 2"/>
          <p:cNvSpPr>
            <a:spLocks noGrp="1"/>
          </p:cNvSpPr>
          <p:nvPr>
            <p:ph type="body" sz="quarter" idx="11" hasCustomPrompt="1"/>
          </p:nvPr>
        </p:nvSpPr>
        <p:spPr>
          <a:xfrm>
            <a:off x="566737" y="3142012"/>
            <a:ext cx="5974557" cy="1517276"/>
          </a:xfrm>
          <a:prstGeom prst="rect">
            <a:avLst/>
          </a:prstGeom>
        </p:spPr>
        <p:txBody>
          <a:bodyPr anchor="b"/>
          <a:lstStyle>
            <a:lvl1pPr marL="0" indent="0">
              <a:buNone/>
              <a:defRPr sz="3750" baseline="0">
                <a:solidFill>
                  <a:schemeClr val="tx1"/>
                </a:solidFill>
                <a:latin typeface="Graphit" panose="020B0803010203020203" pitchFamily="34" charset="-70"/>
              </a:defRPr>
            </a:lvl1pPr>
          </a:lstStyle>
          <a:p>
            <a:pPr lvl="0"/>
            <a:r>
              <a:rPr lang="lt-LT"/>
              <a:t>Skirtukas arba paskutinė skaidrė</a:t>
            </a:r>
          </a:p>
        </p:txBody>
      </p:sp>
    </p:spTree>
    <p:extLst>
      <p:ext uri="{BB962C8B-B14F-4D97-AF65-F5344CB8AC3E}">
        <p14:creationId xmlns:p14="http://schemas.microsoft.com/office/powerpoint/2010/main" val="3885071483"/>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A96B-3990-59C9-1E80-5CBD7696C0F6}"/>
              </a:ext>
            </a:extLst>
          </p:cNvPr>
          <p:cNvSpPr>
            <a:spLocks noGrp="1"/>
          </p:cNvSpPr>
          <p:nvPr>
            <p:ph type="title"/>
          </p:nvPr>
        </p:nvSpPr>
        <p:spPr/>
        <p:txBody>
          <a:bodyPr/>
          <a:lstStyle/>
          <a:p>
            <a:r>
              <a:rPr lang="en-GB"/>
              <a:t>Click to edit Master title style</a:t>
            </a:r>
            <a:endParaRPr lang="en-LT"/>
          </a:p>
        </p:txBody>
      </p:sp>
      <p:sp>
        <p:nvSpPr>
          <p:cNvPr id="3" name="Date Placeholder 2">
            <a:extLst>
              <a:ext uri="{FF2B5EF4-FFF2-40B4-BE49-F238E27FC236}">
                <a16:creationId xmlns:a16="http://schemas.microsoft.com/office/drawing/2014/main" id="{54E160FC-2A5D-152B-7180-4DAD881E4C8D}"/>
              </a:ext>
            </a:extLst>
          </p:cNvPr>
          <p:cNvSpPr>
            <a:spLocks noGrp="1"/>
          </p:cNvSpPr>
          <p:nvPr>
            <p:ph type="dt" sz="half" idx="10"/>
          </p:nvPr>
        </p:nvSpPr>
        <p:spPr/>
        <p:txBody>
          <a:bodyPr/>
          <a:lstStyle/>
          <a:p>
            <a:endParaRPr lang="lt-LT"/>
          </a:p>
        </p:txBody>
      </p:sp>
      <p:sp>
        <p:nvSpPr>
          <p:cNvPr id="4" name="Footer Placeholder 3">
            <a:extLst>
              <a:ext uri="{FF2B5EF4-FFF2-40B4-BE49-F238E27FC236}">
                <a16:creationId xmlns:a16="http://schemas.microsoft.com/office/drawing/2014/main" id="{DF88B1E6-5642-3698-C8A8-6A7D409872A1}"/>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F7D24DD1-FB4E-AAA4-DC6D-EFECED71C70C}"/>
              </a:ext>
            </a:extLst>
          </p:cNvPr>
          <p:cNvSpPr>
            <a:spLocks noGrp="1"/>
          </p:cNvSpPr>
          <p:nvPr>
            <p:ph type="sldNum" sz="quarter" idx="12"/>
          </p:nvPr>
        </p:nvSpPr>
        <p:spPr/>
        <p:txBody>
          <a:bodyPr/>
          <a:lstStyle/>
          <a:p>
            <a:fld id="{50475F41-863F-46A5-A3CF-2C896CC85DAF}" type="slidenum">
              <a:rPr lang="lt-LT" smtClean="0"/>
              <a:pPr/>
              <a:t>‹#›</a:t>
            </a:fld>
            <a:endParaRPr lang="lt-LT"/>
          </a:p>
        </p:txBody>
      </p:sp>
    </p:spTree>
    <p:extLst>
      <p:ext uri="{BB962C8B-B14F-4D97-AF65-F5344CB8AC3E}">
        <p14:creationId xmlns:p14="http://schemas.microsoft.com/office/powerpoint/2010/main" val="56215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ulinė_1">
    <p:bg>
      <p:bgPr>
        <a:solidFill>
          <a:srgbClr val="252753"/>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A439A5-56FD-8344-90B0-B994FBF851B2}"/>
              </a:ext>
            </a:extLst>
          </p:cNvPr>
          <p:cNvGrpSpPr/>
          <p:nvPr userDrawn="1"/>
        </p:nvGrpSpPr>
        <p:grpSpPr>
          <a:xfrm>
            <a:off x="566737" y="-38100"/>
            <a:ext cx="8615363" cy="4655916"/>
            <a:chOff x="1511300" y="-101600"/>
            <a:chExt cx="22974300" cy="12415775"/>
          </a:xfrm>
        </p:grpSpPr>
        <p:pic>
          <p:nvPicPr>
            <p:cNvPr id="9" name="pasted-image.png">
              <a:extLst>
                <a:ext uri="{FF2B5EF4-FFF2-40B4-BE49-F238E27FC236}">
                  <a16:creationId xmlns:a16="http://schemas.microsoft.com/office/drawing/2014/main" id="{70D2F531-2D79-0F40-B084-94FA1CDC0C38}"/>
                </a:ext>
              </a:extLst>
            </p:cNvPr>
            <p:cNvPicPr>
              <a:picLocks noChangeAspect="1"/>
            </p:cNvPicPr>
            <p:nvPr/>
          </p:nvPicPr>
          <p:blipFill>
            <a:blip r:embed="rId2"/>
            <a:stretch>
              <a:fillRect/>
            </a:stretch>
          </p:blipFill>
          <p:spPr>
            <a:xfrm>
              <a:off x="9956800" y="-101600"/>
              <a:ext cx="14528800" cy="7607300"/>
            </a:xfrm>
            <a:prstGeom prst="rect">
              <a:avLst/>
            </a:prstGeom>
            <a:ln w="12700">
              <a:miter lim="400000"/>
            </a:ln>
          </p:spPr>
        </p:pic>
        <p:pic>
          <p:nvPicPr>
            <p:cNvPr id="10" name="pasted-image.png">
              <a:extLst>
                <a:ext uri="{FF2B5EF4-FFF2-40B4-BE49-F238E27FC236}">
                  <a16:creationId xmlns:a16="http://schemas.microsoft.com/office/drawing/2014/main" id="{B0593713-AEB3-2F4E-A06F-F5D7A3C709C3}"/>
                </a:ext>
              </a:extLst>
            </p:cNvPr>
            <p:cNvPicPr>
              <a:picLocks noChangeAspect="1"/>
            </p:cNvPicPr>
            <p:nvPr/>
          </p:nvPicPr>
          <p:blipFill>
            <a:blip r:embed="rId3"/>
            <a:stretch>
              <a:fillRect/>
            </a:stretch>
          </p:blipFill>
          <p:spPr>
            <a:xfrm>
              <a:off x="1511300" y="10813291"/>
              <a:ext cx="3831813" cy="1500884"/>
            </a:xfrm>
            <a:prstGeom prst="rect">
              <a:avLst/>
            </a:prstGeom>
            <a:ln w="12700">
              <a:miter lim="400000"/>
            </a:ln>
          </p:spPr>
        </p:pic>
        <p:pic>
          <p:nvPicPr>
            <p:cNvPr id="11" name="pasted-image.png">
              <a:extLst>
                <a:ext uri="{FF2B5EF4-FFF2-40B4-BE49-F238E27FC236}">
                  <a16:creationId xmlns:a16="http://schemas.microsoft.com/office/drawing/2014/main" id="{9A569B04-9337-B64B-90AB-185974395D5D}"/>
                </a:ext>
              </a:extLst>
            </p:cNvPr>
            <p:cNvPicPr>
              <a:picLocks noChangeAspect="1"/>
            </p:cNvPicPr>
            <p:nvPr/>
          </p:nvPicPr>
          <p:blipFill>
            <a:blip r:embed="rId4"/>
            <a:srcRect/>
            <a:stretch>
              <a:fillRect/>
            </a:stretch>
          </p:blipFill>
          <p:spPr>
            <a:xfrm>
              <a:off x="20701965" y="11726462"/>
              <a:ext cx="2461871" cy="587713"/>
            </a:xfrm>
            <a:prstGeom prst="rect">
              <a:avLst/>
            </a:prstGeom>
            <a:ln w="12700">
              <a:miter lim="400000"/>
            </a:ln>
          </p:spPr>
        </p:pic>
        <p:pic>
          <p:nvPicPr>
            <p:cNvPr id="12" name="pasted-image.png">
              <a:extLst>
                <a:ext uri="{FF2B5EF4-FFF2-40B4-BE49-F238E27FC236}">
                  <a16:creationId xmlns:a16="http://schemas.microsoft.com/office/drawing/2014/main" id="{B7AEEDC3-67A9-E241-AC26-0E403959DBEF}"/>
                </a:ext>
              </a:extLst>
            </p:cNvPr>
            <p:cNvPicPr>
              <a:picLocks noChangeAspect="1"/>
            </p:cNvPicPr>
            <p:nvPr/>
          </p:nvPicPr>
          <p:blipFill>
            <a:blip r:embed="rId5"/>
            <a:stretch>
              <a:fillRect/>
            </a:stretch>
          </p:blipFill>
          <p:spPr>
            <a:xfrm>
              <a:off x="18799117" y="11406177"/>
              <a:ext cx="1085965" cy="907998"/>
            </a:xfrm>
            <a:prstGeom prst="rect">
              <a:avLst/>
            </a:prstGeom>
            <a:ln w="12700">
              <a:miter lim="400000"/>
            </a:ln>
          </p:spPr>
        </p:pic>
      </p:grpSp>
      <p:sp>
        <p:nvSpPr>
          <p:cNvPr id="3" name="Text Placeholder 2"/>
          <p:cNvSpPr>
            <a:spLocks noGrp="1"/>
          </p:cNvSpPr>
          <p:nvPr>
            <p:ph type="body" sz="quarter" idx="10" hasCustomPrompt="1"/>
          </p:nvPr>
        </p:nvSpPr>
        <p:spPr>
          <a:xfrm>
            <a:off x="566738" y="1818680"/>
            <a:ext cx="5460206" cy="228600"/>
          </a:xfrm>
          <a:prstGeom prst="rect">
            <a:avLst/>
          </a:prstGeom>
        </p:spPr>
        <p:txBody>
          <a:bodyPr anchor="ctr"/>
          <a:lstStyle>
            <a:lvl1pPr marL="0" indent="0">
              <a:buNone/>
              <a:defRPr sz="1125" baseline="0">
                <a:solidFill>
                  <a:schemeClr val="tx1"/>
                </a:solidFill>
                <a:latin typeface="Montserrat Medium" panose="00000600000000000000" pitchFamily="2" charset="-70"/>
              </a:defRPr>
            </a:lvl1pPr>
          </a:lstStyle>
          <a:p>
            <a:pPr lvl="0"/>
            <a:r>
              <a:rPr lang="lt-LT">
                <a:latin typeface="Montserrat Medium" panose="00000600000000000000" pitchFamily="2" charset="-70"/>
              </a:rPr>
              <a:t>Pristatymo data | Pristatymo vieta</a:t>
            </a:r>
            <a:endParaRPr lang="lt-LT"/>
          </a:p>
        </p:txBody>
      </p:sp>
      <p:sp>
        <p:nvSpPr>
          <p:cNvPr id="15" name="Text Placeholder 2"/>
          <p:cNvSpPr>
            <a:spLocks noGrp="1"/>
          </p:cNvSpPr>
          <p:nvPr>
            <p:ph type="body" sz="quarter" idx="11" hasCustomPrompt="1"/>
          </p:nvPr>
        </p:nvSpPr>
        <p:spPr>
          <a:xfrm>
            <a:off x="566737" y="2202358"/>
            <a:ext cx="5974557" cy="1517276"/>
          </a:xfrm>
          <a:prstGeom prst="rect">
            <a:avLst/>
          </a:prstGeom>
        </p:spPr>
        <p:txBody>
          <a:bodyPr anchor="t"/>
          <a:lstStyle>
            <a:lvl1pPr marL="0" indent="0">
              <a:buNone/>
              <a:defRPr sz="3750" baseline="0">
                <a:solidFill>
                  <a:schemeClr val="tx1"/>
                </a:solidFill>
                <a:latin typeface="Graphit" panose="020B0803010203020203" pitchFamily="34" charset="-70"/>
              </a:defRPr>
            </a:lvl1pPr>
          </a:lstStyle>
          <a:p>
            <a:pPr lvl="0"/>
            <a:r>
              <a:rPr lang="lt-LT"/>
              <a:t>Pavadinimas</a:t>
            </a:r>
          </a:p>
        </p:txBody>
      </p:sp>
    </p:spTree>
    <p:extLst>
      <p:ext uri="{BB962C8B-B14F-4D97-AF65-F5344CB8AC3E}">
        <p14:creationId xmlns:p14="http://schemas.microsoft.com/office/powerpoint/2010/main" val="36175295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51" userDrawn="1">
          <p15:clr>
            <a:srgbClr val="FBAE40"/>
          </p15:clr>
        </p15:guide>
        <p15:guide id="2" pos="4037"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as su foto_1">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997E661-2A6E-B144-BDF3-BDDF1BEB3F05}"/>
              </a:ext>
            </a:extLst>
          </p:cNvPr>
          <p:cNvSpPr>
            <a:spLocks noGrp="1"/>
          </p:cNvSpPr>
          <p:nvPr>
            <p:ph type="pic" sz="quarter" idx="11"/>
          </p:nvPr>
        </p:nvSpPr>
        <p:spPr>
          <a:xfrm>
            <a:off x="0" y="0"/>
            <a:ext cx="4373718" cy="5143500"/>
          </a:xfrm>
          <a:prstGeom prst="rect">
            <a:avLst/>
          </a:prstGeom>
          <a:noFill/>
        </p:spPr>
        <p:txBody>
          <a:bodyPr wrap="none"/>
          <a:lstStyle>
            <a:lvl1pPr marL="0" indent="0">
              <a:buNone/>
              <a:defRPr b="0" i="0">
                <a:latin typeface="Montserrat" pitchFamily="2" charset="77"/>
              </a:defRPr>
            </a:lvl1pPr>
          </a:lstStyle>
          <a:p>
            <a:r>
              <a:rPr lang="en-US"/>
              <a:t>Click icon to add picture</a:t>
            </a:r>
            <a:endParaRPr lang="en-LT"/>
          </a:p>
        </p:txBody>
      </p:sp>
      <p:sp>
        <p:nvSpPr>
          <p:cNvPr id="19" name="Text Placeholder 18">
            <a:extLst>
              <a:ext uri="{FF2B5EF4-FFF2-40B4-BE49-F238E27FC236}">
                <a16:creationId xmlns:a16="http://schemas.microsoft.com/office/drawing/2014/main" id="{71BA8159-834A-4345-B8C0-170B0375C2A1}"/>
              </a:ext>
            </a:extLst>
          </p:cNvPr>
          <p:cNvSpPr>
            <a:spLocks noGrp="1"/>
          </p:cNvSpPr>
          <p:nvPr>
            <p:ph type="body" sz="quarter" idx="12" hasCustomPrompt="1"/>
          </p:nvPr>
        </p:nvSpPr>
        <p:spPr>
          <a:xfrm>
            <a:off x="4880311" y="834100"/>
            <a:ext cx="3970734" cy="573271"/>
          </a:xfrm>
          <a:prstGeom prst="rect">
            <a:avLst/>
          </a:prstGeom>
        </p:spPr>
        <p:txBody>
          <a:bodyPr/>
          <a:lstStyle>
            <a:lvl1pPr marL="0" indent="0">
              <a:buNone/>
              <a:defRPr sz="2250" b="1" i="0">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
        <p:nvSpPr>
          <p:cNvPr id="3" name="Text Placeholder 2">
            <a:extLst>
              <a:ext uri="{FF2B5EF4-FFF2-40B4-BE49-F238E27FC236}">
                <a16:creationId xmlns:a16="http://schemas.microsoft.com/office/drawing/2014/main" id="{0181B80D-DBF8-F048-8EA6-0C91A4A601A3}"/>
              </a:ext>
            </a:extLst>
          </p:cNvPr>
          <p:cNvSpPr>
            <a:spLocks noGrp="1"/>
          </p:cNvSpPr>
          <p:nvPr userDrawn="1">
            <p:ph type="body" sz="quarter" idx="10" hasCustomPrompt="1"/>
          </p:nvPr>
        </p:nvSpPr>
        <p:spPr>
          <a:xfrm>
            <a:off x="442913" y="4547392"/>
            <a:ext cx="7200900" cy="243030"/>
          </a:xfrm>
          <a:prstGeom prst="rect">
            <a:avLst/>
          </a:prstGeom>
        </p:spPr>
        <p:txBody>
          <a:bodyPr anchor="ctr"/>
          <a:lstStyle>
            <a:lvl1pPr marL="0" indent="0">
              <a:buNone/>
              <a:defRPr sz="863" b="0" i="0">
                <a:solidFill>
                  <a:schemeClr val="bg1"/>
                </a:solidFill>
                <a:latin typeface="Montserrat Light" pitchFamily="2" charset="77"/>
              </a:defRPr>
            </a:lvl1pPr>
          </a:lstStyle>
          <a:p>
            <a:pPr lvl="0"/>
            <a:r>
              <a:rPr lang="en-LT"/>
              <a:t>Puslapis | Skyriaus pavadinimas</a:t>
            </a:r>
          </a:p>
        </p:txBody>
      </p:sp>
      <p:sp>
        <p:nvSpPr>
          <p:cNvPr id="32" name="Text Placeholder 18">
            <a:extLst>
              <a:ext uri="{FF2B5EF4-FFF2-40B4-BE49-F238E27FC236}">
                <a16:creationId xmlns:a16="http://schemas.microsoft.com/office/drawing/2014/main" id="{27B92E4C-2B02-544D-ADA9-B031311C8270}"/>
              </a:ext>
            </a:extLst>
          </p:cNvPr>
          <p:cNvSpPr>
            <a:spLocks noGrp="1"/>
          </p:cNvSpPr>
          <p:nvPr>
            <p:ph type="body" sz="quarter" idx="13" hasCustomPrompt="1"/>
          </p:nvPr>
        </p:nvSpPr>
        <p:spPr>
          <a:xfrm>
            <a:off x="4880311" y="1760449"/>
            <a:ext cx="3970734" cy="2433866"/>
          </a:xfrm>
          <a:prstGeom prst="rect">
            <a:avLst/>
          </a:prstGeom>
        </p:spPr>
        <p:txBody>
          <a:bodyPr/>
          <a:lstStyle>
            <a:lvl1pPr marL="0" indent="0">
              <a:buNone/>
              <a:defRPr sz="1275" b="0" i="0">
                <a:latin typeface="Montserrat" pitchFamily="2" charset="77"/>
              </a:defRPr>
            </a:lvl1pPr>
          </a:lstStyle>
          <a:p>
            <a:pPr lvl="0"/>
            <a:r>
              <a:rPr lang="en-LT"/>
              <a:t>Lorem ipsum</a:t>
            </a:r>
          </a:p>
        </p:txBody>
      </p:sp>
      <p:pic>
        <p:nvPicPr>
          <p:cNvPr id="17"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7974168" y="4590560"/>
            <a:ext cx="758514" cy="172430"/>
          </a:xfrm>
          <a:prstGeom prst="rect">
            <a:avLst/>
          </a:prstGeom>
          <a:noFill/>
          <a:ln w="12700">
            <a:miter lim="400000"/>
          </a:ln>
        </p:spPr>
      </p:pic>
      <p:sp>
        <p:nvSpPr>
          <p:cNvPr id="38" name="Rectangle 37"/>
          <p:cNvSpPr>
            <a:spLocks/>
          </p:cNvSpPr>
          <p:nvPr userDrawn="1"/>
        </p:nvSpPr>
        <p:spPr>
          <a:xfrm>
            <a:off x="0" y="258813"/>
            <a:ext cx="9144000" cy="16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39" name="Oval 38"/>
          <p:cNvSpPr>
            <a:spLocks noChangeAspect="1"/>
          </p:cNvSpPr>
          <p:nvPr userDrawn="1"/>
        </p:nvSpPr>
        <p:spPr>
          <a:xfrm>
            <a:off x="8449763" y="205450"/>
            <a:ext cx="273122" cy="273122"/>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Tree>
    <p:extLst>
      <p:ext uri="{BB962C8B-B14F-4D97-AF65-F5344CB8AC3E}">
        <p14:creationId xmlns:p14="http://schemas.microsoft.com/office/powerpoint/2010/main" val="351121278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kirtukas_1">
    <p:bg>
      <p:bgPr>
        <a:solidFill>
          <a:srgbClr val="252753"/>
        </a:solidFill>
        <a:effectLst/>
      </p:bgPr>
    </p:bg>
    <p:spTree>
      <p:nvGrpSpPr>
        <p:cNvPr id="1" name=""/>
        <p:cNvGrpSpPr/>
        <p:nvPr/>
      </p:nvGrpSpPr>
      <p:grpSpPr>
        <a:xfrm>
          <a:off x="0" y="0"/>
          <a:ext cx="0" cy="0"/>
          <a:chOff x="0" y="0"/>
          <a:chExt cx="0" cy="0"/>
        </a:xfrm>
      </p:grpSpPr>
      <p:pic>
        <p:nvPicPr>
          <p:cNvPr id="5" name="pasted-image.png">
            <a:extLst>
              <a:ext uri="{FF2B5EF4-FFF2-40B4-BE49-F238E27FC236}">
                <a16:creationId xmlns:a16="http://schemas.microsoft.com/office/drawing/2014/main" id="{21719A0E-4EFE-9247-8BE6-D0F1C3E33CC3}"/>
              </a:ext>
            </a:extLst>
          </p:cNvPr>
          <p:cNvPicPr>
            <a:picLocks noChangeAspect="1"/>
          </p:cNvPicPr>
          <p:nvPr userDrawn="1"/>
        </p:nvPicPr>
        <p:blipFill>
          <a:blip r:embed="rId2"/>
          <a:stretch>
            <a:fillRect/>
          </a:stretch>
        </p:blipFill>
        <p:spPr>
          <a:xfrm>
            <a:off x="4763" y="0"/>
            <a:ext cx="9144000" cy="3058885"/>
          </a:xfrm>
          <a:prstGeom prst="rect">
            <a:avLst/>
          </a:prstGeom>
          <a:ln w="12700">
            <a:miter lim="400000"/>
          </a:ln>
        </p:spPr>
      </p:pic>
      <p:sp>
        <p:nvSpPr>
          <p:cNvPr id="9" name="Text Placeholder 2"/>
          <p:cNvSpPr>
            <a:spLocks noGrp="1"/>
          </p:cNvSpPr>
          <p:nvPr>
            <p:ph type="body" sz="quarter" idx="11" hasCustomPrompt="1"/>
          </p:nvPr>
        </p:nvSpPr>
        <p:spPr>
          <a:xfrm>
            <a:off x="566737" y="3142012"/>
            <a:ext cx="5974557" cy="1517276"/>
          </a:xfrm>
          <a:prstGeom prst="rect">
            <a:avLst/>
          </a:prstGeom>
        </p:spPr>
        <p:txBody>
          <a:bodyPr anchor="b"/>
          <a:lstStyle>
            <a:lvl1pPr marL="0" indent="0">
              <a:buNone/>
              <a:defRPr sz="3750" baseline="0">
                <a:solidFill>
                  <a:schemeClr val="tx1"/>
                </a:solidFill>
                <a:latin typeface="Graphit" panose="020B0803010203020203" pitchFamily="34" charset="-70"/>
              </a:defRPr>
            </a:lvl1pPr>
          </a:lstStyle>
          <a:p>
            <a:pPr lvl="0"/>
            <a:r>
              <a:rPr lang="lt-LT"/>
              <a:t>Skirtukas arba paskutinė skaidrė</a:t>
            </a:r>
          </a:p>
        </p:txBody>
      </p:sp>
    </p:spTree>
    <p:extLst>
      <p:ext uri="{BB962C8B-B14F-4D97-AF65-F5344CB8AC3E}">
        <p14:creationId xmlns:p14="http://schemas.microsoft.com/office/powerpoint/2010/main" val="1393766227"/>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as su punktais_1">
    <p:bg>
      <p:bgRef idx="1001">
        <a:schemeClr val="bg1"/>
      </p:bgRef>
    </p:bg>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C7036CEC-BC9C-5140-A652-A62155768C7C}"/>
              </a:ext>
            </a:extLst>
          </p:cNvPr>
          <p:cNvSpPr>
            <a:spLocks noGrp="1"/>
          </p:cNvSpPr>
          <p:nvPr>
            <p:ph type="body" sz="quarter" idx="12" hasCustomPrompt="1"/>
          </p:nvPr>
        </p:nvSpPr>
        <p:spPr>
          <a:xfrm>
            <a:off x="442912" y="1673363"/>
            <a:ext cx="4129088" cy="2650926"/>
          </a:xfrm>
          <a:prstGeom prst="rect">
            <a:avLst/>
          </a:prstGeom>
        </p:spPr>
        <p:txBody>
          <a:bodyPr/>
          <a:lstStyle>
            <a:lvl1pPr marL="0" marR="0" indent="0" algn="l" defTabSz="342900" rtl="0" eaLnBrk="1" fontAlgn="auto" latinLnBrk="0" hangingPunct="1">
              <a:lnSpc>
                <a:spcPct val="90000"/>
              </a:lnSpc>
              <a:spcBef>
                <a:spcPts val="375"/>
              </a:spcBef>
              <a:spcAft>
                <a:spcPts val="0"/>
              </a:spcAft>
              <a:buClrTx/>
              <a:buSzTx/>
              <a:buFont typeface="Arial" panose="020B0604020202020204" pitchFamily="34" charset="0"/>
              <a:buNone/>
              <a:tabLst/>
              <a:defRPr sz="1275">
                <a:latin typeface="Montserrat" pitchFamily="2" charset="77"/>
              </a:defRPr>
            </a:lvl1pPr>
          </a:lstStyle>
          <a:p>
            <a:pPr marL="0" marR="0" lvl="0" indent="0" algn="l" defTabSz="342900" rtl="0" eaLnBrk="1" fontAlgn="auto" latinLnBrk="0" hangingPunct="1">
              <a:lnSpc>
                <a:spcPct val="90000"/>
              </a:lnSpc>
              <a:spcBef>
                <a:spcPts val="375"/>
              </a:spcBef>
              <a:spcAft>
                <a:spcPts val="0"/>
              </a:spcAft>
              <a:buClrTx/>
              <a:buSzTx/>
              <a:buFont typeface="Arial" panose="020B0604020202020204" pitchFamily="34" charset="0"/>
              <a:buNone/>
              <a:tabLst/>
              <a:defRPr/>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 lacinia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nisl</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efficitur</a:t>
            </a:r>
            <a:r>
              <a:rPr lang="en-GB">
                <a:latin typeface="Montserrat" panose="00000500000000000000" pitchFamily="2" charset="-70"/>
              </a:rPr>
              <a:t> est. </a:t>
            </a:r>
            <a:r>
              <a:rPr lang="en-GB" err="1">
                <a:latin typeface="Montserrat" panose="00000500000000000000" pitchFamily="2" charset="-70"/>
              </a:rPr>
              <a:t>Suspendisse</a:t>
            </a:r>
            <a:r>
              <a:rPr lang="en-GB">
                <a:latin typeface="Montserrat" panose="00000500000000000000" pitchFamily="2" charset="-70"/>
              </a:rPr>
              <a:t> </a:t>
            </a:r>
            <a:r>
              <a:rPr lang="en-GB" err="1">
                <a:latin typeface="Montserrat" panose="00000500000000000000" pitchFamily="2" charset="-70"/>
              </a:rPr>
              <a:t>ultricies</a:t>
            </a:r>
            <a:r>
              <a:rPr lang="en-GB">
                <a:latin typeface="Montserrat" panose="00000500000000000000" pitchFamily="2" charset="-70"/>
              </a:rPr>
              <a:t> pulvinar </a:t>
            </a:r>
            <a:r>
              <a:rPr lang="en-GB" err="1">
                <a:latin typeface="Montserrat" panose="00000500000000000000" pitchFamily="2" charset="-70"/>
              </a:rPr>
              <a:t>interdum</a:t>
            </a:r>
            <a:r>
              <a:rPr lang="en-GB">
                <a:latin typeface="Montserrat" panose="00000500000000000000" pitchFamily="2" charset="-70"/>
              </a:rPr>
              <a:t>.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massa</a:t>
            </a:r>
            <a:r>
              <a:rPr lang="en-GB">
                <a:latin typeface="Montserrat" panose="00000500000000000000" pitchFamily="2" charset="-70"/>
              </a:rPr>
              <a:t>, maximus at nisi </a:t>
            </a:r>
            <a:r>
              <a:rPr lang="en-GB" err="1">
                <a:latin typeface="Montserrat" panose="00000500000000000000" pitchFamily="2" charset="-70"/>
              </a:rPr>
              <a:t>iaculis</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pulvinar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tristique</a:t>
            </a:r>
            <a:r>
              <a:rPr lang="en-GB">
                <a:latin typeface="Montserrat" panose="00000500000000000000" pitchFamily="2" charset="-70"/>
              </a:rPr>
              <a:t> dui. </a:t>
            </a:r>
            <a:r>
              <a:rPr lang="en-GB" err="1">
                <a:latin typeface="Montserrat" panose="00000500000000000000" pitchFamily="2" charset="-70"/>
              </a:rPr>
              <a:t>Vivamus</a:t>
            </a:r>
            <a:r>
              <a:rPr lang="en-GB">
                <a:latin typeface="Montserrat" panose="00000500000000000000" pitchFamily="2" charset="-70"/>
              </a:rPr>
              <a:t> </a:t>
            </a:r>
            <a:r>
              <a:rPr lang="en-GB" err="1">
                <a:latin typeface="Montserrat" panose="00000500000000000000" pitchFamily="2" charset="-70"/>
              </a:rPr>
              <a:t>molestie</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a:t>
            </a:r>
            <a:r>
              <a:rPr lang="en-GB" err="1">
                <a:latin typeface="Montserrat" panose="00000500000000000000" pitchFamily="2" charset="-70"/>
              </a:rPr>
              <a:t>quam</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pulvinar. </a:t>
            </a:r>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pPr lvl="0"/>
            <a:endParaRPr lang="en-LT"/>
          </a:p>
        </p:txBody>
      </p:sp>
      <p:sp>
        <p:nvSpPr>
          <p:cNvPr id="22" name="Text Placeholder 20">
            <a:extLst>
              <a:ext uri="{FF2B5EF4-FFF2-40B4-BE49-F238E27FC236}">
                <a16:creationId xmlns:a16="http://schemas.microsoft.com/office/drawing/2014/main" id="{E5BF347C-1277-FB41-8A7C-E66939B31C32}"/>
              </a:ext>
            </a:extLst>
          </p:cNvPr>
          <p:cNvSpPr>
            <a:spLocks noGrp="1"/>
          </p:cNvSpPr>
          <p:nvPr>
            <p:ph type="body" sz="quarter" idx="13" hasCustomPrompt="1"/>
          </p:nvPr>
        </p:nvSpPr>
        <p:spPr>
          <a:xfrm>
            <a:off x="4843462" y="2095681"/>
            <a:ext cx="3889220" cy="2229570"/>
          </a:xfrm>
          <a:prstGeom prst="rect">
            <a:avLst/>
          </a:prstGeom>
        </p:spPr>
        <p:txBody>
          <a:bodyPr/>
          <a:lstStyle>
            <a:lvl1pPr marL="0" marR="0" indent="0" algn="l" defTabSz="342900" rtl="0" eaLnBrk="1" fontAlgn="auto" latinLnBrk="0" hangingPunct="1">
              <a:lnSpc>
                <a:spcPct val="90000"/>
              </a:lnSpc>
              <a:spcBef>
                <a:spcPts val="375"/>
              </a:spcBef>
              <a:spcAft>
                <a:spcPts val="0"/>
              </a:spcAft>
              <a:buClrTx/>
              <a:buSzTx/>
              <a:buFont typeface="Arial" panose="020B0604020202020204" pitchFamily="34" charset="0"/>
              <a:buChar char="•"/>
              <a:tabLst/>
              <a:defRPr sz="1050">
                <a:latin typeface="Montserrat" pitchFamily="2" charset="77"/>
              </a:defRPr>
            </a:lvl1pPr>
          </a:lstStyle>
          <a:p>
            <a:pPr marL="171450" indent="-171450">
              <a:spcBef>
                <a:spcPts val="675"/>
              </a:spcBef>
              <a:spcAft>
                <a:spcPts val="675"/>
              </a:spcAft>
              <a:buBlip>
                <a:blip r:embed="rId2"/>
              </a:buBlip>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a:t>
            </a:r>
          </a:p>
          <a:p>
            <a:pPr marL="171450" indent="-171450">
              <a:spcBef>
                <a:spcPts val="675"/>
              </a:spcBef>
              <a:spcAft>
                <a:spcPts val="675"/>
              </a:spcAft>
              <a:buBlip>
                <a:blip r:embed="rId2"/>
              </a:buBlip>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a:t>
            </a:r>
          </a:p>
          <a:p>
            <a:pPr marL="171450" indent="-171450">
              <a:spcBef>
                <a:spcPts val="675"/>
              </a:spcBef>
              <a:spcAft>
                <a:spcPts val="675"/>
              </a:spcAft>
              <a:buBlip>
                <a:blip r:embed="rId2"/>
              </a:buBlip>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a:t>
            </a:r>
          </a:p>
          <a:p>
            <a:pPr marL="171450" indent="-171450">
              <a:spcBef>
                <a:spcPts val="675"/>
              </a:spcBef>
              <a:spcAft>
                <a:spcPts val="675"/>
              </a:spcAft>
              <a:buBlip>
                <a:blip r:embed="rId2"/>
              </a:buBlip>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a:t>
            </a:r>
          </a:p>
          <a:p>
            <a:pPr marL="171450" indent="-171450">
              <a:spcBef>
                <a:spcPts val="675"/>
              </a:spcBef>
              <a:spcAft>
                <a:spcPts val="675"/>
              </a:spcAft>
              <a:buBlip>
                <a:blip r:embed="rId2"/>
              </a:buBlip>
            </a:pPr>
            <a:endParaRPr lang="en-LT"/>
          </a:p>
        </p:txBody>
      </p:sp>
      <p:sp>
        <p:nvSpPr>
          <p:cNvPr id="23" name="Text Placeholder 20">
            <a:extLst>
              <a:ext uri="{FF2B5EF4-FFF2-40B4-BE49-F238E27FC236}">
                <a16:creationId xmlns:a16="http://schemas.microsoft.com/office/drawing/2014/main" id="{8C098925-3E2D-854C-A8D9-25E88089D1F1}"/>
              </a:ext>
            </a:extLst>
          </p:cNvPr>
          <p:cNvSpPr>
            <a:spLocks noGrp="1"/>
          </p:cNvSpPr>
          <p:nvPr>
            <p:ph type="body" sz="quarter" idx="14" hasCustomPrompt="1"/>
          </p:nvPr>
        </p:nvSpPr>
        <p:spPr>
          <a:xfrm>
            <a:off x="4843462" y="1698219"/>
            <a:ext cx="3889220" cy="269304"/>
          </a:xfrm>
          <a:prstGeom prst="rect">
            <a:avLst/>
          </a:prstGeom>
        </p:spPr>
        <p:txBody>
          <a:bodyPr/>
          <a:lstStyle>
            <a:lvl1pPr marL="0" marR="0" indent="0" algn="l" defTabSz="342900" rtl="0" eaLnBrk="1" fontAlgn="auto" latinLnBrk="0" hangingPunct="1">
              <a:lnSpc>
                <a:spcPct val="90000"/>
              </a:lnSpc>
              <a:spcBef>
                <a:spcPts val="375"/>
              </a:spcBef>
              <a:spcAft>
                <a:spcPts val="0"/>
              </a:spcAft>
              <a:buClrTx/>
              <a:buSzTx/>
              <a:buFont typeface="Arial" panose="020B0604020202020204" pitchFamily="34" charset="0"/>
              <a:buNone/>
              <a:tabLst/>
              <a:defRPr sz="1500" b="1" i="0">
                <a:latin typeface="Montserrat SemiBold" pitchFamily="2" charset="77"/>
              </a:defRPr>
            </a:lvl1pPr>
          </a:lstStyle>
          <a:p>
            <a:pPr lvl="0"/>
            <a:r>
              <a:rPr lang="en-LT"/>
              <a:t>Mūsų tikslai</a:t>
            </a:r>
          </a:p>
        </p:txBody>
      </p:sp>
      <p:sp>
        <p:nvSpPr>
          <p:cNvPr id="11" name="Rectangle 10"/>
          <p:cNvSpPr>
            <a:spLocks/>
          </p:cNvSpPr>
          <p:nvPr userDrawn="1"/>
        </p:nvSpPr>
        <p:spPr>
          <a:xfrm>
            <a:off x="0" y="258813"/>
            <a:ext cx="9144000" cy="16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2" name="Oval 11"/>
          <p:cNvSpPr>
            <a:spLocks noChangeAspect="1"/>
          </p:cNvSpPr>
          <p:nvPr userDrawn="1"/>
        </p:nvSpPr>
        <p:spPr>
          <a:xfrm>
            <a:off x="8449763" y="205450"/>
            <a:ext cx="273122" cy="273122"/>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pic>
        <p:nvPicPr>
          <p:cNvPr id="13"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3"/>
          <a:stretch>
            <a:fillRect/>
          </a:stretch>
        </p:blipFill>
        <p:spPr>
          <a:xfrm>
            <a:off x="7974168" y="4590560"/>
            <a:ext cx="758514" cy="172430"/>
          </a:xfrm>
          <a:prstGeom prst="rect">
            <a:avLst/>
          </a:prstGeom>
          <a:noFill/>
          <a:ln w="12700">
            <a:miter lim="400000"/>
          </a:ln>
        </p:spPr>
      </p:pic>
      <p:sp>
        <p:nvSpPr>
          <p:cNvPr id="15" name="Text Placeholder 18">
            <a:extLst>
              <a:ext uri="{FF2B5EF4-FFF2-40B4-BE49-F238E27FC236}">
                <a16:creationId xmlns:a16="http://schemas.microsoft.com/office/drawing/2014/main" id="{71BA8159-834A-4345-B8C0-170B0375C2A1}"/>
              </a:ext>
            </a:extLst>
          </p:cNvPr>
          <p:cNvSpPr>
            <a:spLocks noGrp="1"/>
          </p:cNvSpPr>
          <p:nvPr userDrawn="1">
            <p:ph type="body" sz="quarter" idx="15" hasCustomPrompt="1"/>
          </p:nvPr>
        </p:nvSpPr>
        <p:spPr>
          <a:xfrm>
            <a:off x="442913" y="834100"/>
            <a:ext cx="4400550" cy="573271"/>
          </a:xfrm>
          <a:prstGeom prst="rect">
            <a:avLst/>
          </a:prstGeom>
        </p:spPr>
        <p:txBody>
          <a:bodyPr/>
          <a:lstStyle>
            <a:lvl1pPr marL="0" indent="0">
              <a:buNone/>
              <a:defRPr sz="2250" b="0" i="0">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
        <p:nvSpPr>
          <p:cNvPr id="19" name="Text Placeholder 2">
            <a:extLst>
              <a:ext uri="{FF2B5EF4-FFF2-40B4-BE49-F238E27FC236}">
                <a16:creationId xmlns:a16="http://schemas.microsoft.com/office/drawing/2014/main" id="{9BB3045D-12FA-DA40-83A7-B9CB8DFC771D}"/>
              </a:ext>
            </a:extLst>
          </p:cNvPr>
          <p:cNvSpPr>
            <a:spLocks noGrp="1"/>
          </p:cNvSpPr>
          <p:nvPr userDrawn="1">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Tree>
    <p:extLst>
      <p:ext uri="{BB962C8B-B14F-4D97-AF65-F5344CB8AC3E}">
        <p14:creationId xmlns:p14="http://schemas.microsoft.com/office/powerpoint/2010/main" val="58012522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as ir dvi foto_1">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997E661-2A6E-B144-BDF3-BDDF1BEB3F05}"/>
              </a:ext>
            </a:extLst>
          </p:cNvPr>
          <p:cNvSpPr>
            <a:spLocks noGrp="1"/>
          </p:cNvSpPr>
          <p:nvPr>
            <p:ph type="pic" sz="quarter" idx="11"/>
          </p:nvPr>
        </p:nvSpPr>
        <p:spPr>
          <a:xfrm>
            <a:off x="0" y="834099"/>
            <a:ext cx="2556809" cy="3457397"/>
          </a:xfrm>
          <a:prstGeom prst="rect">
            <a:avLst/>
          </a:prstGeom>
        </p:spPr>
        <p:txBody>
          <a:bodyPr/>
          <a:lstStyle>
            <a:lvl1pPr marL="0" indent="0">
              <a:buNone/>
              <a:defRPr b="0" i="0">
                <a:latin typeface="Montserrat" pitchFamily="2" charset="77"/>
              </a:defRPr>
            </a:lvl1pPr>
          </a:lstStyle>
          <a:p>
            <a:r>
              <a:rPr lang="en-US"/>
              <a:t>Click icon to add picture</a:t>
            </a:r>
            <a:endParaRPr lang="en-LT"/>
          </a:p>
        </p:txBody>
      </p:sp>
      <p:sp>
        <p:nvSpPr>
          <p:cNvPr id="3" name="Text Placeholder 2">
            <a:extLst>
              <a:ext uri="{FF2B5EF4-FFF2-40B4-BE49-F238E27FC236}">
                <a16:creationId xmlns:a16="http://schemas.microsoft.com/office/drawing/2014/main" id="{0181B80D-DBF8-F048-8EA6-0C91A4A601A3}"/>
              </a:ext>
            </a:extLst>
          </p:cNvPr>
          <p:cNvSpPr>
            <a:spLocks noGrp="1"/>
          </p:cNvSpPr>
          <p:nvPr userDrawn="1">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
        <p:nvSpPr>
          <p:cNvPr id="19" name="Text Placeholder 18">
            <a:extLst>
              <a:ext uri="{FF2B5EF4-FFF2-40B4-BE49-F238E27FC236}">
                <a16:creationId xmlns:a16="http://schemas.microsoft.com/office/drawing/2014/main" id="{71BA8159-834A-4345-B8C0-170B0375C2A1}"/>
              </a:ext>
            </a:extLst>
          </p:cNvPr>
          <p:cNvSpPr>
            <a:spLocks noGrp="1"/>
          </p:cNvSpPr>
          <p:nvPr>
            <p:ph type="body" sz="quarter" idx="12" hasCustomPrompt="1"/>
          </p:nvPr>
        </p:nvSpPr>
        <p:spPr>
          <a:xfrm>
            <a:off x="5834381" y="852004"/>
            <a:ext cx="2898301" cy="573271"/>
          </a:xfrm>
          <a:prstGeom prst="rect">
            <a:avLst/>
          </a:prstGeom>
        </p:spPr>
        <p:txBody>
          <a:bodyPr/>
          <a:lstStyle>
            <a:lvl1pPr marL="0" indent="0">
              <a:buNone/>
              <a:defRPr sz="2250" b="1" i="0">
                <a:latin typeface="Montserrat SemiBold" pitchFamily="2" charset="77"/>
              </a:defRPr>
            </a:lvl1pPr>
          </a:lstStyle>
          <a:p>
            <a:pPr lvl="0"/>
            <a:r>
              <a:rPr lang="en-LT" sz="2250" b="1" i="0">
                <a:latin typeface="Montserrat SemiBold" pitchFamily="2" charset="77"/>
              </a:rPr>
              <a:t>Planuojama plėtra Vilniuje</a:t>
            </a:r>
            <a:endParaRPr lang="en-LT"/>
          </a:p>
        </p:txBody>
      </p:sp>
      <p:sp>
        <p:nvSpPr>
          <p:cNvPr id="32" name="Text Placeholder 18">
            <a:extLst>
              <a:ext uri="{FF2B5EF4-FFF2-40B4-BE49-F238E27FC236}">
                <a16:creationId xmlns:a16="http://schemas.microsoft.com/office/drawing/2014/main" id="{27B92E4C-2B02-544D-ADA9-B031311C8270}"/>
              </a:ext>
            </a:extLst>
          </p:cNvPr>
          <p:cNvSpPr>
            <a:spLocks noGrp="1"/>
          </p:cNvSpPr>
          <p:nvPr>
            <p:ph type="body" sz="quarter" idx="13" hasCustomPrompt="1"/>
          </p:nvPr>
        </p:nvSpPr>
        <p:spPr>
          <a:xfrm>
            <a:off x="5834381" y="1760449"/>
            <a:ext cx="3016664" cy="2433866"/>
          </a:xfrm>
          <a:prstGeom prst="rect">
            <a:avLst/>
          </a:prstGeom>
        </p:spPr>
        <p:txBody>
          <a:bodyPr/>
          <a:lstStyle>
            <a:lvl1pPr marL="0" indent="0">
              <a:buNone/>
              <a:defRPr sz="1275" b="0" i="0">
                <a:latin typeface="Montserrat" pitchFamily="2" charset="77"/>
              </a:defRPr>
            </a:lvl1pPr>
          </a:lstStyle>
          <a:p>
            <a:pPr lvl="0"/>
            <a:r>
              <a:rPr lang="en-LT"/>
              <a:t>Lorem ipsum</a:t>
            </a:r>
          </a:p>
        </p:txBody>
      </p:sp>
      <p:sp>
        <p:nvSpPr>
          <p:cNvPr id="11" name="Picture Placeholder 5">
            <a:extLst>
              <a:ext uri="{FF2B5EF4-FFF2-40B4-BE49-F238E27FC236}">
                <a16:creationId xmlns:a16="http://schemas.microsoft.com/office/drawing/2014/main" id="{78D9A8FA-685E-7841-A0B9-137EC2E90790}"/>
              </a:ext>
            </a:extLst>
          </p:cNvPr>
          <p:cNvSpPr>
            <a:spLocks noGrp="1"/>
          </p:cNvSpPr>
          <p:nvPr>
            <p:ph type="pic" sz="quarter" idx="14"/>
          </p:nvPr>
        </p:nvSpPr>
        <p:spPr>
          <a:xfrm>
            <a:off x="2698341" y="834099"/>
            <a:ext cx="2556809" cy="3457397"/>
          </a:xfrm>
          <a:prstGeom prst="rect">
            <a:avLst/>
          </a:prstGeom>
        </p:spPr>
        <p:txBody>
          <a:bodyPr/>
          <a:lstStyle>
            <a:lvl1pPr marL="0" indent="0">
              <a:buNone/>
              <a:defRPr b="0" i="0">
                <a:latin typeface="Montserrat" pitchFamily="2" charset="77"/>
              </a:defRPr>
            </a:lvl1pPr>
          </a:lstStyle>
          <a:p>
            <a:r>
              <a:rPr lang="en-US"/>
              <a:t>Click icon to add picture</a:t>
            </a:r>
            <a:endParaRPr lang="en-LT"/>
          </a:p>
        </p:txBody>
      </p:sp>
      <p:grpSp>
        <p:nvGrpSpPr>
          <p:cNvPr id="10" name="Group 9"/>
          <p:cNvGrpSpPr/>
          <p:nvPr userDrawn="1"/>
        </p:nvGrpSpPr>
        <p:grpSpPr>
          <a:xfrm>
            <a:off x="0" y="205451"/>
            <a:ext cx="9144000" cy="4557539"/>
            <a:chOff x="1" y="547868"/>
            <a:chExt cx="24383999" cy="12153438"/>
          </a:xfrm>
        </p:grpSpPr>
        <p:sp>
          <p:nvSpPr>
            <p:cNvPr id="12" name="Rectangle 11"/>
            <p:cNvSpPr>
              <a:spLocks/>
            </p:cNvSpPr>
            <p:nvPr userDrawn="1"/>
          </p:nvSpPr>
          <p:spPr>
            <a:xfrm>
              <a:off x="1" y="690168"/>
              <a:ext cx="24383999" cy="43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3" name="Oval 12"/>
            <p:cNvSpPr>
              <a:spLocks noChangeAspect="1"/>
            </p:cNvSpPr>
            <p:nvPr userDrawn="1"/>
          </p:nvSpPr>
          <p:spPr>
            <a:xfrm>
              <a:off x="22532703" y="547868"/>
              <a:ext cx="728324" cy="728324"/>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pic>
          <p:nvPicPr>
            <p:cNvPr id="14"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21264447" y="12241494"/>
              <a:ext cx="2022705" cy="459812"/>
            </a:xfrm>
            <a:prstGeom prst="rect">
              <a:avLst/>
            </a:prstGeom>
            <a:noFill/>
            <a:ln w="12700">
              <a:miter lim="400000"/>
            </a:ln>
          </p:spPr>
        </p:pic>
      </p:grpSp>
    </p:spTree>
    <p:extLst>
      <p:ext uri="{BB962C8B-B14F-4D97-AF65-F5344CB8AC3E}">
        <p14:creationId xmlns:p14="http://schemas.microsoft.com/office/powerpoint/2010/main" val="6640977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ys foto_1">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997E661-2A6E-B144-BDF3-BDDF1BEB3F05}"/>
              </a:ext>
            </a:extLst>
          </p:cNvPr>
          <p:cNvSpPr>
            <a:spLocks noGrp="1"/>
          </p:cNvSpPr>
          <p:nvPr>
            <p:ph type="pic" sz="quarter" idx="11"/>
          </p:nvPr>
        </p:nvSpPr>
        <p:spPr>
          <a:xfrm>
            <a:off x="0" y="834099"/>
            <a:ext cx="2556809" cy="3457397"/>
          </a:xfrm>
          <a:prstGeom prst="rect">
            <a:avLst/>
          </a:prstGeom>
        </p:spPr>
        <p:txBody>
          <a:bodyPr/>
          <a:lstStyle>
            <a:lvl1pPr marL="0" indent="0">
              <a:buNone/>
              <a:defRPr b="0" i="0">
                <a:latin typeface="Montserrat" pitchFamily="2" charset="77"/>
              </a:defRPr>
            </a:lvl1pPr>
          </a:lstStyle>
          <a:p>
            <a:r>
              <a:rPr lang="en-US"/>
              <a:t>Click icon to add picture</a:t>
            </a:r>
            <a:endParaRPr lang="en-LT"/>
          </a:p>
        </p:txBody>
      </p:sp>
      <p:sp>
        <p:nvSpPr>
          <p:cNvPr id="11" name="Picture Placeholder 5">
            <a:extLst>
              <a:ext uri="{FF2B5EF4-FFF2-40B4-BE49-F238E27FC236}">
                <a16:creationId xmlns:a16="http://schemas.microsoft.com/office/drawing/2014/main" id="{78D9A8FA-685E-7841-A0B9-137EC2E90790}"/>
              </a:ext>
            </a:extLst>
          </p:cNvPr>
          <p:cNvSpPr>
            <a:spLocks noGrp="1"/>
          </p:cNvSpPr>
          <p:nvPr>
            <p:ph type="pic" sz="quarter" idx="14"/>
          </p:nvPr>
        </p:nvSpPr>
        <p:spPr>
          <a:xfrm>
            <a:off x="2698341" y="834099"/>
            <a:ext cx="2556809" cy="3457397"/>
          </a:xfrm>
          <a:prstGeom prst="rect">
            <a:avLst/>
          </a:prstGeom>
        </p:spPr>
        <p:txBody>
          <a:bodyPr/>
          <a:lstStyle>
            <a:lvl1pPr marL="0" indent="0">
              <a:buNone/>
              <a:defRPr b="0" i="0">
                <a:latin typeface="Montserrat" pitchFamily="2" charset="77"/>
              </a:defRPr>
            </a:lvl1pPr>
          </a:lstStyle>
          <a:p>
            <a:r>
              <a:rPr lang="en-US"/>
              <a:t>Click icon to add picture</a:t>
            </a:r>
            <a:endParaRPr lang="en-LT"/>
          </a:p>
        </p:txBody>
      </p:sp>
      <p:sp>
        <p:nvSpPr>
          <p:cNvPr id="16" name="Picture Placeholder 5">
            <a:extLst>
              <a:ext uri="{FF2B5EF4-FFF2-40B4-BE49-F238E27FC236}">
                <a16:creationId xmlns:a16="http://schemas.microsoft.com/office/drawing/2014/main" id="{12E295BC-A06F-DA44-A656-B7A299D7AD5F}"/>
              </a:ext>
            </a:extLst>
          </p:cNvPr>
          <p:cNvSpPr>
            <a:spLocks noGrp="1"/>
          </p:cNvSpPr>
          <p:nvPr>
            <p:ph type="pic" sz="quarter" idx="15"/>
          </p:nvPr>
        </p:nvSpPr>
        <p:spPr>
          <a:xfrm>
            <a:off x="5417359" y="834100"/>
            <a:ext cx="2556809" cy="3466349"/>
          </a:xfrm>
          <a:prstGeom prst="rect">
            <a:avLst/>
          </a:prstGeom>
        </p:spPr>
        <p:txBody>
          <a:bodyPr/>
          <a:lstStyle>
            <a:lvl1pPr marL="0" indent="0">
              <a:buNone/>
              <a:defRPr b="0" i="0">
                <a:latin typeface="Montserrat" pitchFamily="2" charset="77"/>
              </a:defRPr>
            </a:lvl1pPr>
          </a:lstStyle>
          <a:p>
            <a:r>
              <a:rPr lang="en-US"/>
              <a:t>Click icon to add picture</a:t>
            </a:r>
            <a:endParaRPr lang="en-LT"/>
          </a:p>
        </p:txBody>
      </p:sp>
      <p:sp>
        <p:nvSpPr>
          <p:cNvPr id="21" name="Text Placeholder 2">
            <a:extLst>
              <a:ext uri="{FF2B5EF4-FFF2-40B4-BE49-F238E27FC236}">
                <a16:creationId xmlns:a16="http://schemas.microsoft.com/office/drawing/2014/main" id="{9BB3045D-12FA-DA40-83A7-B9CB8DFC771D}"/>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grpSp>
        <p:nvGrpSpPr>
          <p:cNvPr id="9" name="Group 8"/>
          <p:cNvGrpSpPr/>
          <p:nvPr userDrawn="1"/>
        </p:nvGrpSpPr>
        <p:grpSpPr>
          <a:xfrm>
            <a:off x="0" y="205451"/>
            <a:ext cx="9144000" cy="4557539"/>
            <a:chOff x="1" y="547868"/>
            <a:chExt cx="24383999" cy="12153438"/>
          </a:xfrm>
        </p:grpSpPr>
        <p:sp>
          <p:nvSpPr>
            <p:cNvPr id="10" name="Rectangle 9"/>
            <p:cNvSpPr>
              <a:spLocks/>
            </p:cNvSpPr>
            <p:nvPr userDrawn="1"/>
          </p:nvSpPr>
          <p:spPr>
            <a:xfrm>
              <a:off x="1" y="690168"/>
              <a:ext cx="24383999" cy="43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2" name="Oval 11"/>
            <p:cNvSpPr>
              <a:spLocks noChangeAspect="1"/>
            </p:cNvSpPr>
            <p:nvPr userDrawn="1"/>
          </p:nvSpPr>
          <p:spPr>
            <a:xfrm>
              <a:off x="22532703" y="547868"/>
              <a:ext cx="728324" cy="728324"/>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pic>
          <p:nvPicPr>
            <p:cNvPr id="13"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21264447" y="12241494"/>
              <a:ext cx="2022705" cy="459812"/>
            </a:xfrm>
            <a:prstGeom prst="rect">
              <a:avLst/>
            </a:prstGeom>
            <a:noFill/>
            <a:ln w="12700">
              <a:miter lim="400000"/>
            </a:ln>
          </p:spPr>
        </p:pic>
      </p:grpSp>
    </p:spTree>
    <p:extLst>
      <p:ext uri="{BB962C8B-B14F-4D97-AF65-F5344CB8AC3E}">
        <p14:creationId xmlns:p14="http://schemas.microsoft.com/office/powerpoint/2010/main" val="424323967"/>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deo_1">
    <p:bg>
      <p:bgRef idx="1001">
        <a:schemeClr val="bg1"/>
      </p:bgRef>
    </p:bg>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EB24BC06-5F17-C740-9D5D-7DCCA6EE4284}"/>
              </a:ext>
            </a:extLst>
          </p:cNvPr>
          <p:cNvSpPr>
            <a:spLocks noGrp="1"/>
          </p:cNvSpPr>
          <p:nvPr>
            <p:ph type="body" sz="quarter" idx="12" hasCustomPrompt="1"/>
          </p:nvPr>
        </p:nvSpPr>
        <p:spPr>
          <a:xfrm>
            <a:off x="442913" y="834100"/>
            <a:ext cx="8408132" cy="283500"/>
          </a:xfrm>
          <a:prstGeom prst="rect">
            <a:avLst/>
          </a:prstGeom>
        </p:spPr>
        <p:txBody>
          <a:bodyPr/>
          <a:lstStyle>
            <a:lvl1pPr marL="0" indent="0">
              <a:buNone/>
              <a:defRPr sz="2250" b="1" i="0">
                <a:latin typeface="Montserrat SemiBold" pitchFamily="2" charset="77"/>
              </a:defRPr>
            </a:lvl1pPr>
          </a:lstStyle>
          <a:p>
            <a:pPr lvl="0"/>
            <a:r>
              <a:rPr lang="en-LT" sz="2250" b="1" i="0">
                <a:latin typeface="Montserrat SemiBold" pitchFamily="2" charset="77"/>
              </a:rPr>
              <a:t>Video</a:t>
            </a:r>
            <a:endParaRPr lang="en-LT"/>
          </a:p>
        </p:txBody>
      </p:sp>
      <p:sp>
        <p:nvSpPr>
          <p:cNvPr id="15" name="Text Placeholder 2">
            <a:extLst>
              <a:ext uri="{FF2B5EF4-FFF2-40B4-BE49-F238E27FC236}">
                <a16:creationId xmlns:a16="http://schemas.microsoft.com/office/drawing/2014/main" id="{FD53714C-CE9B-C845-B079-1608A221428C}"/>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grpSp>
        <p:nvGrpSpPr>
          <p:cNvPr id="8" name="Group 7"/>
          <p:cNvGrpSpPr/>
          <p:nvPr userDrawn="1"/>
        </p:nvGrpSpPr>
        <p:grpSpPr>
          <a:xfrm>
            <a:off x="0" y="205451"/>
            <a:ext cx="9144000" cy="4557539"/>
            <a:chOff x="1" y="547868"/>
            <a:chExt cx="24383999" cy="12153438"/>
          </a:xfrm>
        </p:grpSpPr>
        <p:sp>
          <p:nvSpPr>
            <p:cNvPr id="9" name="Rectangle 8"/>
            <p:cNvSpPr>
              <a:spLocks/>
            </p:cNvSpPr>
            <p:nvPr userDrawn="1"/>
          </p:nvSpPr>
          <p:spPr>
            <a:xfrm>
              <a:off x="1" y="690168"/>
              <a:ext cx="24383999" cy="43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0" name="Oval 9"/>
            <p:cNvSpPr>
              <a:spLocks noChangeAspect="1"/>
            </p:cNvSpPr>
            <p:nvPr userDrawn="1"/>
          </p:nvSpPr>
          <p:spPr>
            <a:xfrm>
              <a:off x="22532703" y="547868"/>
              <a:ext cx="728324" cy="728324"/>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pic>
          <p:nvPicPr>
            <p:cNvPr id="16"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21264447" y="12241494"/>
              <a:ext cx="2022705" cy="459812"/>
            </a:xfrm>
            <a:prstGeom prst="rect">
              <a:avLst/>
            </a:prstGeom>
            <a:noFill/>
            <a:ln w="12700">
              <a:miter lim="400000"/>
            </a:ln>
          </p:spPr>
        </p:pic>
      </p:grpSp>
      <p:sp>
        <p:nvSpPr>
          <p:cNvPr id="3" name="Media Placeholder 2"/>
          <p:cNvSpPr>
            <a:spLocks noGrp="1"/>
          </p:cNvSpPr>
          <p:nvPr>
            <p:ph type="media" sz="quarter" idx="13"/>
          </p:nvPr>
        </p:nvSpPr>
        <p:spPr>
          <a:xfrm>
            <a:off x="2035969" y="1363861"/>
            <a:ext cx="5221486" cy="2937272"/>
          </a:xfrm>
        </p:spPr>
        <p:txBody>
          <a:bodyPr/>
          <a:lstStyle/>
          <a:p>
            <a:r>
              <a:rPr lang="en-US"/>
              <a:t>Click icon to add media</a:t>
            </a:r>
            <a:endParaRPr lang="lt-LT"/>
          </a:p>
        </p:txBody>
      </p:sp>
    </p:spTree>
    <p:extLst>
      <p:ext uri="{BB962C8B-B14F-4D97-AF65-F5344CB8AC3E}">
        <p14:creationId xmlns:p14="http://schemas.microsoft.com/office/powerpoint/2010/main" val="201093447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to su tekstu_1">
    <p:bg>
      <p:bgPr>
        <a:solidFill>
          <a:srgbClr val="6F6F6E"/>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D493D13-5108-294D-8150-89F8FFC5DD49}"/>
              </a:ext>
            </a:extLst>
          </p:cNvPr>
          <p:cNvSpPr>
            <a:spLocks noGrp="1"/>
          </p:cNvSpPr>
          <p:nvPr>
            <p:ph type="pic" sz="quarter" idx="10"/>
          </p:nvPr>
        </p:nvSpPr>
        <p:spPr>
          <a:xfrm>
            <a:off x="-13107" y="0"/>
            <a:ext cx="9144000" cy="5143500"/>
          </a:xfrm>
          <a:prstGeom prst="rect">
            <a:avLst/>
          </a:prstGeom>
        </p:spPr>
        <p:txBody>
          <a:bodyPr/>
          <a:lstStyle>
            <a:lvl1pPr>
              <a:defRPr b="0" i="0">
                <a:latin typeface="Montserrat" pitchFamily="2" charset="77"/>
              </a:defRPr>
            </a:lvl1pPr>
          </a:lstStyle>
          <a:p>
            <a:r>
              <a:rPr lang="en-US"/>
              <a:t>Click icon to add picture</a:t>
            </a:r>
            <a:endParaRPr lang="en-LT"/>
          </a:p>
        </p:txBody>
      </p:sp>
      <p:sp>
        <p:nvSpPr>
          <p:cNvPr id="11" name="Text Placeholder 2">
            <a:extLst>
              <a:ext uri="{FF2B5EF4-FFF2-40B4-BE49-F238E27FC236}">
                <a16:creationId xmlns:a16="http://schemas.microsoft.com/office/drawing/2014/main" id="{7E4569DE-E7AF-A54B-840B-C75269EA14DE}"/>
              </a:ext>
            </a:extLst>
          </p:cNvPr>
          <p:cNvSpPr>
            <a:spLocks noGrp="1"/>
          </p:cNvSpPr>
          <p:nvPr>
            <p:ph type="body" sz="quarter" idx="12" hasCustomPrompt="1"/>
          </p:nvPr>
        </p:nvSpPr>
        <p:spPr>
          <a:xfrm>
            <a:off x="442912" y="788035"/>
            <a:ext cx="4129088" cy="1509713"/>
          </a:xfrm>
          <a:prstGeom prst="rect">
            <a:avLst/>
          </a:prstGeom>
        </p:spPr>
        <p:txBody>
          <a:bodyPr/>
          <a:lstStyle>
            <a:lvl1pPr marL="0" indent="0">
              <a:buNone/>
              <a:defRPr sz="3188">
                <a:solidFill>
                  <a:schemeClr val="bg1"/>
                </a:solidFill>
                <a:latin typeface="Graphit" panose="020B0803010203020203" pitchFamily="34" charset="77"/>
              </a:defRPr>
            </a:lvl1pPr>
            <a:lvl2pPr>
              <a:defRPr sz="3188">
                <a:latin typeface="Graphit" panose="020B0803010203020203" pitchFamily="34" charset="77"/>
              </a:defRPr>
            </a:lvl2pPr>
            <a:lvl3pPr>
              <a:defRPr sz="3188">
                <a:latin typeface="Graphit" panose="020B0803010203020203" pitchFamily="34" charset="77"/>
              </a:defRPr>
            </a:lvl3pPr>
            <a:lvl4pPr>
              <a:defRPr sz="3188">
                <a:latin typeface="Graphit" panose="020B0803010203020203" pitchFamily="34" charset="77"/>
              </a:defRPr>
            </a:lvl4pPr>
            <a:lvl5pPr>
              <a:defRPr sz="3188">
                <a:latin typeface="Graphit" panose="020B0803010203020203" pitchFamily="34" charset="77"/>
              </a:defRPr>
            </a:lvl5pPr>
          </a:lstStyle>
          <a:p>
            <a:pPr lvl="0"/>
            <a:r>
              <a:rPr lang="en-LT"/>
              <a:t>Mūsų planai Vilniui – daugiau dviračių.</a:t>
            </a:r>
          </a:p>
        </p:txBody>
      </p:sp>
      <p:sp>
        <p:nvSpPr>
          <p:cNvPr id="12" name="Text Placeholder 2">
            <a:extLst>
              <a:ext uri="{FF2B5EF4-FFF2-40B4-BE49-F238E27FC236}">
                <a16:creationId xmlns:a16="http://schemas.microsoft.com/office/drawing/2014/main" id="{EBD4E1DA-2629-FC47-BD47-34C7BEC392B7}"/>
              </a:ext>
            </a:extLst>
          </p:cNvPr>
          <p:cNvSpPr>
            <a:spLocks noGrp="1"/>
          </p:cNvSpPr>
          <p:nvPr>
            <p:ph type="body" sz="quarter" idx="11" hasCustomPrompt="1"/>
          </p:nvPr>
        </p:nvSpPr>
        <p:spPr>
          <a:xfrm>
            <a:off x="442913" y="4547392"/>
            <a:ext cx="7200900" cy="243030"/>
          </a:xfrm>
          <a:prstGeom prst="rect">
            <a:avLst/>
          </a:prstGeom>
        </p:spPr>
        <p:txBody>
          <a:bodyPr anchor="ctr"/>
          <a:lstStyle>
            <a:lvl1pPr marL="0" indent="0">
              <a:buNone/>
              <a:defRPr sz="863">
                <a:solidFill>
                  <a:schemeClr val="bg1"/>
                </a:solidFill>
                <a:latin typeface="Montserrat" pitchFamily="2" charset="77"/>
              </a:defRPr>
            </a:lvl1pPr>
          </a:lstStyle>
          <a:p>
            <a:pPr lvl="0"/>
            <a:r>
              <a:rPr lang="en-LT"/>
              <a:t>Puslapis | Skyriaus pavadinimas</a:t>
            </a:r>
          </a:p>
        </p:txBody>
      </p:sp>
      <p:pic>
        <p:nvPicPr>
          <p:cNvPr id="15" name="pasted-image.png">
            <a:extLst>
              <a:ext uri="{FF2B5EF4-FFF2-40B4-BE49-F238E27FC236}">
                <a16:creationId xmlns:a16="http://schemas.microsoft.com/office/drawing/2014/main" id="{A20B68F5-F53B-214F-9CF8-C09636291ED8}"/>
              </a:ext>
            </a:extLst>
          </p:cNvPr>
          <p:cNvPicPr>
            <a:picLocks noChangeAspect="1"/>
          </p:cNvPicPr>
          <p:nvPr userDrawn="1"/>
        </p:nvPicPr>
        <p:blipFill>
          <a:blip r:embed="rId2"/>
          <a:stretch>
            <a:fillRect/>
          </a:stretch>
        </p:blipFill>
        <p:spPr>
          <a:xfrm>
            <a:off x="7974168" y="4590560"/>
            <a:ext cx="758514" cy="172430"/>
          </a:xfrm>
          <a:prstGeom prst="rect">
            <a:avLst/>
          </a:prstGeom>
          <a:ln w="12700">
            <a:miter lim="400000"/>
          </a:ln>
        </p:spPr>
      </p:pic>
      <p:grpSp>
        <p:nvGrpSpPr>
          <p:cNvPr id="3" name="Group 2"/>
          <p:cNvGrpSpPr/>
          <p:nvPr userDrawn="1"/>
        </p:nvGrpSpPr>
        <p:grpSpPr>
          <a:xfrm>
            <a:off x="0" y="201818"/>
            <a:ext cx="9144000" cy="270000"/>
            <a:chOff x="1" y="538182"/>
            <a:chExt cx="24383999" cy="720000"/>
          </a:xfrm>
        </p:grpSpPr>
        <p:sp>
          <p:nvSpPr>
            <p:cNvPr id="13" name="Rectangle 12"/>
            <p:cNvSpPr>
              <a:spLocks/>
            </p:cNvSpPr>
            <p:nvPr userDrawn="1"/>
          </p:nvSpPr>
          <p:spPr>
            <a:xfrm>
              <a:off x="1" y="690168"/>
              <a:ext cx="24383999" cy="43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8" name="Oval 17">
              <a:extLst>
                <a:ext uri="{FF2B5EF4-FFF2-40B4-BE49-F238E27FC236}">
                  <a16:creationId xmlns:a16="http://schemas.microsoft.com/office/drawing/2014/main" id="{00CF2841-E009-EB43-A4EE-CD1166AC80C5}"/>
                </a:ext>
              </a:extLst>
            </p:cNvPr>
            <p:cNvSpPr>
              <a:spLocks noChangeAspect="1"/>
            </p:cNvSpPr>
            <p:nvPr userDrawn="1"/>
          </p:nvSpPr>
          <p:spPr>
            <a:xfrm>
              <a:off x="22548823" y="538182"/>
              <a:ext cx="720000" cy="7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sz="413" b="0" i="0">
                <a:latin typeface="Montserrat" pitchFamily="2" charset="77"/>
              </a:endParaRPr>
            </a:p>
          </p:txBody>
        </p:sp>
      </p:grpSp>
    </p:spTree>
    <p:extLst>
      <p:ext uri="{BB962C8B-B14F-4D97-AF65-F5344CB8AC3E}">
        <p14:creationId xmlns:p14="http://schemas.microsoft.com/office/powerpoint/2010/main" val="273919778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to su tamsiu tekstu_1">
    <p:bg>
      <p:bgPr>
        <a:solidFill>
          <a:srgbClr val="6F6F6E"/>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D493D13-5108-294D-8150-89F8FFC5DD49}"/>
              </a:ext>
            </a:extLst>
          </p:cNvPr>
          <p:cNvSpPr>
            <a:spLocks noGrp="1"/>
          </p:cNvSpPr>
          <p:nvPr>
            <p:ph type="pic" sz="quarter" idx="10"/>
          </p:nvPr>
        </p:nvSpPr>
        <p:spPr>
          <a:xfrm>
            <a:off x="-13107" y="0"/>
            <a:ext cx="9144000" cy="5143500"/>
          </a:xfrm>
          <a:prstGeom prst="rect">
            <a:avLst/>
          </a:prstGeom>
        </p:spPr>
        <p:txBody>
          <a:bodyPr/>
          <a:lstStyle>
            <a:lvl1pPr>
              <a:defRPr b="0" i="0">
                <a:latin typeface="Montserrat" pitchFamily="2" charset="77"/>
              </a:defRPr>
            </a:lvl1pPr>
          </a:lstStyle>
          <a:p>
            <a:r>
              <a:rPr lang="en-US"/>
              <a:t>Click icon to add picture</a:t>
            </a:r>
            <a:endParaRPr lang="en-LT"/>
          </a:p>
        </p:txBody>
      </p:sp>
      <p:sp>
        <p:nvSpPr>
          <p:cNvPr id="11" name="Text Placeholder 2">
            <a:extLst>
              <a:ext uri="{FF2B5EF4-FFF2-40B4-BE49-F238E27FC236}">
                <a16:creationId xmlns:a16="http://schemas.microsoft.com/office/drawing/2014/main" id="{AC180049-437E-2943-A609-44B2095CC67A}"/>
              </a:ext>
            </a:extLst>
          </p:cNvPr>
          <p:cNvSpPr>
            <a:spLocks noGrp="1"/>
          </p:cNvSpPr>
          <p:nvPr>
            <p:ph type="body" sz="quarter" idx="12" hasCustomPrompt="1"/>
          </p:nvPr>
        </p:nvSpPr>
        <p:spPr>
          <a:xfrm>
            <a:off x="442912" y="788035"/>
            <a:ext cx="4129088" cy="1509713"/>
          </a:xfrm>
          <a:prstGeom prst="rect">
            <a:avLst/>
          </a:prstGeom>
        </p:spPr>
        <p:txBody>
          <a:bodyPr/>
          <a:lstStyle>
            <a:lvl1pPr marL="0" indent="0">
              <a:buNone/>
              <a:defRPr sz="3188">
                <a:solidFill>
                  <a:schemeClr val="tx1"/>
                </a:solidFill>
                <a:latin typeface="Graphit" panose="020B0803010203020203" pitchFamily="34" charset="77"/>
              </a:defRPr>
            </a:lvl1pPr>
            <a:lvl2pPr>
              <a:defRPr sz="3188">
                <a:latin typeface="Graphit" panose="020B0803010203020203" pitchFamily="34" charset="77"/>
              </a:defRPr>
            </a:lvl2pPr>
            <a:lvl3pPr>
              <a:defRPr sz="3188">
                <a:latin typeface="Graphit" panose="020B0803010203020203" pitchFamily="34" charset="77"/>
              </a:defRPr>
            </a:lvl3pPr>
            <a:lvl4pPr>
              <a:defRPr sz="3188">
                <a:latin typeface="Graphit" panose="020B0803010203020203" pitchFamily="34" charset="77"/>
              </a:defRPr>
            </a:lvl4pPr>
            <a:lvl5pPr>
              <a:defRPr sz="3188">
                <a:latin typeface="Graphit" panose="020B0803010203020203" pitchFamily="34" charset="77"/>
              </a:defRPr>
            </a:lvl5pPr>
          </a:lstStyle>
          <a:p>
            <a:pPr lvl="0"/>
            <a:r>
              <a:rPr lang="en-LT"/>
              <a:t>Mūsų planai Vilniui – daugiau dviračių.</a:t>
            </a:r>
          </a:p>
        </p:txBody>
      </p:sp>
      <p:sp>
        <p:nvSpPr>
          <p:cNvPr id="12" name="Text Placeholder 2">
            <a:extLst>
              <a:ext uri="{FF2B5EF4-FFF2-40B4-BE49-F238E27FC236}">
                <a16:creationId xmlns:a16="http://schemas.microsoft.com/office/drawing/2014/main" id="{14F3BEC6-00A7-9447-9125-4B30B2B9C906}"/>
              </a:ext>
            </a:extLst>
          </p:cNvPr>
          <p:cNvSpPr>
            <a:spLocks noGrp="1"/>
          </p:cNvSpPr>
          <p:nvPr>
            <p:ph type="body" sz="quarter" idx="13"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sp>
        <p:nvSpPr>
          <p:cNvPr id="13" name="Oval 12"/>
          <p:cNvSpPr>
            <a:spLocks noChangeAspect="1"/>
          </p:cNvSpPr>
          <p:nvPr userDrawn="1"/>
        </p:nvSpPr>
        <p:spPr>
          <a:xfrm>
            <a:off x="8449763" y="205450"/>
            <a:ext cx="273122" cy="273122"/>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6" name="Oval 15"/>
          <p:cNvSpPr>
            <a:spLocks noChangeAspect="1"/>
          </p:cNvSpPr>
          <p:nvPr userDrawn="1"/>
        </p:nvSpPr>
        <p:spPr>
          <a:xfrm>
            <a:off x="8506913" y="262600"/>
            <a:ext cx="273122" cy="273122"/>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grpSp>
        <p:nvGrpSpPr>
          <p:cNvPr id="17" name="Group 16"/>
          <p:cNvGrpSpPr/>
          <p:nvPr userDrawn="1"/>
        </p:nvGrpSpPr>
        <p:grpSpPr>
          <a:xfrm>
            <a:off x="0" y="205451"/>
            <a:ext cx="9144000" cy="4557539"/>
            <a:chOff x="1" y="547868"/>
            <a:chExt cx="24383999" cy="12153438"/>
          </a:xfrm>
        </p:grpSpPr>
        <p:sp>
          <p:nvSpPr>
            <p:cNvPr id="18" name="Rectangle 17"/>
            <p:cNvSpPr>
              <a:spLocks/>
            </p:cNvSpPr>
            <p:nvPr userDrawn="1"/>
          </p:nvSpPr>
          <p:spPr>
            <a:xfrm>
              <a:off x="1" y="690168"/>
              <a:ext cx="24383999" cy="43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9" name="Oval 18"/>
            <p:cNvSpPr>
              <a:spLocks noChangeAspect="1"/>
            </p:cNvSpPr>
            <p:nvPr userDrawn="1"/>
          </p:nvSpPr>
          <p:spPr>
            <a:xfrm>
              <a:off x="22532703" y="547868"/>
              <a:ext cx="728324" cy="728324"/>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pic>
          <p:nvPicPr>
            <p:cNvPr id="20"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21264447" y="12241494"/>
              <a:ext cx="2022705" cy="459812"/>
            </a:xfrm>
            <a:prstGeom prst="rect">
              <a:avLst/>
            </a:prstGeom>
            <a:noFill/>
            <a:ln w="12700">
              <a:miter lim="400000"/>
            </a:ln>
          </p:spPr>
        </p:pic>
      </p:grpSp>
    </p:spTree>
    <p:extLst>
      <p:ext uri="{BB962C8B-B14F-4D97-AF65-F5344CB8AC3E}">
        <p14:creationId xmlns:p14="http://schemas.microsoft.com/office/powerpoint/2010/main" val="111228589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unktai_1">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D20FF-ED8D-0640-94CD-8F418D6FB382}"/>
              </a:ext>
            </a:extLst>
          </p:cNvPr>
          <p:cNvSpPr txBox="1"/>
          <p:nvPr userDrawn="1"/>
        </p:nvSpPr>
        <p:spPr>
          <a:xfrm>
            <a:off x="2157059" y="685800"/>
            <a:ext cx="184731" cy="155877"/>
          </a:xfrm>
          <a:prstGeom prst="rect">
            <a:avLst/>
          </a:prstGeom>
          <a:noFill/>
        </p:spPr>
        <p:txBody>
          <a:bodyPr wrap="none" rtlCol="0">
            <a:spAutoFit/>
          </a:bodyPr>
          <a:lstStyle/>
          <a:p>
            <a:endParaRPr lang="en-LT" sz="413"/>
          </a:p>
        </p:txBody>
      </p:sp>
      <p:sp>
        <p:nvSpPr>
          <p:cNvPr id="11" name="Text Placeholder 20">
            <a:extLst>
              <a:ext uri="{FF2B5EF4-FFF2-40B4-BE49-F238E27FC236}">
                <a16:creationId xmlns:a16="http://schemas.microsoft.com/office/drawing/2014/main" id="{1DB803E9-3C0C-514A-BC81-BF71EC29878F}"/>
              </a:ext>
            </a:extLst>
          </p:cNvPr>
          <p:cNvSpPr>
            <a:spLocks noGrp="1"/>
          </p:cNvSpPr>
          <p:nvPr>
            <p:ph type="body" sz="quarter" idx="14" hasCustomPrompt="1"/>
          </p:nvPr>
        </p:nvSpPr>
        <p:spPr>
          <a:xfrm>
            <a:off x="442912" y="1783782"/>
            <a:ext cx="8289770" cy="2541468"/>
          </a:xfrm>
          <a:prstGeom prst="rect">
            <a:avLst/>
          </a:prstGeom>
        </p:spPr>
        <p:txBody>
          <a:bodyPr/>
          <a:lstStyle>
            <a:lvl1pPr marL="0" marR="0" indent="0" algn="l" defTabSz="342900" rtl="0" eaLnBrk="1" fontAlgn="auto" latinLnBrk="0" hangingPunct="1">
              <a:lnSpc>
                <a:spcPct val="90000"/>
              </a:lnSpc>
              <a:spcBef>
                <a:spcPts val="375"/>
              </a:spcBef>
              <a:spcAft>
                <a:spcPts val="0"/>
              </a:spcAft>
              <a:buClrTx/>
              <a:buSzTx/>
              <a:buFont typeface="Arial" panose="020B0604020202020204" pitchFamily="34" charset="0"/>
              <a:buNone/>
              <a:tabLst/>
              <a:defRPr sz="1275">
                <a:latin typeface="Montserrat" pitchFamily="2" charset="77"/>
              </a:defRPr>
            </a:lvl1pPr>
          </a:lstStyle>
          <a:p>
            <a:pPr marL="171450" indent="-171450">
              <a:spcBef>
                <a:spcPts val="675"/>
              </a:spcBef>
              <a:spcAft>
                <a:spcPts val="675"/>
              </a:spcAft>
              <a:buBlip>
                <a:blip r:embed="rId2"/>
              </a:buBlip>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a:t>
            </a:r>
          </a:p>
          <a:p>
            <a:pPr marL="171450" indent="-171450">
              <a:spcBef>
                <a:spcPts val="675"/>
              </a:spcBef>
              <a:spcAft>
                <a:spcPts val="675"/>
              </a:spcAft>
              <a:buBlip>
                <a:blip r:embed="rId2"/>
              </a:buBlip>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a:t>
            </a:r>
          </a:p>
          <a:p>
            <a:pPr marL="171450" indent="-171450">
              <a:spcBef>
                <a:spcPts val="675"/>
              </a:spcBef>
              <a:spcAft>
                <a:spcPts val="675"/>
              </a:spcAft>
              <a:buBlip>
                <a:blip r:embed="rId2"/>
              </a:buBlip>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a:t>
            </a:r>
          </a:p>
          <a:p>
            <a:pPr marL="171450" indent="-171450">
              <a:spcBef>
                <a:spcPts val="675"/>
              </a:spcBef>
              <a:spcAft>
                <a:spcPts val="675"/>
              </a:spcAft>
              <a:buBlip>
                <a:blip r:embed="rId2"/>
              </a:buBlip>
            </a:pPr>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a:t>
            </a:r>
          </a:p>
          <a:p>
            <a:pPr marL="171450" indent="-171450">
              <a:spcBef>
                <a:spcPts val="675"/>
              </a:spcBef>
              <a:spcAft>
                <a:spcPts val="675"/>
              </a:spcAft>
              <a:buBlip>
                <a:blip r:embed="rId2"/>
              </a:buBlip>
            </a:pPr>
            <a:endParaRPr lang="en-LT"/>
          </a:p>
        </p:txBody>
      </p:sp>
      <p:sp>
        <p:nvSpPr>
          <p:cNvPr id="20" name="Text Placeholder 2">
            <a:extLst>
              <a:ext uri="{FF2B5EF4-FFF2-40B4-BE49-F238E27FC236}">
                <a16:creationId xmlns:a16="http://schemas.microsoft.com/office/drawing/2014/main" id="{761F4700-E5D2-B342-A223-CFE44A157DC6}"/>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grpSp>
        <p:nvGrpSpPr>
          <p:cNvPr id="9" name="Group 8"/>
          <p:cNvGrpSpPr/>
          <p:nvPr userDrawn="1"/>
        </p:nvGrpSpPr>
        <p:grpSpPr>
          <a:xfrm>
            <a:off x="0" y="205451"/>
            <a:ext cx="9144000" cy="4557539"/>
            <a:chOff x="1" y="547868"/>
            <a:chExt cx="24383999" cy="12153438"/>
          </a:xfrm>
        </p:grpSpPr>
        <p:sp>
          <p:nvSpPr>
            <p:cNvPr id="10" name="Rectangle 9"/>
            <p:cNvSpPr>
              <a:spLocks/>
            </p:cNvSpPr>
            <p:nvPr userDrawn="1"/>
          </p:nvSpPr>
          <p:spPr>
            <a:xfrm>
              <a:off x="1" y="690168"/>
              <a:ext cx="24383999" cy="43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2" name="Oval 11"/>
            <p:cNvSpPr>
              <a:spLocks noChangeAspect="1"/>
            </p:cNvSpPr>
            <p:nvPr userDrawn="1"/>
          </p:nvSpPr>
          <p:spPr>
            <a:xfrm>
              <a:off x="22532703" y="547868"/>
              <a:ext cx="728324" cy="728324"/>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pic>
          <p:nvPicPr>
            <p:cNvPr id="14"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3"/>
            <a:stretch>
              <a:fillRect/>
            </a:stretch>
          </p:blipFill>
          <p:spPr>
            <a:xfrm>
              <a:off x="21264447" y="12241494"/>
              <a:ext cx="2022705" cy="459812"/>
            </a:xfrm>
            <a:prstGeom prst="rect">
              <a:avLst/>
            </a:prstGeom>
            <a:noFill/>
            <a:ln w="12700">
              <a:miter lim="400000"/>
            </a:ln>
          </p:spPr>
        </p:pic>
      </p:grpSp>
      <p:sp>
        <p:nvSpPr>
          <p:cNvPr id="16"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099"/>
            <a:ext cx="8289770" cy="684373"/>
          </a:xfrm>
          <a:prstGeom prst="rect">
            <a:avLst/>
          </a:prstGeom>
        </p:spPr>
        <p:txBody>
          <a:bodyPr/>
          <a:lstStyle>
            <a:lvl1pPr marL="0" indent="0">
              <a:buNone/>
              <a:defRPr sz="2250" b="1" i="0">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166779232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as_2">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D20FF-ED8D-0640-94CD-8F418D6FB382}"/>
              </a:ext>
            </a:extLst>
          </p:cNvPr>
          <p:cNvSpPr txBox="1"/>
          <p:nvPr userDrawn="1"/>
        </p:nvSpPr>
        <p:spPr>
          <a:xfrm>
            <a:off x="2157059" y="685800"/>
            <a:ext cx="184731" cy="155877"/>
          </a:xfrm>
          <a:prstGeom prst="rect">
            <a:avLst/>
          </a:prstGeom>
          <a:noFill/>
        </p:spPr>
        <p:txBody>
          <a:bodyPr wrap="none" rtlCol="0">
            <a:spAutoFit/>
          </a:bodyPr>
          <a:lstStyle/>
          <a:p>
            <a:endParaRPr lang="en-LT" sz="413"/>
          </a:p>
        </p:txBody>
      </p:sp>
      <p:sp>
        <p:nvSpPr>
          <p:cNvPr id="4" name="Text Placeholder 3">
            <a:extLst>
              <a:ext uri="{FF2B5EF4-FFF2-40B4-BE49-F238E27FC236}">
                <a16:creationId xmlns:a16="http://schemas.microsoft.com/office/drawing/2014/main" id="{4A06CE13-8C13-FE4A-AAB8-7FAFFE43D6CF}"/>
              </a:ext>
            </a:extLst>
          </p:cNvPr>
          <p:cNvSpPr>
            <a:spLocks noGrp="1"/>
          </p:cNvSpPr>
          <p:nvPr>
            <p:ph type="body" sz="quarter" idx="12" hasCustomPrompt="1"/>
          </p:nvPr>
        </p:nvSpPr>
        <p:spPr>
          <a:xfrm>
            <a:off x="442912" y="1773985"/>
            <a:ext cx="8289727" cy="2550304"/>
          </a:xfrm>
          <a:prstGeom prst="rect">
            <a:avLst/>
          </a:prstGeom>
        </p:spPr>
        <p:txBody>
          <a:bodyPr/>
          <a:lstStyle>
            <a:lvl1pPr marL="0" indent="0">
              <a:buNone/>
              <a:defRPr sz="1275">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US">
              <a:latin typeface="Montserrat" panose="00000500000000000000" pitchFamily="2" charset="-70"/>
            </a:endParaRPr>
          </a:p>
          <a:p>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 lacinia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nisl</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efficitur</a:t>
            </a:r>
            <a:r>
              <a:rPr lang="en-GB">
                <a:latin typeface="Montserrat" panose="00000500000000000000" pitchFamily="2" charset="-70"/>
              </a:rPr>
              <a:t> est. </a:t>
            </a:r>
            <a:r>
              <a:rPr lang="en-GB" err="1">
                <a:latin typeface="Montserrat" panose="00000500000000000000" pitchFamily="2" charset="-70"/>
              </a:rPr>
              <a:t>Suspendisse</a:t>
            </a:r>
            <a:r>
              <a:rPr lang="en-GB">
                <a:latin typeface="Montserrat" panose="00000500000000000000" pitchFamily="2" charset="-70"/>
              </a:rPr>
              <a:t> </a:t>
            </a:r>
            <a:r>
              <a:rPr lang="en-GB" err="1">
                <a:latin typeface="Montserrat" panose="00000500000000000000" pitchFamily="2" charset="-70"/>
              </a:rPr>
              <a:t>ultricies</a:t>
            </a:r>
            <a:r>
              <a:rPr lang="en-GB">
                <a:latin typeface="Montserrat" panose="00000500000000000000" pitchFamily="2" charset="-70"/>
              </a:rPr>
              <a:t> pulvinar </a:t>
            </a:r>
            <a:r>
              <a:rPr lang="en-GB" err="1">
                <a:latin typeface="Montserrat" panose="00000500000000000000" pitchFamily="2" charset="-70"/>
              </a:rPr>
              <a:t>interdum</a:t>
            </a:r>
            <a:r>
              <a:rPr lang="en-GB">
                <a:latin typeface="Montserrat" panose="00000500000000000000" pitchFamily="2" charset="-70"/>
              </a:rPr>
              <a:t>.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massa</a:t>
            </a:r>
            <a:r>
              <a:rPr lang="en-GB">
                <a:latin typeface="Montserrat" panose="00000500000000000000" pitchFamily="2" charset="-70"/>
              </a:rPr>
              <a:t>, maximus at nisi </a:t>
            </a:r>
            <a:r>
              <a:rPr lang="en-GB" err="1">
                <a:latin typeface="Montserrat" panose="00000500000000000000" pitchFamily="2" charset="-70"/>
              </a:rPr>
              <a:t>iaculis</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pulvinar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tristique</a:t>
            </a:r>
            <a:r>
              <a:rPr lang="en-GB">
                <a:latin typeface="Montserrat" panose="00000500000000000000" pitchFamily="2" charset="-70"/>
              </a:rPr>
              <a:t> dui. </a:t>
            </a:r>
            <a:r>
              <a:rPr lang="en-GB" err="1">
                <a:latin typeface="Montserrat" panose="00000500000000000000" pitchFamily="2" charset="-70"/>
              </a:rPr>
              <a:t>Vivamus</a:t>
            </a:r>
            <a:r>
              <a:rPr lang="en-GB">
                <a:latin typeface="Montserrat" panose="00000500000000000000" pitchFamily="2" charset="-70"/>
              </a:rPr>
              <a:t> </a:t>
            </a:r>
            <a:r>
              <a:rPr lang="en-GB" err="1">
                <a:latin typeface="Montserrat" panose="00000500000000000000" pitchFamily="2" charset="-70"/>
              </a:rPr>
              <a:t>molestie</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a:t>
            </a:r>
            <a:r>
              <a:rPr lang="en-GB" err="1">
                <a:latin typeface="Montserrat" panose="00000500000000000000" pitchFamily="2" charset="-70"/>
              </a:rPr>
              <a:t>quam</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pulvinar. </a:t>
            </a:r>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GB">
              <a:latin typeface="Montserrat" panose="00000500000000000000" pitchFamily="2" charset="-70"/>
            </a:endParaRPr>
          </a:p>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US">
              <a:latin typeface="Montserrat" panose="00000500000000000000" pitchFamily="2" charset="-70"/>
            </a:endParaRPr>
          </a:p>
          <a:p>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 lacinia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nisl</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efficitur</a:t>
            </a:r>
            <a:r>
              <a:rPr lang="en-GB">
                <a:latin typeface="Montserrat" panose="00000500000000000000" pitchFamily="2" charset="-70"/>
              </a:rPr>
              <a:t> est. </a:t>
            </a:r>
            <a:r>
              <a:rPr lang="en-GB" err="1">
                <a:latin typeface="Montserrat" panose="00000500000000000000" pitchFamily="2" charset="-70"/>
              </a:rPr>
              <a:t>Suspendisse</a:t>
            </a:r>
            <a:r>
              <a:rPr lang="en-GB">
                <a:latin typeface="Montserrat" panose="00000500000000000000" pitchFamily="2" charset="-70"/>
              </a:rPr>
              <a:t> </a:t>
            </a:r>
            <a:r>
              <a:rPr lang="en-GB" err="1">
                <a:latin typeface="Montserrat" panose="00000500000000000000" pitchFamily="2" charset="-70"/>
              </a:rPr>
              <a:t>ultricies</a:t>
            </a:r>
            <a:r>
              <a:rPr lang="en-GB">
                <a:latin typeface="Montserrat" panose="00000500000000000000" pitchFamily="2" charset="-70"/>
              </a:rPr>
              <a:t> pulvinar </a:t>
            </a:r>
            <a:r>
              <a:rPr lang="en-GB" err="1">
                <a:latin typeface="Montserrat" panose="00000500000000000000" pitchFamily="2" charset="-70"/>
              </a:rPr>
              <a:t>interdum</a:t>
            </a:r>
            <a:r>
              <a:rPr lang="en-GB">
                <a:latin typeface="Montserrat" panose="00000500000000000000" pitchFamily="2" charset="-70"/>
              </a:rPr>
              <a:t>.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massa</a:t>
            </a:r>
            <a:r>
              <a:rPr lang="en-GB">
                <a:latin typeface="Montserrat" panose="00000500000000000000" pitchFamily="2" charset="-70"/>
              </a:rPr>
              <a:t>, maximus at nisi </a:t>
            </a:r>
            <a:r>
              <a:rPr lang="en-GB" err="1">
                <a:latin typeface="Montserrat" panose="00000500000000000000" pitchFamily="2" charset="-70"/>
              </a:rPr>
              <a:t>iaculis</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pulvinar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tristique</a:t>
            </a:r>
            <a:r>
              <a:rPr lang="en-GB">
                <a:latin typeface="Montserrat" panose="00000500000000000000" pitchFamily="2" charset="-70"/>
              </a:rPr>
              <a:t> dui. </a:t>
            </a:r>
            <a:r>
              <a:rPr lang="en-GB" err="1">
                <a:latin typeface="Montserrat" panose="00000500000000000000" pitchFamily="2" charset="-70"/>
              </a:rPr>
              <a:t>Vivamus</a:t>
            </a:r>
            <a:r>
              <a:rPr lang="en-GB">
                <a:latin typeface="Montserrat" panose="00000500000000000000" pitchFamily="2" charset="-70"/>
              </a:rPr>
              <a:t> </a:t>
            </a:r>
            <a:r>
              <a:rPr lang="en-GB" err="1">
                <a:latin typeface="Montserrat" panose="00000500000000000000" pitchFamily="2" charset="-70"/>
              </a:rPr>
              <a:t>molestie</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a:t>
            </a:r>
            <a:r>
              <a:rPr lang="en-GB" err="1">
                <a:latin typeface="Montserrat" panose="00000500000000000000" pitchFamily="2" charset="-70"/>
              </a:rPr>
              <a:t>quam</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pulvinar. </a:t>
            </a:r>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pPr lvl="0"/>
            <a:endParaRPr lang="en-LT"/>
          </a:p>
        </p:txBody>
      </p:sp>
      <p:sp>
        <p:nvSpPr>
          <p:cNvPr id="15" name="Text Placeholder 2">
            <a:extLst>
              <a:ext uri="{FF2B5EF4-FFF2-40B4-BE49-F238E27FC236}">
                <a16:creationId xmlns:a16="http://schemas.microsoft.com/office/drawing/2014/main" id="{A8E93F8A-8F74-9041-86E9-DB1CE17E2B0C}"/>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grpSp>
        <p:nvGrpSpPr>
          <p:cNvPr id="9" name="Group 8"/>
          <p:cNvGrpSpPr/>
          <p:nvPr userDrawn="1"/>
        </p:nvGrpSpPr>
        <p:grpSpPr>
          <a:xfrm>
            <a:off x="0" y="205451"/>
            <a:ext cx="9144000" cy="4557539"/>
            <a:chOff x="1" y="547868"/>
            <a:chExt cx="24383999" cy="12153438"/>
          </a:xfrm>
        </p:grpSpPr>
        <p:sp>
          <p:nvSpPr>
            <p:cNvPr id="10" name="Rectangle 9"/>
            <p:cNvSpPr>
              <a:spLocks/>
            </p:cNvSpPr>
            <p:nvPr userDrawn="1"/>
          </p:nvSpPr>
          <p:spPr>
            <a:xfrm>
              <a:off x="1" y="690168"/>
              <a:ext cx="24383999" cy="43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1" name="Oval 10"/>
            <p:cNvSpPr>
              <a:spLocks noChangeAspect="1"/>
            </p:cNvSpPr>
            <p:nvPr userDrawn="1"/>
          </p:nvSpPr>
          <p:spPr>
            <a:xfrm>
              <a:off x="22532703" y="547868"/>
              <a:ext cx="728324" cy="728324"/>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pic>
          <p:nvPicPr>
            <p:cNvPr id="17"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21264447" y="12241494"/>
              <a:ext cx="2022705" cy="459812"/>
            </a:xfrm>
            <a:prstGeom prst="rect">
              <a:avLst/>
            </a:prstGeom>
            <a:noFill/>
            <a:ln w="12700">
              <a:miter lim="400000"/>
            </a:ln>
          </p:spPr>
        </p:pic>
      </p:grpSp>
      <p:sp>
        <p:nvSpPr>
          <p:cNvPr id="18"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099"/>
            <a:ext cx="8289770" cy="684373"/>
          </a:xfrm>
          <a:prstGeom prst="rect">
            <a:avLst/>
          </a:prstGeom>
        </p:spPr>
        <p:txBody>
          <a:bodyPr/>
          <a:lstStyle>
            <a:lvl1pPr marL="0" indent="0">
              <a:buNone/>
              <a:defRPr sz="2250" b="1" i="0">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125502070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u stulpeliai_1">
    <p:bg>
      <p:bgRef idx="1001">
        <a:schemeClr val="bg1"/>
      </p:bgRef>
    </p:bg>
    <p:spTree>
      <p:nvGrpSpPr>
        <p:cNvPr id="1" name=""/>
        <p:cNvGrpSpPr/>
        <p:nvPr/>
      </p:nvGrpSpPr>
      <p:grpSpPr>
        <a:xfrm>
          <a:off x="0" y="0"/>
          <a:ext cx="0" cy="0"/>
          <a:chOff x="0" y="0"/>
          <a:chExt cx="0" cy="0"/>
        </a:xfrm>
      </p:grpSpPr>
      <p:pic>
        <p:nvPicPr>
          <p:cNvPr id="17"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7974168" y="4590560"/>
            <a:ext cx="758514" cy="172430"/>
          </a:xfrm>
          <a:prstGeom prst="rect">
            <a:avLst/>
          </a:prstGeom>
          <a:ln w="12700">
            <a:miter lim="400000"/>
          </a:ln>
        </p:spPr>
      </p:pic>
      <p:sp>
        <p:nvSpPr>
          <p:cNvPr id="5" name="TextBox 4">
            <a:extLst>
              <a:ext uri="{FF2B5EF4-FFF2-40B4-BE49-F238E27FC236}">
                <a16:creationId xmlns:a16="http://schemas.microsoft.com/office/drawing/2014/main" id="{45ED20FF-ED8D-0640-94CD-8F418D6FB382}"/>
              </a:ext>
            </a:extLst>
          </p:cNvPr>
          <p:cNvSpPr txBox="1"/>
          <p:nvPr userDrawn="1"/>
        </p:nvSpPr>
        <p:spPr>
          <a:xfrm>
            <a:off x="2157059" y="685800"/>
            <a:ext cx="184731" cy="155877"/>
          </a:xfrm>
          <a:prstGeom prst="rect">
            <a:avLst/>
          </a:prstGeom>
          <a:noFill/>
        </p:spPr>
        <p:txBody>
          <a:bodyPr wrap="none" rtlCol="0">
            <a:spAutoFit/>
          </a:bodyPr>
          <a:lstStyle/>
          <a:p>
            <a:endParaRPr lang="en-LT" sz="413"/>
          </a:p>
        </p:txBody>
      </p:sp>
      <p:sp>
        <p:nvSpPr>
          <p:cNvPr id="4" name="Text Placeholder 3">
            <a:extLst>
              <a:ext uri="{FF2B5EF4-FFF2-40B4-BE49-F238E27FC236}">
                <a16:creationId xmlns:a16="http://schemas.microsoft.com/office/drawing/2014/main" id="{4A06CE13-8C13-FE4A-AAB8-7FAFFE43D6CF}"/>
              </a:ext>
            </a:extLst>
          </p:cNvPr>
          <p:cNvSpPr>
            <a:spLocks noGrp="1"/>
          </p:cNvSpPr>
          <p:nvPr>
            <p:ph type="body" sz="quarter" idx="12" hasCustomPrompt="1"/>
          </p:nvPr>
        </p:nvSpPr>
        <p:spPr>
          <a:xfrm>
            <a:off x="442912" y="1773985"/>
            <a:ext cx="3959924" cy="2550304"/>
          </a:xfrm>
          <a:prstGeom prst="rect">
            <a:avLst/>
          </a:prstGeom>
        </p:spPr>
        <p:txBody>
          <a:bodyPr/>
          <a:lstStyle>
            <a:lvl1pPr marL="0" indent="0">
              <a:buNone/>
              <a:defRPr sz="1275">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US">
              <a:latin typeface="Montserrat" panose="00000500000000000000" pitchFamily="2" charset="-70"/>
            </a:endParaRPr>
          </a:p>
          <a:p>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 lacinia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nisl</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efficitur</a:t>
            </a:r>
            <a:r>
              <a:rPr lang="en-GB">
                <a:latin typeface="Montserrat" panose="00000500000000000000" pitchFamily="2" charset="-70"/>
              </a:rPr>
              <a:t> est. </a:t>
            </a:r>
            <a:r>
              <a:rPr lang="en-GB" err="1">
                <a:latin typeface="Montserrat" panose="00000500000000000000" pitchFamily="2" charset="-70"/>
              </a:rPr>
              <a:t>Suspendisse</a:t>
            </a:r>
            <a:r>
              <a:rPr lang="en-GB">
                <a:latin typeface="Montserrat" panose="00000500000000000000" pitchFamily="2" charset="-70"/>
              </a:rPr>
              <a:t> </a:t>
            </a:r>
            <a:r>
              <a:rPr lang="en-GB" err="1">
                <a:latin typeface="Montserrat" panose="00000500000000000000" pitchFamily="2" charset="-70"/>
              </a:rPr>
              <a:t>ultricies</a:t>
            </a:r>
            <a:r>
              <a:rPr lang="en-GB">
                <a:latin typeface="Montserrat" panose="00000500000000000000" pitchFamily="2" charset="-70"/>
              </a:rPr>
              <a:t> pulvinar </a:t>
            </a:r>
            <a:r>
              <a:rPr lang="en-GB" err="1">
                <a:latin typeface="Montserrat" panose="00000500000000000000" pitchFamily="2" charset="-70"/>
              </a:rPr>
              <a:t>interdum</a:t>
            </a:r>
            <a:r>
              <a:rPr lang="en-GB">
                <a:latin typeface="Montserrat" panose="00000500000000000000" pitchFamily="2" charset="-70"/>
              </a:rPr>
              <a:t>.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massa</a:t>
            </a:r>
            <a:r>
              <a:rPr lang="en-GB">
                <a:latin typeface="Montserrat" panose="00000500000000000000" pitchFamily="2" charset="-70"/>
              </a:rPr>
              <a:t>, maximus at nisi </a:t>
            </a:r>
            <a:r>
              <a:rPr lang="en-GB" err="1">
                <a:latin typeface="Montserrat" panose="00000500000000000000" pitchFamily="2" charset="-70"/>
              </a:rPr>
              <a:t>iaculis</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pulvinar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tristique</a:t>
            </a:r>
            <a:r>
              <a:rPr lang="en-GB">
                <a:latin typeface="Montserrat" panose="00000500000000000000" pitchFamily="2" charset="-70"/>
              </a:rPr>
              <a:t> dui. </a:t>
            </a:r>
            <a:r>
              <a:rPr lang="en-GB" err="1">
                <a:latin typeface="Montserrat" panose="00000500000000000000" pitchFamily="2" charset="-70"/>
              </a:rPr>
              <a:t>Vivamus</a:t>
            </a:r>
            <a:r>
              <a:rPr lang="en-GB">
                <a:latin typeface="Montserrat" panose="00000500000000000000" pitchFamily="2" charset="-70"/>
              </a:rPr>
              <a:t> </a:t>
            </a:r>
            <a:r>
              <a:rPr lang="en-GB" err="1">
                <a:latin typeface="Montserrat" panose="00000500000000000000" pitchFamily="2" charset="-70"/>
              </a:rPr>
              <a:t>molestie</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a:t>
            </a:r>
            <a:r>
              <a:rPr lang="en-GB" err="1">
                <a:latin typeface="Montserrat" panose="00000500000000000000" pitchFamily="2" charset="-70"/>
              </a:rPr>
              <a:t>quam</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pulvinar. </a:t>
            </a:r>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GB">
              <a:latin typeface="Montserrat" panose="00000500000000000000" pitchFamily="2" charset="-70"/>
            </a:endParaRPr>
          </a:p>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p:txBody>
      </p:sp>
      <p:sp>
        <p:nvSpPr>
          <p:cNvPr id="11" name="Text Placeholder 3">
            <a:extLst>
              <a:ext uri="{FF2B5EF4-FFF2-40B4-BE49-F238E27FC236}">
                <a16:creationId xmlns:a16="http://schemas.microsoft.com/office/drawing/2014/main" id="{122CF703-835B-D545-AF77-9367643DED90}"/>
              </a:ext>
            </a:extLst>
          </p:cNvPr>
          <p:cNvSpPr>
            <a:spLocks noGrp="1"/>
          </p:cNvSpPr>
          <p:nvPr>
            <p:ph type="body" sz="quarter" idx="13" hasCustomPrompt="1"/>
          </p:nvPr>
        </p:nvSpPr>
        <p:spPr>
          <a:xfrm>
            <a:off x="4741165" y="1773985"/>
            <a:ext cx="3991517" cy="2550304"/>
          </a:xfrm>
          <a:prstGeom prst="rect">
            <a:avLst/>
          </a:prstGeom>
        </p:spPr>
        <p:txBody>
          <a:bodyPr/>
          <a:lstStyle>
            <a:lvl1pPr marL="0" indent="0">
              <a:buNone/>
              <a:defRPr sz="1275">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US">
              <a:latin typeface="Montserrat" panose="00000500000000000000" pitchFamily="2" charset="-70"/>
            </a:endParaRPr>
          </a:p>
          <a:p>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 lacinia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nisl</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efficitur</a:t>
            </a:r>
            <a:r>
              <a:rPr lang="en-GB">
                <a:latin typeface="Montserrat" panose="00000500000000000000" pitchFamily="2" charset="-70"/>
              </a:rPr>
              <a:t> est. </a:t>
            </a:r>
            <a:r>
              <a:rPr lang="en-GB" err="1">
                <a:latin typeface="Montserrat" panose="00000500000000000000" pitchFamily="2" charset="-70"/>
              </a:rPr>
              <a:t>Suspendisse</a:t>
            </a:r>
            <a:r>
              <a:rPr lang="en-GB">
                <a:latin typeface="Montserrat" panose="00000500000000000000" pitchFamily="2" charset="-70"/>
              </a:rPr>
              <a:t> </a:t>
            </a:r>
            <a:r>
              <a:rPr lang="en-GB" err="1">
                <a:latin typeface="Montserrat" panose="00000500000000000000" pitchFamily="2" charset="-70"/>
              </a:rPr>
              <a:t>ultricies</a:t>
            </a:r>
            <a:r>
              <a:rPr lang="en-GB">
                <a:latin typeface="Montserrat" panose="00000500000000000000" pitchFamily="2" charset="-70"/>
              </a:rPr>
              <a:t> pulvinar </a:t>
            </a:r>
            <a:r>
              <a:rPr lang="en-GB" err="1">
                <a:latin typeface="Montserrat" panose="00000500000000000000" pitchFamily="2" charset="-70"/>
              </a:rPr>
              <a:t>interdum</a:t>
            </a:r>
            <a:r>
              <a:rPr lang="en-GB">
                <a:latin typeface="Montserrat" panose="00000500000000000000" pitchFamily="2" charset="-70"/>
              </a:rPr>
              <a:t>.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massa</a:t>
            </a:r>
            <a:r>
              <a:rPr lang="en-GB">
                <a:latin typeface="Montserrat" panose="00000500000000000000" pitchFamily="2" charset="-70"/>
              </a:rPr>
              <a:t>, maximus at nisi </a:t>
            </a:r>
            <a:r>
              <a:rPr lang="en-GB" err="1">
                <a:latin typeface="Montserrat" panose="00000500000000000000" pitchFamily="2" charset="-70"/>
              </a:rPr>
              <a:t>iaculis</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pulvinar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tristique</a:t>
            </a:r>
            <a:r>
              <a:rPr lang="en-GB">
                <a:latin typeface="Montserrat" panose="00000500000000000000" pitchFamily="2" charset="-70"/>
              </a:rPr>
              <a:t> dui. </a:t>
            </a:r>
            <a:r>
              <a:rPr lang="en-GB" err="1">
                <a:latin typeface="Montserrat" panose="00000500000000000000" pitchFamily="2" charset="-70"/>
              </a:rPr>
              <a:t>Vivamus</a:t>
            </a:r>
            <a:r>
              <a:rPr lang="en-GB">
                <a:latin typeface="Montserrat" panose="00000500000000000000" pitchFamily="2" charset="-70"/>
              </a:rPr>
              <a:t> </a:t>
            </a:r>
            <a:r>
              <a:rPr lang="en-GB" err="1">
                <a:latin typeface="Montserrat" panose="00000500000000000000" pitchFamily="2" charset="-70"/>
              </a:rPr>
              <a:t>molestie</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a:t>
            </a:r>
            <a:r>
              <a:rPr lang="en-GB" err="1">
                <a:latin typeface="Montserrat" panose="00000500000000000000" pitchFamily="2" charset="-70"/>
              </a:rPr>
              <a:t>quam</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pulvinar. </a:t>
            </a:r>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GB">
              <a:latin typeface="Montserrat" panose="00000500000000000000" pitchFamily="2" charset="-70"/>
            </a:endParaRPr>
          </a:p>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p:txBody>
      </p:sp>
      <p:sp>
        <p:nvSpPr>
          <p:cNvPr id="15" name="Text Placeholder 2">
            <a:extLst>
              <a:ext uri="{FF2B5EF4-FFF2-40B4-BE49-F238E27FC236}">
                <a16:creationId xmlns:a16="http://schemas.microsoft.com/office/drawing/2014/main" id="{271622DC-3301-4A4E-A66E-6E58B99DDA65}"/>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grpSp>
        <p:nvGrpSpPr>
          <p:cNvPr id="18" name="Group 17"/>
          <p:cNvGrpSpPr/>
          <p:nvPr userDrawn="1"/>
        </p:nvGrpSpPr>
        <p:grpSpPr>
          <a:xfrm>
            <a:off x="0" y="205451"/>
            <a:ext cx="9144000" cy="4557539"/>
            <a:chOff x="1" y="547868"/>
            <a:chExt cx="24383999" cy="12153438"/>
          </a:xfrm>
        </p:grpSpPr>
        <p:sp>
          <p:nvSpPr>
            <p:cNvPr id="19" name="Rectangle 18"/>
            <p:cNvSpPr>
              <a:spLocks/>
            </p:cNvSpPr>
            <p:nvPr userDrawn="1"/>
          </p:nvSpPr>
          <p:spPr>
            <a:xfrm>
              <a:off x="1" y="690168"/>
              <a:ext cx="24383999" cy="43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20" name="Oval 19"/>
            <p:cNvSpPr>
              <a:spLocks noChangeAspect="1"/>
            </p:cNvSpPr>
            <p:nvPr userDrawn="1"/>
          </p:nvSpPr>
          <p:spPr>
            <a:xfrm>
              <a:off x="22532703" y="547868"/>
              <a:ext cx="728324" cy="728324"/>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pic>
          <p:nvPicPr>
            <p:cNvPr id="21"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21264447" y="12241494"/>
              <a:ext cx="2022705" cy="459812"/>
            </a:xfrm>
            <a:prstGeom prst="rect">
              <a:avLst/>
            </a:prstGeom>
            <a:noFill/>
            <a:ln w="12700">
              <a:miter lim="400000"/>
            </a:ln>
          </p:spPr>
        </p:pic>
      </p:grpSp>
      <p:sp>
        <p:nvSpPr>
          <p:cNvPr id="22"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099"/>
            <a:ext cx="8289770" cy="684373"/>
          </a:xfrm>
          <a:prstGeom prst="rect">
            <a:avLst/>
          </a:prstGeom>
        </p:spPr>
        <p:txBody>
          <a:bodyPr/>
          <a:lstStyle>
            <a:lvl1pPr marL="0" indent="0">
              <a:buNone/>
              <a:defRPr sz="2250" b="1" i="0">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219259442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as su grafiku_1">
    <p:bg>
      <p:bgRef idx="1001">
        <a:schemeClr val="bg1"/>
      </p:bgRef>
    </p:bg>
    <p:spTree>
      <p:nvGrpSpPr>
        <p:cNvPr id="1" name=""/>
        <p:cNvGrpSpPr/>
        <p:nvPr/>
      </p:nvGrpSpPr>
      <p:grpSpPr>
        <a:xfrm>
          <a:off x="0" y="0"/>
          <a:ext cx="0" cy="0"/>
          <a:chOff x="0" y="0"/>
          <a:chExt cx="0" cy="0"/>
        </a:xfrm>
      </p:grpSpPr>
      <p:pic>
        <p:nvPicPr>
          <p:cNvPr id="17"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7974168" y="4590560"/>
            <a:ext cx="758514" cy="172430"/>
          </a:xfrm>
          <a:prstGeom prst="rect">
            <a:avLst/>
          </a:prstGeom>
          <a:ln w="12700">
            <a:miter lim="400000"/>
          </a:ln>
        </p:spPr>
      </p:pic>
      <p:sp>
        <p:nvSpPr>
          <p:cNvPr id="5" name="TextBox 4">
            <a:extLst>
              <a:ext uri="{FF2B5EF4-FFF2-40B4-BE49-F238E27FC236}">
                <a16:creationId xmlns:a16="http://schemas.microsoft.com/office/drawing/2014/main" id="{45ED20FF-ED8D-0640-94CD-8F418D6FB382}"/>
              </a:ext>
            </a:extLst>
          </p:cNvPr>
          <p:cNvSpPr txBox="1"/>
          <p:nvPr userDrawn="1"/>
        </p:nvSpPr>
        <p:spPr>
          <a:xfrm>
            <a:off x="2157059" y="685800"/>
            <a:ext cx="184731" cy="155877"/>
          </a:xfrm>
          <a:prstGeom prst="rect">
            <a:avLst/>
          </a:prstGeom>
          <a:noFill/>
        </p:spPr>
        <p:txBody>
          <a:bodyPr wrap="none" rtlCol="0">
            <a:spAutoFit/>
          </a:bodyPr>
          <a:lstStyle/>
          <a:p>
            <a:endParaRPr lang="en-LT" sz="413"/>
          </a:p>
        </p:txBody>
      </p:sp>
      <p:sp>
        <p:nvSpPr>
          <p:cNvPr id="4" name="Text Placeholder 3">
            <a:extLst>
              <a:ext uri="{FF2B5EF4-FFF2-40B4-BE49-F238E27FC236}">
                <a16:creationId xmlns:a16="http://schemas.microsoft.com/office/drawing/2014/main" id="{4A06CE13-8C13-FE4A-AAB8-7FAFFE43D6CF}"/>
              </a:ext>
            </a:extLst>
          </p:cNvPr>
          <p:cNvSpPr>
            <a:spLocks noGrp="1"/>
          </p:cNvSpPr>
          <p:nvPr>
            <p:ph type="body" sz="quarter" idx="12" hasCustomPrompt="1"/>
          </p:nvPr>
        </p:nvSpPr>
        <p:spPr>
          <a:xfrm>
            <a:off x="442912" y="1773985"/>
            <a:ext cx="3959924" cy="2550304"/>
          </a:xfrm>
          <a:prstGeom prst="rect">
            <a:avLst/>
          </a:prstGeom>
        </p:spPr>
        <p:txBody>
          <a:bodyPr/>
          <a:lstStyle>
            <a:lvl1pPr marL="0" indent="0">
              <a:buNone/>
              <a:defRPr sz="1275">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US">
              <a:latin typeface="Montserrat" panose="00000500000000000000" pitchFamily="2" charset="-70"/>
            </a:endParaRPr>
          </a:p>
          <a:p>
            <a:r>
              <a:rPr lang="en-GB">
                <a:latin typeface="Montserrat" panose="00000500000000000000" pitchFamily="2" charset="-70"/>
              </a:rPr>
              <a:t>Lorem ipsum </a:t>
            </a:r>
            <a:r>
              <a:rPr lang="en-GB" err="1">
                <a:latin typeface="Montserrat" panose="00000500000000000000" pitchFamily="2" charset="-70"/>
              </a:rPr>
              <a:t>dolor</a:t>
            </a:r>
            <a:r>
              <a:rPr lang="en-GB">
                <a:latin typeface="Montserrat" panose="00000500000000000000" pitchFamily="2" charset="-70"/>
              </a:rPr>
              <a:t> sit </a:t>
            </a:r>
            <a:r>
              <a:rPr lang="en-GB" err="1">
                <a:latin typeface="Montserrat" panose="00000500000000000000" pitchFamily="2" charset="-70"/>
              </a:rPr>
              <a:t>amet</a:t>
            </a:r>
            <a:r>
              <a:rPr lang="en-GB">
                <a:latin typeface="Montserrat" panose="00000500000000000000" pitchFamily="2" charset="-70"/>
              </a:rPr>
              <a:t>, </a:t>
            </a:r>
            <a:r>
              <a:rPr lang="en-GB" err="1">
                <a:latin typeface="Montserrat" panose="00000500000000000000" pitchFamily="2" charset="-70"/>
              </a:rPr>
              <a:t>consectetur</a:t>
            </a:r>
            <a:r>
              <a:rPr lang="en-GB">
                <a:latin typeface="Montserrat" panose="00000500000000000000" pitchFamily="2" charset="-70"/>
              </a:rPr>
              <a:t> </a:t>
            </a:r>
            <a:r>
              <a:rPr lang="en-GB" err="1">
                <a:latin typeface="Montserrat" panose="00000500000000000000" pitchFamily="2" charset="-70"/>
              </a:rPr>
              <a:t>adipiscing</a:t>
            </a:r>
            <a:r>
              <a:rPr lang="en-GB">
                <a:latin typeface="Montserrat" panose="00000500000000000000" pitchFamily="2" charset="-70"/>
              </a:rPr>
              <a:t> </a:t>
            </a:r>
            <a:r>
              <a:rPr lang="en-GB" err="1">
                <a:latin typeface="Montserrat" panose="00000500000000000000" pitchFamily="2" charset="-70"/>
              </a:rPr>
              <a:t>elit</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mi </a:t>
            </a:r>
            <a:r>
              <a:rPr lang="en-GB" err="1">
                <a:latin typeface="Montserrat" panose="00000500000000000000" pitchFamily="2" charset="-70"/>
              </a:rPr>
              <a:t>nulla</a:t>
            </a:r>
            <a:r>
              <a:rPr lang="en-GB">
                <a:latin typeface="Montserrat" panose="00000500000000000000" pitchFamily="2" charset="-70"/>
              </a:rPr>
              <a:t>, lacinia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nisl</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efficitur</a:t>
            </a:r>
            <a:r>
              <a:rPr lang="en-GB">
                <a:latin typeface="Montserrat" panose="00000500000000000000" pitchFamily="2" charset="-70"/>
              </a:rPr>
              <a:t> est. </a:t>
            </a:r>
            <a:r>
              <a:rPr lang="en-GB" err="1">
                <a:latin typeface="Montserrat" panose="00000500000000000000" pitchFamily="2" charset="-70"/>
              </a:rPr>
              <a:t>Suspendisse</a:t>
            </a:r>
            <a:r>
              <a:rPr lang="en-GB">
                <a:latin typeface="Montserrat" panose="00000500000000000000" pitchFamily="2" charset="-70"/>
              </a:rPr>
              <a:t> </a:t>
            </a:r>
            <a:r>
              <a:rPr lang="en-GB" err="1">
                <a:latin typeface="Montserrat" panose="00000500000000000000" pitchFamily="2" charset="-70"/>
              </a:rPr>
              <a:t>ultricies</a:t>
            </a:r>
            <a:r>
              <a:rPr lang="en-GB">
                <a:latin typeface="Montserrat" panose="00000500000000000000" pitchFamily="2" charset="-70"/>
              </a:rPr>
              <a:t> pulvinar </a:t>
            </a:r>
            <a:r>
              <a:rPr lang="en-GB" err="1">
                <a:latin typeface="Montserrat" panose="00000500000000000000" pitchFamily="2" charset="-70"/>
              </a:rPr>
              <a:t>interdum</a:t>
            </a:r>
            <a:r>
              <a:rPr lang="en-GB">
                <a:latin typeface="Montserrat" panose="00000500000000000000" pitchFamily="2" charset="-70"/>
              </a:rPr>
              <a:t>. </a:t>
            </a:r>
            <a:r>
              <a:rPr lang="en-GB" err="1">
                <a:latin typeface="Montserrat" panose="00000500000000000000" pitchFamily="2" charset="-70"/>
              </a:rPr>
              <a:t>Pellentesque</a:t>
            </a:r>
            <a:r>
              <a:rPr lang="en-GB">
                <a:latin typeface="Montserrat" panose="00000500000000000000" pitchFamily="2" charset="-70"/>
              </a:rPr>
              <a:t>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massa</a:t>
            </a:r>
            <a:r>
              <a:rPr lang="en-GB">
                <a:latin typeface="Montserrat" panose="00000500000000000000" pitchFamily="2" charset="-70"/>
              </a:rPr>
              <a:t>, maximus at nisi </a:t>
            </a:r>
            <a:r>
              <a:rPr lang="en-GB" err="1">
                <a:latin typeface="Montserrat" panose="00000500000000000000" pitchFamily="2" charset="-70"/>
              </a:rPr>
              <a:t>iaculis</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pulvinar </a:t>
            </a:r>
            <a:r>
              <a:rPr lang="en-GB" err="1">
                <a:latin typeface="Montserrat" panose="00000500000000000000" pitchFamily="2" charset="-70"/>
              </a:rPr>
              <a:t>arcu</a:t>
            </a:r>
            <a:r>
              <a:rPr lang="en-GB">
                <a:latin typeface="Montserrat" panose="00000500000000000000" pitchFamily="2" charset="-70"/>
              </a:rPr>
              <a:t>. </a:t>
            </a:r>
            <a:r>
              <a:rPr lang="en-GB" err="1">
                <a:latin typeface="Montserrat" panose="00000500000000000000" pitchFamily="2" charset="-70"/>
              </a:rPr>
              <a:t>Aliquam</a:t>
            </a:r>
            <a:r>
              <a:rPr lang="en-GB">
                <a:latin typeface="Montserrat" panose="00000500000000000000" pitchFamily="2" charset="-70"/>
              </a:rPr>
              <a:t> </a:t>
            </a:r>
            <a:r>
              <a:rPr lang="en-GB" err="1">
                <a:latin typeface="Montserrat" panose="00000500000000000000" pitchFamily="2" charset="-70"/>
              </a:rPr>
              <a:t>ut</a:t>
            </a:r>
            <a:r>
              <a:rPr lang="en-GB">
                <a:latin typeface="Montserrat" panose="00000500000000000000" pitchFamily="2" charset="-70"/>
              </a:rPr>
              <a:t> </a:t>
            </a:r>
            <a:r>
              <a:rPr lang="en-GB" err="1">
                <a:latin typeface="Montserrat" panose="00000500000000000000" pitchFamily="2" charset="-70"/>
              </a:rPr>
              <a:t>tristique</a:t>
            </a:r>
            <a:r>
              <a:rPr lang="en-GB">
                <a:latin typeface="Montserrat" panose="00000500000000000000" pitchFamily="2" charset="-70"/>
              </a:rPr>
              <a:t> dui. </a:t>
            </a:r>
            <a:r>
              <a:rPr lang="en-GB" err="1">
                <a:latin typeface="Montserrat" panose="00000500000000000000" pitchFamily="2" charset="-70"/>
              </a:rPr>
              <a:t>Vivamus</a:t>
            </a:r>
            <a:r>
              <a:rPr lang="en-GB">
                <a:latin typeface="Montserrat" panose="00000500000000000000" pitchFamily="2" charset="-70"/>
              </a:rPr>
              <a:t> </a:t>
            </a:r>
            <a:r>
              <a:rPr lang="en-GB" err="1">
                <a:latin typeface="Montserrat" panose="00000500000000000000" pitchFamily="2" charset="-70"/>
              </a:rPr>
              <a:t>molestie</a:t>
            </a:r>
            <a:r>
              <a:rPr lang="en-GB">
                <a:latin typeface="Montserrat" panose="00000500000000000000" pitchFamily="2" charset="-70"/>
              </a:rPr>
              <a:t> </a:t>
            </a:r>
            <a:r>
              <a:rPr lang="en-GB" err="1">
                <a:latin typeface="Montserrat" panose="00000500000000000000" pitchFamily="2" charset="-70"/>
              </a:rPr>
              <a:t>ullamcorper</a:t>
            </a:r>
            <a:r>
              <a:rPr lang="en-GB">
                <a:latin typeface="Montserrat" panose="00000500000000000000" pitchFamily="2" charset="-70"/>
              </a:rPr>
              <a:t> </a:t>
            </a:r>
            <a:r>
              <a:rPr lang="en-GB" err="1">
                <a:latin typeface="Montserrat" panose="00000500000000000000" pitchFamily="2" charset="-70"/>
              </a:rPr>
              <a:t>quam</a:t>
            </a:r>
            <a:r>
              <a:rPr lang="en-GB">
                <a:latin typeface="Montserrat" panose="00000500000000000000" pitchFamily="2" charset="-70"/>
              </a:rPr>
              <a:t> </a:t>
            </a:r>
            <a:r>
              <a:rPr lang="en-GB" err="1">
                <a:latin typeface="Montserrat" panose="00000500000000000000" pitchFamily="2" charset="-70"/>
              </a:rPr>
              <a:t>sed</a:t>
            </a:r>
            <a:r>
              <a:rPr lang="en-GB">
                <a:latin typeface="Montserrat" panose="00000500000000000000" pitchFamily="2" charset="-70"/>
              </a:rPr>
              <a:t> pulvinar. </a:t>
            </a:r>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a:p>
            <a:endParaRPr lang="en-GB">
              <a:latin typeface="Montserrat" panose="00000500000000000000" pitchFamily="2" charset="-70"/>
            </a:endParaRPr>
          </a:p>
          <a:p>
            <a:r>
              <a:rPr lang="en-GB" err="1">
                <a:latin typeface="Montserrat" panose="00000500000000000000" pitchFamily="2" charset="-70"/>
              </a:rPr>
              <a:t>Donec</a:t>
            </a:r>
            <a:r>
              <a:rPr lang="en-GB">
                <a:latin typeface="Montserrat" panose="00000500000000000000" pitchFamily="2" charset="-70"/>
              </a:rPr>
              <a:t> </a:t>
            </a:r>
            <a:r>
              <a:rPr lang="en-GB" err="1">
                <a:latin typeface="Montserrat" panose="00000500000000000000" pitchFamily="2" charset="-70"/>
              </a:rPr>
              <a:t>vel</a:t>
            </a:r>
            <a:r>
              <a:rPr lang="en-GB">
                <a:latin typeface="Montserrat" panose="00000500000000000000" pitchFamily="2" charset="-70"/>
              </a:rPr>
              <a:t> </a:t>
            </a:r>
            <a:r>
              <a:rPr lang="en-GB" err="1">
                <a:latin typeface="Montserrat" panose="00000500000000000000" pitchFamily="2" charset="-70"/>
              </a:rPr>
              <a:t>lobortis</a:t>
            </a:r>
            <a:r>
              <a:rPr lang="en-GB">
                <a:latin typeface="Montserrat" panose="00000500000000000000" pitchFamily="2" charset="-70"/>
              </a:rPr>
              <a:t> </a:t>
            </a:r>
            <a:r>
              <a:rPr lang="en-GB" err="1">
                <a:latin typeface="Montserrat" panose="00000500000000000000" pitchFamily="2" charset="-70"/>
              </a:rPr>
              <a:t>erat</a:t>
            </a:r>
            <a:r>
              <a:rPr lang="en-GB">
                <a:latin typeface="Montserrat" panose="00000500000000000000" pitchFamily="2" charset="-70"/>
              </a:rPr>
              <a:t>.</a:t>
            </a:r>
          </a:p>
        </p:txBody>
      </p:sp>
      <p:sp>
        <p:nvSpPr>
          <p:cNvPr id="8" name="Chart Placeholder 7">
            <a:extLst>
              <a:ext uri="{FF2B5EF4-FFF2-40B4-BE49-F238E27FC236}">
                <a16:creationId xmlns:a16="http://schemas.microsoft.com/office/drawing/2014/main" id="{FB46927B-BA8D-7549-8052-2E0DDEFA456E}"/>
              </a:ext>
            </a:extLst>
          </p:cNvPr>
          <p:cNvSpPr>
            <a:spLocks noGrp="1"/>
          </p:cNvSpPr>
          <p:nvPr>
            <p:ph type="chart" sz="quarter" idx="13"/>
          </p:nvPr>
        </p:nvSpPr>
        <p:spPr>
          <a:xfrm>
            <a:off x="4741165" y="1773985"/>
            <a:ext cx="3991517" cy="2550304"/>
          </a:xfrm>
          <a:prstGeom prst="rect">
            <a:avLst/>
          </a:prstGeom>
        </p:spPr>
        <p:txBody>
          <a:bodyPr/>
          <a:lstStyle>
            <a:lvl1pPr>
              <a:defRPr b="0" i="0">
                <a:latin typeface="Montserrat" pitchFamily="2" charset="77"/>
              </a:defRPr>
            </a:lvl1pPr>
          </a:lstStyle>
          <a:p>
            <a:r>
              <a:rPr lang="en-US"/>
              <a:t>Click icon to add chart</a:t>
            </a:r>
            <a:endParaRPr lang="en-LT"/>
          </a:p>
        </p:txBody>
      </p:sp>
      <p:sp>
        <p:nvSpPr>
          <p:cNvPr id="18" name="Text Placeholder 2">
            <a:extLst>
              <a:ext uri="{FF2B5EF4-FFF2-40B4-BE49-F238E27FC236}">
                <a16:creationId xmlns:a16="http://schemas.microsoft.com/office/drawing/2014/main" id="{E60346EB-0958-E641-8602-4A0380143400}"/>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grpSp>
        <p:nvGrpSpPr>
          <p:cNvPr id="11" name="Group 10"/>
          <p:cNvGrpSpPr/>
          <p:nvPr userDrawn="1"/>
        </p:nvGrpSpPr>
        <p:grpSpPr>
          <a:xfrm>
            <a:off x="0" y="205451"/>
            <a:ext cx="9144000" cy="4557539"/>
            <a:chOff x="1" y="547868"/>
            <a:chExt cx="24383999" cy="12153438"/>
          </a:xfrm>
        </p:grpSpPr>
        <p:sp>
          <p:nvSpPr>
            <p:cNvPr id="15" name="Rectangle 14"/>
            <p:cNvSpPr>
              <a:spLocks/>
            </p:cNvSpPr>
            <p:nvPr userDrawn="1"/>
          </p:nvSpPr>
          <p:spPr>
            <a:xfrm>
              <a:off x="1" y="690168"/>
              <a:ext cx="24383999" cy="43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9" name="Oval 18"/>
            <p:cNvSpPr>
              <a:spLocks noChangeAspect="1"/>
            </p:cNvSpPr>
            <p:nvPr userDrawn="1"/>
          </p:nvSpPr>
          <p:spPr>
            <a:xfrm>
              <a:off x="22532703" y="547868"/>
              <a:ext cx="728324" cy="728324"/>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pic>
          <p:nvPicPr>
            <p:cNvPr id="20"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21264447" y="12241494"/>
              <a:ext cx="2022705" cy="459812"/>
            </a:xfrm>
            <a:prstGeom prst="rect">
              <a:avLst/>
            </a:prstGeom>
            <a:noFill/>
            <a:ln w="12700">
              <a:miter lim="400000"/>
            </a:ln>
          </p:spPr>
        </p:pic>
      </p:grpSp>
      <p:sp>
        <p:nvSpPr>
          <p:cNvPr id="21"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099"/>
            <a:ext cx="8289770" cy="684373"/>
          </a:xfrm>
          <a:prstGeom prst="rect">
            <a:avLst/>
          </a:prstGeom>
        </p:spPr>
        <p:txBody>
          <a:bodyPr/>
          <a:lstStyle>
            <a:lvl1pPr marL="0" indent="0">
              <a:buNone/>
              <a:defRPr sz="2250" b="1" i="0">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3964207989"/>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u grafikai_1">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D20FF-ED8D-0640-94CD-8F418D6FB382}"/>
              </a:ext>
            </a:extLst>
          </p:cNvPr>
          <p:cNvSpPr txBox="1"/>
          <p:nvPr userDrawn="1"/>
        </p:nvSpPr>
        <p:spPr>
          <a:xfrm>
            <a:off x="2157059" y="685800"/>
            <a:ext cx="184731" cy="155877"/>
          </a:xfrm>
          <a:prstGeom prst="rect">
            <a:avLst/>
          </a:prstGeom>
          <a:noFill/>
        </p:spPr>
        <p:txBody>
          <a:bodyPr wrap="none" rtlCol="0">
            <a:spAutoFit/>
          </a:bodyPr>
          <a:lstStyle/>
          <a:p>
            <a:endParaRPr lang="en-LT" sz="413"/>
          </a:p>
        </p:txBody>
      </p:sp>
      <p:sp>
        <p:nvSpPr>
          <p:cNvPr id="8" name="Chart Placeholder 7">
            <a:extLst>
              <a:ext uri="{FF2B5EF4-FFF2-40B4-BE49-F238E27FC236}">
                <a16:creationId xmlns:a16="http://schemas.microsoft.com/office/drawing/2014/main" id="{FB46927B-BA8D-7549-8052-2E0DDEFA456E}"/>
              </a:ext>
            </a:extLst>
          </p:cNvPr>
          <p:cNvSpPr>
            <a:spLocks noGrp="1"/>
          </p:cNvSpPr>
          <p:nvPr>
            <p:ph type="chart" sz="quarter" idx="13"/>
          </p:nvPr>
        </p:nvSpPr>
        <p:spPr>
          <a:xfrm>
            <a:off x="4741165" y="1571823"/>
            <a:ext cx="3991517" cy="2752466"/>
          </a:xfrm>
          <a:prstGeom prst="rect">
            <a:avLst/>
          </a:prstGeom>
        </p:spPr>
        <p:txBody>
          <a:bodyPr/>
          <a:lstStyle>
            <a:lvl1pPr>
              <a:defRPr b="0" i="0">
                <a:latin typeface="Montserrat" pitchFamily="2" charset="77"/>
              </a:defRPr>
            </a:lvl1pPr>
          </a:lstStyle>
          <a:p>
            <a:r>
              <a:rPr lang="en-US"/>
              <a:t>Click icon to add chart</a:t>
            </a:r>
            <a:endParaRPr lang="en-LT"/>
          </a:p>
        </p:txBody>
      </p:sp>
      <p:sp>
        <p:nvSpPr>
          <p:cNvPr id="15" name="Chart Placeholder 7">
            <a:extLst>
              <a:ext uri="{FF2B5EF4-FFF2-40B4-BE49-F238E27FC236}">
                <a16:creationId xmlns:a16="http://schemas.microsoft.com/office/drawing/2014/main" id="{3319FA17-A9C1-9F4D-BBA7-059F99F7C946}"/>
              </a:ext>
            </a:extLst>
          </p:cNvPr>
          <p:cNvSpPr>
            <a:spLocks noGrp="1"/>
          </p:cNvSpPr>
          <p:nvPr>
            <p:ph type="chart" sz="quarter" idx="14"/>
          </p:nvPr>
        </p:nvSpPr>
        <p:spPr>
          <a:xfrm>
            <a:off x="411318" y="1571823"/>
            <a:ext cx="3991517" cy="2759700"/>
          </a:xfrm>
          <a:prstGeom prst="rect">
            <a:avLst/>
          </a:prstGeom>
        </p:spPr>
        <p:txBody>
          <a:bodyPr/>
          <a:lstStyle>
            <a:lvl1pPr>
              <a:defRPr b="0" i="0">
                <a:latin typeface="Montserrat" pitchFamily="2" charset="77"/>
              </a:defRPr>
            </a:lvl1pPr>
          </a:lstStyle>
          <a:p>
            <a:r>
              <a:rPr lang="en-US"/>
              <a:t>Click icon to add chart</a:t>
            </a:r>
            <a:endParaRPr lang="en-LT"/>
          </a:p>
        </p:txBody>
      </p:sp>
      <p:sp>
        <p:nvSpPr>
          <p:cNvPr id="17" name="Text Placeholder 2">
            <a:extLst>
              <a:ext uri="{FF2B5EF4-FFF2-40B4-BE49-F238E27FC236}">
                <a16:creationId xmlns:a16="http://schemas.microsoft.com/office/drawing/2014/main" id="{0A23D7C3-3072-7C4A-9593-DFDBE1CD30A3}"/>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grpSp>
        <p:nvGrpSpPr>
          <p:cNvPr id="10" name="Group 9"/>
          <p:cNvGrpSpPr/>
          <p:nvPr userDrawn="1"/>
        </p:nvGrpSpPr>
        <p:grpSpPr>
          <a:xfrm>
            <a:off x="0" y="205451"/>
            <a:ext cx="9144000" cy="4557539"/>
            <a:chOff x="1" y="547868"/>
            <a:chExt cx="24383999" cy="12153438"/>
          </a:xfrm>
        </p:grpSpPr>
        <p:sp>
          <p:nvSpPr>
            <p:cNvPr id="11" name="Rectangle 10"/>
            <p:cNvSpPr>
              <a:spLocks/>
            </p:cNvSpPr>
            <p:nvPr userDrawn="1"/>
          </p:nvSpPr>
          <p:spPr>
            <a:xfrm>
              <a:off x="1" y="690168"/>
              <a:ext cx="24383999" cy="43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8" name="Oval 17"/>
            <p:cNvSpPr>
              <a:spLocks noChangeAspect="1"/>
            </p:cNvSpPr>
            <p:nvPr userDrawn="1"/>
          </p:nvSpPr>
          <p:spPr>
            <a:xfrm>
              <a:off x="22532703" y="547868"/>
              <a:ext cx="728324" cy="728324"/>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pic>
          <p:nvPicPr>
            <p:cNvPr id="19"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21264447" y="12241494"/>
              <a:ext cx="2022705" cy="459812"/>
            </a:xfrm>
            <a:prstGeom prst="rect">
              <a:avLst/>
            </a:prstGeom>
            <a:noFill/>
            <a:ln w="12700">
              <a:miter lim="400000"/>
            </a:ln>
          </p:spPr>
        </p:pic>
      </p:grpSp>
      <p:sp>
        <p:nvSpPr>
          <p:cNvPr id="21"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100"/>
            <a:ext cx="8289770" cy="324437"/>
          </a:xfrm>
          <a:prstGeom prst="rect">
            <a:avLst/>
          </a:prstGeom>
        </p:spPr>
        <p:txBody>
          <a:bodyPr/>
          <a:lstStyle>
            <a:lvl1pPr marL="0" indent="0">
              <a:buNone/>
              <a:defRPr sz="2250" b="1" i="0">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143755142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fikas_1">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D20FF-ED8D-0640-94CD-8F418D6FB382}"/>
              </a:ext>
            </a:extLst>
          </p:cNvPr>
          <p:cNvSpPr txBox="1"/>
          <p:nvPr userDrawn="1"/>
        </p:nvSpPr>
        <p:spPr>
          <a:xfrm>
            <a:off x="2157059" y="685800"/>
            <a:ext cx="184731" cy="155877"/>
          </a:xfrm>
          <a:prstGeom prst="rect">
            <a:avLst/>
          </a:prstGeom>
          <a:noFill/>
        </p:spPr>
        <p:txBody>
          <a:bodyPr wrap="none" rtlCol="0">
            <a:spAutoFit/>
          </a:bodyPr>
          <a:lstStyle/>
          <a:p>
            <a:endParaRPr lang="en-LT" sz="413"/>
          </a:p>
        </p:txBody>
      </p:sp>
      <p:sp>
        <p:nvSpPr>
          <p:cNvPr id="8" name="Chart Placeholder 7">
            <a:extLst>
              <a:ext uri="{FF2B5EF4-FFF2-40B4-BE49-F238E27FC236}">
                <a16:creationId xmlns:a16="http://schemas.microsoft.com/office/drawing/2014/main" id="{FB46927B-BA8D-7549-8052-2E0DDEFA456E}"/>
              </a:ext>
            </a:extLst>
          </p:cNvPr>
          <p:cNvSpPr>
            <a:spLocks noGrp="1"/>
          </p:cNvSpPr>
          <p:nvPr>
            <p:ph type="chart" sz="quarter" idx="13"/>
          </p:nvPr>
        </p:nvSpPr>
        <p:spPr>
          <a:xfrm>
            <a:off x="442912" y="1514064"/>
            <a:ext cx="8289770" cy="2810225"/>
          </a:xfrm>
          <a:prstGeom prst="rect">
            <a:avLst/>
          </a:prstGeom>
        </p:spPr>
        <p:txBody>
          <a:bodyPr/>
          <a:lstStyle>
            <a:lvl1pPr>
              <a:defRPr b="0" i="0">
                <a:latin typeface="Montserrat" pitchFamily="2" charset="77"/>
              </a:defRPr>
            </a:lvl1pPr>
          </a:lstStyle>
          <a:p>
            <a:r>
              <a:rPr lang="en-US"/>
              <a:t>Click icon to add chart</a:t>
            </a:r>
            <a:endParaRPr lang="en-LT"/>
          </a:p>
        </p:txBody>
      </p:sp>
      <p:sp>
        <p:nvSpPr>
          <p:cNvPr id="20" name="Text Placeholder 2">
            <a:extLst>
              <a:ext uri="{FF2B5EF4-FFF2-40B4-BE49-F238E27FC236}">
                <a16:creationId xmlns:a16="http://schemas.microsoft.com/office/drawing/2014/main" id="{CBDCC311-BD99-5F4F-9A7E-33E339076008}"/>
              </a:ext>
            </a:extLst>
          </p:cNvPr>
          <p:cNvSpPr>
            <a:spLocks noGrp="1"/>
          </p:cNvSpPr>
          <p:nvPr>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grpSp>
        <p:nvGrpSpPr>
          <p:cNvPr id="9" name="Group 8"/>
          <p:cNvGrpSpPr/>
          <p:nvPr userDrawn="1"/>
        </p:nvGrpSpPr>
        <p:grpSpPr>
          <a:xfrm>
            <a:off x="0" y="205451"/>
            <a:ext cx="9144000" cy="4557539"/>
            <a:chOff x="1" y="547868"/>
            <a:chExt cx="24383999" cy="12153438"/>
          </a:xfrm>
        </p:grpSpPr>
        <p:sp>
          <p:nvSpPr>
            <p:cNvPr id="10" name="Rectangle 9"/>
            <p:cNvSpPr>
              <a:spLocks/>
            </p:cNvSpPr>
            <p:nvPr userDrawn="1"/>
          </p:nvSpPr>
          <p:spPr>
            <a:xfrm>
              <a:off x="1" y="690168"/>
              <a:ext cx="24383999" cy="43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1" name="Oval 10"/>
            <p:cNvSpPr>
              <a:spLocks noChangeAspect="1"/>
            </p:cNvSpPr>
            <p:nvPr userDrawn="1"/>
          </p:nvSpPr>
          <p:spPr>
            <a:xfrm>
              <a:off x="22532703" y="547868"/>
              <a:ext cx="728324" cy="728324"/>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pic>
          <p:nvPicPr>
            <p:cNvPr id="12"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21264447" y="12241494"/>
              <a:ext cx="2022705" cy="459812"/>
            </a:xfrm>
            <a:prstGeom prst="rect">
              <a:avLst/>
            </a:prstGeom>
            <a:noFill/>
            <a:ln w="12700">
              <a:miter lim="400000"/>
            </a:ln>
          </p:spPr>
        </p:pic>
      </p:grpSp>
      <p:sp>
        <p:nvSpPr>
          <p:cNvPr id="13"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100"/>
            <a:ext cx="8289770" cy="324437"/>
          </a:xfrm>
          <a:prstGeom prst="rect">
            <a:avLst/>
          </a:prstGeom>
        </p:spPr>
        <p:txBody>
          <a:bodyPr/>
          <a:lstStyle>
            <a:lvl1pPr marL="0" indent="0">
              <a:buNone/>
              <a:defRPr sz="2250" b="1" i="0">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367601495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ntele_1">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D20FF-ED8D-0640-94CD-8F418D6FB382}"/>
              </a:ext>
            </a:extLst>
          </p:cNvPr>
          <p:cNvSpPr txBox="1"/>
          <p:nvPr userDrawn="1"/>
        </p:nvSpPr>
        <p:spPr>
          <a:xfrm>
            <a:off x="2157059" y="685800"/>
            <a:ext cx="184731" cy="155877"/>
          </a:xfrm>
          <a:prstGeom prst="rect">
            <a:avLst/>
          </a:prstGeom>
          <a:noFill/>
        </p:spPr>
        <p:txBody>
          <a:bodyPr wrap="none" rtlCol="0">
            <a:spAutoFit/>
          </a:bodyPr>
          <a:lstStyle/>
          <a:p>
            <a:endParaRPr lang="en-LT" sz="413"/>
          </a:p>
        </p:txBody>
      </p:sp>
      <p:sp>
        <p:nvSpPr>
          <p:cNvPr id="4" name="Table Placeholder 3">
            <a:extLst>
              <a:ext uri="{FF2B5EF4-FFF2-40B4-BE49-F238E27FC236}">
                <a16:creationId xmlns:a16="http://schemas.microsoft.com/office/drawing/2014/main" id="{874236F7-E05E-B94B-BAFC-A16331B13BA3}"/>
              </a:ext>
            </a:extLst>
          </p:cNvPr>
          <p:cNvSpPr>
            <a:spLocks noGrp="1"/>
          </p:cNvSpPr>
          <p:nvPr>
            <p:ph type="tbl" sz="quarter" idx="12"/>
          </p:nvPr>
        </p:nvSpPr>
        <p:spPr>
          <a:xfrm>
            <a:off x="442912" y="1514064"/>
            <a:ext cx="8289727" cy="2820407"/>
          </a:xfrm>
          <a:prstGeom prst="rect">
            <a:avLst/>
          </a:prstGeom>
        </p:spPr>
        <p:txBody>
          <a:bodyPr/>
          <a:lstStyle>
            <a:lvl1pPr>
              <a:defRPr b="0" i="0">
                <a:latin typeface="Montserrat" pitchFamily="2" charset="77"/>
              </a:defRPr>
            </a:lvl1pPr>
          </a:lstStyle>
          <a:p>
            <a:r>
              <a:rPr lang="en-US"/>
              <a:t>Click icon to add table</a:t>
            </a:r>
            <a:endParaRPr lang="en-LT"/>
          </a:p>
        </p:txBody>
      </p:sp>
      <p:sp>
        <p:nvSpPr>
          <p:cNvPr id="21" name="Text Placeholder 2">
            <a:extLst>
              <a:ext uri="{FF2B5EF4-FFF2-40B4-BE49-F238E27FC236}">
                <a16:creationId xmlns:a16="http://schemas.microsoft.com/office/drawing/2014/main" id="{9BD27480-B395-6545-90C9-693563500353}"/>
              </a:ext>
            </a:extLst>
          </p:cNvPr>
          <p:cNvSpPr>
            <a:spLocks noGrp="1"/>
          </p:cNvSpPr>
          <p:nvPr userDrawn="1">
            <p:ph type="body" sz="quarter" idx="10" hasCustomPrompt="1"/>
          </p:nvPr>
        </p:nvSpPr>
        <p:spPr>
          <a:xfrm>
            <a:off x="442913" y="4547392"/>
            <a:ext cx="7200900" cy="243030"/>
          </a:xfrm>
          <a:prstGeom prst="rect">
            <a:avLst/>
          </a:prstGeom>
        </p:spPr>
        <p:txBody>
          <a:bodyPr anchor="ctr"/>
          <a:lstStyle>
            <a:lvl1pPr marL="0" indent="0">
              <a:buNone/>
              <a:defRPr sz="863" b="0" i="0">
                <a:solidFill>
                  <a:srgbClr val="002060"/>
                </a:solidFill>
                <a:latin typeface="Montserrat Light" pitchFamily="2" charset="77"/>
              </a:defRPr>
            </a:lvl1pPr>
          </a:lstStyle>
          <a:p>
            <a:pPr lvl="0"/>
            <a:r>
              <a:rPr lang="en-LT"/>
              <a:t>Puslapis | Skyriaus pavadinimas</a:t>
            </a:r>
          </a:p>
        </p:txBody>
      </p:sp>
      <p:grpSp>
        <p:nvGrpSpPr>
          <p:cNvPr id="9" name="Group 8"/>
          <p:cNvGrpSpPr/>
          <p:nvPr userDrawn="1"/>
        </p:nvGrpSpPr>
        <p:grpSpPr>
          <a:xfrm>
            <a:off x="0" y="205451"/>
            <a:ext cx="9144000" cy="4557539"/>
            <a:chOff x="1" y="547868"/>
            <a:chExt cx="24383999" cy="12153438"/>
          </a:xfrm>
        </p:grpSpPr>
        <p:sp>
          <p:nvSpPr>
            <p:cNvPr id="10" name="Rectangle 9"/>
            <p:cNvSpPr>
              <a:spLocks/>
            </p:cNvSpPr>
            <p:nvPr userDrawn="1"/>
          </p:nvSpPr>
          <p:spPr>
            <a:xfrm>
              <a:off x="1" y="690168"/>
              <a:ext cx="24383999" cy="432000"/>
            </a:xfrm>
            <a:prstGeom prst="rect">
              <a:avLst/>
            </a:prstGeom>
            <a:solidFill>
              <a:srgbClr val="252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sp>
          <p:nvSpPr>
            <p:cNvPr id="11" name="Oval 10"/>
            <p:cNvSpPr>
              <a:spLocks noChangeAspect="1"/>
            </p:cNvSpPr>
            <p:nvPr userDrawn="1"/>
          </p:nvSpPr>
          <p:spPr>
            <a:xfrm>
              <a:off x="22532703" y="547868"/>
              <a:ext cx="728324" cy="728324"/>
            </a:xfrm>
            <a:prstGeom prst="ellipse">
              <a:avLst/>
            </a:prstGeom>
            <a:solidFill>
              <a:srgbClr val="6F6F6E"/>
            </a:solidFill>
            <a:ln w="63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413"/>
            </a:p>
          </p:txBody>
        </p:sp>
        <p:pic>
          <p:nvPicPr>
            <p:cNvPr id="12" name="pasted-image.png">
              <a:extLst>
                <a:ext uri="{FF2B5EF4-FFF2-40B4-BE49-F238E27FC236}">
                  <a16:creationId xmlns:a16="http://schemas.microsoft.com/office/drawing/2014/main" id="{F2760A65-F148-3940-9C92-75D75EE48123}"/>
                </a:ext>
              </a:extLst>
            </p:cNvPr>
            <p:cNvPicPr>
              <a:picLocks noChangeAspect="1"/>
            </p:cNvPicPr>
            <p:nvPr userDrawn="1"/>
          </p:nvPicPr>
          <p:blipFill>
            <a:blip r:embed="rId2"/>
            <a:stretch>
              <a:fillRect/>
            </a:stretch>
          </p:blipFill>
          <p:spPr>
            <a:xfrm>
              <a:off x="21264447" y="12241494"/>
              <a:ext cx="2022705" cy="459812"/>
            </a:xfrm>
            <a:prstGeom prst="rect">
              <a:avLst/>
            </a:prstGeom>
            <a:noFill/>
            <a:ln w="12700">
              <a:miter lim="400000"/>
            </a:ln>
          </p:spPr>
        </p:pic>
      </p:grpSp>
      <p:sp>
        <p:nvSpPr>
          <p:cNvPr id="13" name="Text Placeholder 18">
            <a:extLst>
              <a:ext uri="{FF2B5EF4-FFF2-40B4-BE49-F238E27FC236}">
                <a16:creationId xmlns:a16="http://schemas.microsoft.com/office/drawing/2014/main" id="{71BA8159-834A-4345-B8C0-170B0375C2A1}"/>
              </a:ext>
            </a:extLst>
          </p:cNvPr>
          <p:cNvSpPr>
            <a:spLocks noGrp="1"/>
          </p:cNvSpPr>
          <p:nvPr>
            <p:ph type="body" sz="quarter" idx="15" hasCustomPrompt="1"/>
          </p:nvPr>
        </p:nvSpPr>
        <p:spPr>
          <a:xfrm>
            <a:off x="442912" y="834100"/>
            <a:ext cx="8289770" cy="324437"/>
          </a:xfrm>
          <a:prstGeom prst="rect">
            <a:avLst/>
          </a:prstGeom>
        </p:spPr>
        <p:txBody>
          <a:bodyPr/>
          <a:lstStyle>
            <a:lvl1pPr marL="0" indent="0">
              <a:buNone/>
              <a:defRPr sz="2250" b="1" i="0">
                <a:latin typeface="Montserrat SemiBold" panose="00000700000000000000" pitchFamily="2" charset="-70"/>
              </a:defRPr>
            </a:lvl1pPr>
          </a:lstStyle>
          <a:p>
            <a:pPr lvl="0"/>
            <a:r>
              <a:rPr lang="en-LT" sz="2250" b="1" i="0">
                <a:latin typeface="Montserrat SemiBold" pitchFamily="2" charset="77"/>
              </a:rPr>
              <a:t>Planuojama plėtra Vilniuje</a:t>
            </a:r>
            <a:endParaRPr lang="en-LT"/>
          </a:p>
        </p:txBody>
      </p:sp>
    </p:spTree>
    <p:extLst>
      <p:ext uri="{BB962C8B-B14F-4D97-AF65-F5344CB8AC3E}">
        <p14:creationId xmlns:p14="http://schemas.microsoft.com/office/powerpoint/2010/main" val="358384014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l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834" r:id="rId12"/>
    <p:sldLayoutId id="2147483835" r:id="rId13"/>
    <p:sldLayoutId id="214748383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628650" y="1369219"/>
            <a:ext cx="7886700" cy="32635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628650" y="4767262"/>
            <a:ext cx="2057400" cy="273844"/>
          </a:xfrm>
          <a:prstGeom prst="rect">
            <a:avLst/>
          </a:prstGeom>
        </p:spPr>
        <p:txBody>
          <a:bodyPr vert="horz" lIns="91440" tIns="45720" rIns="91440" bIns="45720" rtlCol="0" anchor="ctr"/>
          <a:lstStyle>
            <a:lvl1pPr algn="l">
              <a:defRPr sz="863">
                <a:solidFill>
                  <a:srgbClr val="252750"/>
                </a:solidFill>
                <a:latin typeface="Montserrat Light" panose="00000400000000000000" pitchFamily="2" charset="-70"/>
              </a:defRPr>
            </a:lvl1pPr>
          </a:lstStyle>
          <a:p>
            <a:endParaRPr lang="lt-LT"/>
          </a:p>
        </p:txBody>
      </p:sp>
      <p:sp>
        <p:nvSpPr>
          <p:cNvPr id="5" name="Footer Placeholder 4"/>
          <p:cNvSpPr>
            <a:spLocks noGrp="1"/>
          </p:cNvSpPr>
          <p:nvPr>
            <p:ph type="ftr" sz="quarter" idx="3"/>
          </p:nvPr>
        </p:nvSpPr>
        <p:spPr>
          <a:xfrm>
            <a:off x="3028950" y="4767262"/>
            <a:ext cx="3086100" cy="273844"/>
          </a:xfrm>
          <a:prstGeom prst="rect">
            <a:avLst/>
          </a:prstGeom>
        </p:spPr>
        <p:txBody>
          <a:bodyPr vert="horz" lIns="91440" tIns="45720" rIns="91440" bIns="45720" rtlCol="0" anchor="ctr"/>
          <a:lstStyle>
            <a:lvl1pPr algn="ctr">
              <a:defRPr sz="863">
                <a:solidFill>
                  <a:srgbClr val="252750"/>
                </a:solidFill>
                <a:latin typeface="Montserrat Light" panose="00000400000000000000" pitchFamily="2" charset="-70"/>
              </a:defRPr>
            </a:lvl1pPr>
          </a:lstStyle>
          <a:p>
            <a:endParaRPr lang="lt-LT"/>
          </a:p>
        </p:txBody>
      </p:sp>
      <p:sp>
        <p:nvSpPr>
          <p:cNvPr id="6" name="Slide Number Placeholder 5"/>
          <p:cNvSpPr>
            <a:spLocks noGrp="1"/>
          </p:cNvSpPr>
          <p:nvPr>
            <p:ph type="sldNum" sz="quarter" idx="4"/>
          </p:nvPr>
        </p:nvSpPr>
        <p:spPr>
          <a:xfrm>
            <a:off x="6457950" y="4767262"/>
            <a:ext cx="2057400" cy="273844"/>
          </a:xfrm>
          <a:prstGeom prst="rect">
            <a:avLst/>
          </a:prstGeom>
        </p:spPr>
        <p:txBody>
          <a:bodyPr vert="horz" lIns="91440" tIns="45720" rIns="91440" bIns="45720" rtlCol="0" anchor="ctr"/>
          <a:lstStyle>
            <a:lvl1pPr algn="r">
              <a:defRPr sz="863">
                <a:solidFill>
                  <a:srgbClr val="252750"/>
                </a:solidFill>
                <a:latin typeface="Montserrat Light" panose="00000400000000000000" pitchFamily="2" charset="-70"/>
              </a:defRPr>
            </a:lvl1pPr>
          </a:lstStyle>
          <a:p>
            <a:fld id="{50475F41-863F-46A5-A3CF-2C896CC85DAF}" type="slidenum">
              <a:rPr lang="lt-LT" smtClean="0"/>
              <a:pPr/>
              <a:t>‹#›</a:t>
            </a:fld>
            <a:endParaRPr lang="lt-LT"/>
          </a:p>
        </p:txBody>
      </p:sp>
    </p:spTree>
    <p:extLst>
      <p:ext uri="{BB962C8B-B14F-4D97-AF65-F5344CB8AC3E}">
        <p14:creationId xmlns:p14="http://schemas.microsoft.com/office/powerpoint/2010/main" val="172906565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3" r:id="rId19"/>
    <p:sldLayoutId id="2147483682" r:id="rId20"/>
  </p:sldLayoutIdLst>
  <p:hf hdr="0" ftr="0" dt="0"/>
  <p:txStyles>
    <p:titleStyle>
      <a:lvl1pPr algn="l" defTabSz="342900" rtl="0" eaLnBrk="1" latinLnBrk="0" hangingPunct="1">
        <a:lnSpc>
          <a:spcPct val="90000"/>
        </a:lnSpc>
        <a:spcBef>
          <a:spcPct val="0"/>
        </a:spcBef>
        <a:buNone/>
        <a:defRPr sz="2250" kern="1200">
          <a:solidFill>
            <a:srgbClr val="252750"/>
          </a:solidFill>
          <a:latin typeface="+mj-lt"/>
          <a:ea typeface="+mj-ea"/>
          <a:cs typeface="+mj-cs"/>
        </a:defRPr>
      </a:lvl1pPr>
    </p:titleStyle>
    <p:bodyStyle>
      <a:lvl1pPr marL="0" indent="0" algn="l" defTabSz="342900" rtl="0" eaLnBrk="1" latinLnBrk="0" hangingPunct="1">
        <a:lnSpc>
          <a:spcPct val="90000"/>
        </a:lnSpc>
        <a:spcBef>
          <a:spcPts val="375"/>
        </a:spcBef>
        <a:buFont typeface="Arial" panose="020B0604020202020204" pitchFamily="34" charset="0"/>
        <a:buNone/>
        <a:defRPr sz="1275" kern="1200">
          <a:solidFill>
            <a:srgbClr val="252750"/>
          </a:solidFill>
          <a:latin typeface="+mn-lt"/>
          <a:ea typeface="+mn-ea"/>
          <a:cs typeface="+mn-cs"/>
        </a:defRPr>
      </a:lvl1pPr>
      <a:lvl2pPr marL="171450" indent="0" algn="l" defTabSz="342900" rtl="0" eaLnBrk="1" latinLnBrk="0" hangingPunct="1">
        <a:lnSpc>
          <a:spcPct val="90000"/>
        </a:lnSpc>
        <a:spcBef>
          <a:spcPts val="188"/>
        </a:spcBef>
        <a:buFont typeface="Arial" panose="020B0604020202020204" pitchFamily="34" charset="0"/>
        <a:buNone/>
        <a:defRPr sz="1050" kern="1200">
          <a:solidFill>
            <a:srgbClr val="252750"/>
          </a:solidFill>
          <a:latin typeface="+mn-lt"/>
          <a:ea typeface="+mn-ea"/>
          <a:cs typeface="+mn-cs"/>
        </a:defRPr>
      </a:lvl2pPr>
      <a:lvl3pPr marL="342900" indent="0" algn="l" defTabSz="342900" rtl="0" eaLnBrk="1" latinLnBrk="0" hangingPunct="1">
        <a:lnSpc>
          <a:spcPct val="90000"/>
        </a:lnSpc>
        <a:spcBef>
          <a:spcPts val="188"/>
        </a:spcBef>
        <a:buFont typeface="Arial" panose="020B0604020202020204" pitchFamily="34" charset="0"/>
        <a:buNone/>
        <a:defRPr sz="900" kern="1200">
          <a:solidFill>
            <a:srgbClr val="252750"/>
          </a:solidFill>
          <a:latin typeface="+mn-lt"/>
          <a:ea typeface="+mn-ea"/>
          <a:cs typeface="+mn-cs"/>
        </a:defRPr>
      </a:lvl3pPr>
      <a:lvl4pPr marL="514350" indent="0" algn="l" defTabSz="342900" rtl="0" eaLnBrk="1" latinLnBrk="0" hangingPunct="1">
        <a:lnSpc>
          <a:spcPct val="90000"/>
        </a:lnSpc>
        <a:spcBef>
          <a:spcPts val="188"/>
        </a:spcBef>
        <a:buFont typeface="Arial" panose="020B0604020202020204" pitchFamily="34" charset="0"/>
        <a:buNone/>
        <a:defRPr sz="750" kern="1200">
          <a:solidFill>
            <a:srgbClr val="252750"/>
          </a:solidFill>
          <a:latin typeface="+mn-lt"/>
          <a:ea typeface="+mn-ea"/>
          <a:cs typeface="+mn-cs"/>
        </a:defRPr>
      </a:lvl4pPr>
      <a:lvl5pPr marL="685800" indent="0" algn="l" defTabSz="342900" rtl="0" eaLnBrk="1" latinLnBrk="0" hangingPunct="1">
        <a:lnSpc>
          <a:spcPct val="90000"/>
        </a:lnSpc>
        <a:spcBef>
          <a:spcPts val="188"/>
        </a:spcBef>
        <a:buFont typeface="Arial" panose="020B0604020202020204" pitchFamily="34" charset="0"/>
        <a:buNone/>
        <a:defRPr sz="675" kern="1200">
          <a:solidFill>
            <a:srgbClr val="252750"/>
          </a:solidFill>
          <a:latin typeface="+mn-lt"/>
          <a:ea typeface="+mn-ea"/>
          <a:cs typeface="+mn-cs"/>
        </a:defRPr>
      </a:lvl5pPr>
      <a:lvl6pPr marL="9429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LT"/>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628650" y="1369219"/>
            <a:ext cx="7886700" cy="32635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628650" y="4767262"/>
            <a:ext cx="2057400" cy="273844"/>
          </a:xfrm>
          <a:prstGeom prst="rect">
            <a:avLst/>
          </a:prstGeom>
        </p:spPr>
        <p:txBody>
          <a:bodyPr vert="horz" lIns="91440" tIns="45720" rIns="91440" bIns="45720" rtlCol="0" anchor="ctr"/>
          <a:lstStyle>
            <a:lvl1pPr algn="l">
              <a:defRPr sz="863">
                <a:solidFill>
                  <a:srgbClr val="252750"/>
                </a:solidFill>
                <a:latin typeface="Montserrat Light" panose="00000400000000000000" pitchFamily="2" charset="-70"/>
              </a:defRPr>
            </a:lvl1pPr>
          </a:lstStyle>
          <a:p>
            <a:fld id="{23F432B4-D76E-4830-B6A4-09696FA1E4C1}" type="datetimeFigureOut">
              <a:rPr lang="lt-LT" smtClean="0"/>
              <a:pPr/>
              <a:t>2025-01-29</a:t>
            </a:fld>
            <a:endParaRPr lang="lt-LT"/>
          </a:p>
        </p:txBody>
      </p:sp>
      <p:sp>
        <p:nvSpPr>
          <p:cNvPr id="5" name="Footer Placeholder 4"/>
          <p:cNvSpPr>
            <a:spLocks noGrp="1"/>
          </p:cNvSpPr>
          <p:nvPr>
            <p:ph type="ftr" sz="quarter" idx="3"/>
          </p:nvPr>
        </p:nvSpPr>
        <p:spPr>
          <a:xfrm>
            <a:off x="3028950" y="4767262"/>
            <a:ext cx="3086100" cy="273844"/>
          </a:xfrm>
          <a:prstGeom prst="rect">
            <a:avLst/>
          </a:prstGeom>
        </p:spPr>
        <p:txBody>
          <a:bodyPr vert="horz" lIns="91440" tIns="45720" rIns="91440" bIns="45720" rtlCol="0" anchor="ctr"/>
          <a:lstStyle>
            <a:lvl1pPr algn="ctr">
              <a:defRPr sz="863">
                <a:solidFill>
                  <a:srgbClr val="252750"/>
                </a:solidFill>
                <a:latin typeface="Montserrat Light" panose="00000400000000000000" pitchFamily="2" charset="-70"/>
              </a:defRPr>
            </a:lvl1pPr>
          </a:lstStyle>
          <a:p>
            <a:endParaRPr lang="lt-LT"/>
          </a:p>
        </p:txBody>
      </p:sp>
      <p:sp>
        <p:nvSpPr>
          <p:cNvPr id="6" name="Slide Number Placeholder 5"/>
          <p:cNvSpPr>
            <a:spLocks noGrp="1"/>
          </p:cNvSpPr>
          <p:nvPr>
            <p:ph type="sldNum" sz="quarter" idx="4"/>
          </p:nvPr>
        </p:nvSpPr>
        <p:spPr>
          <a:xfrm>
            <a:off x="6457950" y="4767262"/>
            <a:ext cx="2057400" cy="273844"/>
          </a:xfrm>
          <a:prstGeom prst="rect">
            <a:avLst/>
          </a:prstGeom>
        </p:spPr>
        <p:txBody>
          <a:bodyPr vert="horz" lIns="91440" tIns="45720" rIns="91440" bIns="45720" rtlCol="0" anchor="ctr"/>
          <a:lstStyle>
            <a:lvl1pPr algn="r">
              <a:defRPr sz="863">
                <a:solidFill>
                  <a:srgbClr val="252750"/>
                </a:solidFill>
                <a:latin typeface="Montserrat Light" panose="00000400000000000000" pitchFamily="2" charset="-70"/>
              </a:defRPr>
            </a:lvl1pPr>
          </a:lstStyle>
          <a:p>
            <a:fld id="{50475F41-863F-46A5-A3CF-2C896CC85DAF}" type="slidenum">
              <a:rPr lang="lt-LT" smtClean="0"/>
              <a:pPr/>
              <a:t>‹#›</a:t>
            </a:fld>
            <a:endParaRPr lang="lt-LT"/>
          </a:p>
        </p:txBody>
      </p:sp>
    </p:spTree>
    <p:extLst>
      <p:ext uri="{BB962C8B-B14F-4D97-AF65-F5344CB8AC3E}">
        <p14:creationId xmlns:p14="http://schemas.microsoft.com/office/powerpoint/2010/main" val="835758986"/>
      </p:ext>
    </p:extLst>
  </p:cSld>
  <p:clrMap bg1="lt1" tx1="dk1" bg2="lt2" tx2="dk2" accent1="accent1" accent2="accent2" accent3="accent3" accent4="accent4" accent5="accent5" accent6="accent6" hlink="hlink" folHlink="folHlink"/>
  <p:sldLayoutIdLst>
    <p:sldLayoutId id="2147483707" r:id="rId1"/>
    <p:sldLayoutId id="2147483821" r:id="rId2"/>
    <p:sldLayoutId id="2147483727" r:id="rId3"/>
    <p:sldLayoutId id="2147483820"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Lst>
  <p:txStyles>
    <p:titleStyle>
      <a:lvl1pPr algn="l" defTabSz="342900" rtl="0" eaLnBrk="1" latinLnBrk="0" hangingPunct="1">
        <a:lnSpc>
          <a:spcPct val="90000"/>
        </a:lnSpc>
        <a:spcBef>
          <a:spcPct val="0"/>
        </a:spcBef>
        <a:buNone/>
        <a:defRPr sz="2250" kern="1200">
          <a:solidFill>
            <a:schemeClr val="tx1"/>
          </a:solidFill>
          <a:latin typeface="+mj-lt"/>
          <a:ea typeface="+mj-ea"/>
          <a:cs typeface="+mj-cs"/>
        </a:defRPr>
      </a:lvl1pPr>
    </p:titleStyle>
    <p:bodyStyle>
      <a:lvl1pPr marL="0" indent="0" algn="l" defTabSz="342900" rtl="0" eaLnBrk="1" latinLnBrk="0" hangingPunct="1">
        <a:lnSpc>
          <a:spcPct val="90000"/>
        </a:lnSpc>
        <a:spcBef>
          <a:spcPts val="375"/>
        </a:spcBef>
        <a:buFont typeface="Arial" panose="020B0604020202020204" pitchFamily="34" charset="0"/>
        <a:buNone/>
        <a:defRPr sz="1275" kern="1200">
          <a:solidFill>
            <a:srgbClr val="252750"/>
          </a:solidFill>
          <a:latin typeface="+mn-lt"/>
          <a:ea typeface="+mn-ea"/>
          <a:cs typeface="+mn-cs"/>
        </a:defRPr>
      </a:lvl1pPr>
      <a:lvl2pPr marL="171450" indent="0" algn="l" defTabSz="342900" rtl="0" eaLnBrk="1" latinLnBrk="0" hangingPunct="1">
        <a:lnSpc>
          <a:spcPct val="90000"/>
        </a:lnSpc>
        <a:spcBef>
          <a:spcPts val="188"/>
        </a:spcBef>
        <a:buFont typeface="Arial" panose="020B0604020202020204" pitchFamily="34" charset="0"/>
        <a:buNone/>
        <a:defRPr sz="1050" kern="1200">
          <a:solidFill>
            <a:srgbClr val="252750"/>
          </a:solidFill>
          <a:latin typeface="+mn-lt"/>
          <a:ea typeface="+mn-ea"/>
          <a:cs typeface="+mn-cs"/>
        </a:defRPr>
      </a:lvl2pPr>
      <a:lvl3pPr marL="342900" indent="0" algn="l" defTabSz="342900" rtl="0" eaLnBrk="1" latinLnBrk="0" hangingPunct="1">
        <a:lnSpc>
          <a:spcPct val="90000"/>
        </a:lnSpc>
        <a:spcBef>
          <a:spcPts val="188"/>
        </a:spcBef>
        <a:buFont typeface="Arial" panose="020B0604020202020204" pitchFamily="34" charset="0"/>
        <a:buNone/>
        <a:defRPr sz="900" kern="1200">
          <a:solidFill>
            <a:srgbClr val="252750"/>
          </a:solidFill>
          <a:latin typeface="+mn-lt"/>
          <a:ea typeface="+mn-ea"/>
          <a:cs typeface="+mn-cs"/>
        </a:defRPr>
      </a:lvl3pPr>
      <a:lvl4pPr marL="514350" indent="0" algn="l" defTabSz="342900" rtl="0" eaLnBrk="1" latinLnBrk="0" hangingPunct="1">
        <a:lnSpc>
          <a:spcPct val="90000"/>
        </a:lnSpc>
        <a:spcBef>
          <a:spcPts val="188"/>
        </a:spcBef>
        <a:buFont typeface="Arial" panose="020B0604020202020204" pitchFamily="34" charset="0"/>
        <a:buNone/>
        <a:defRPr sz="750" kern="1200">
          <a:solidFill>
            <a:srgbClr val="252750"/>
          </a:solidFill>
          <a:latin typeface="+mn-lt"/>
          <a:ea typeface="+mn-ea"/>
          <a:cs typeface="+mn-cs"/>
        </a:defRPr>
      </a:lvl4pPr>
      <a:lvl5pPr marL="685800" indent="0" algn="l" defTabSz="342900" rtl="0" eaLnBrk="1" latinLnBrk="0" hangingPunct="1">
        <a:lnSpc>
          <a:spcPct val="90000"/>
        </a:lnSpc>
        <a:spcBef>
          <a:spcPts val="188"/>
        </a:spcBef>
        <a:buFont typeface="Arial" panose="020B0604020202020204" pitchFamily="34" charset="0"/>
        <a:buNone/>
        <a:defRPr sz="675" kern="1200">
          <a:solidFill>
            <a:srgbClr val="252750"/>
          </a:solidFill>
          <a:latin typeface="+mn-lt"/>
          <a:ea typeface="+mn-ea"/>
          <a:cs typeface="+mn-cs"/>
        </a:defRPr>
      </a:lvl5pPr>
      <a:lvl6pPr marL="9429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LT"/>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jpeg"/><Relationship Id="rId7"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4.png"/><Relationship Id="rId9" Type="http://schemas.openxmlformats.org/officeDocument/2006/relationships/image" Target="../media/image25.emf"/></Relationships>
</file>

<file path=ppt/slides/_rels/slide1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3.png"/><Relationship Id="rId4" Type="http://schemas.openxmlformats.org/officeDocument/2006/relationships/image" Target="../media/image27.emf"/><Relationship Id="rId9" Type="http://schemas.openxmlformats.org/officeDocument/2006/relationships/image" Target="../media/image32.emf"/></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4.emf"/><Relationship Id="rId5" Type="http://schemas.openxmlformats.org/officeDocument/2006/relationships/image" Target="../media/image42.emf"/><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4.emf"/><Relationship Id="rId5" Type="http://schemas.openxmlformats.org/officeDocument/2006/relationships/image" Target="../media/image43.emf"/><Relationship Id="rId4" Type="http://schemas.openxmlformats.org/officeDocument/2006/relationships/image" Target="../media/image42.emf"/></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jpeg"/><Relationship Id="rId7" Type="http://schemas.openxmlformats.org/officeDocument/2006/relationships/image" Target="../media/image55.emf"/><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54.emf"/><Relationship Id="rId5" Type="http://schemas.openxmlformats.org/officeDocument/2006/relationships/image" Target="../media/image53.emf"/><Relationship Id="rId10" Type="http://schemas.openxmlformats.org/officeDocument/2006/relationships/image" Target="../media/image22.emf"/><Relationship Id="rId4" Type="http://schemas.openxmlformats.org/officeDocument/2006/relationships/image" Target="../media/image52.emf"/><Relationship Id="rId9" Type="http://schemas.openxmlformats.org/officeDocument/2006/relationships/image" Target="../media/image57.emf"/></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emf"/><Relationship Id="rId7" Type="http://schemas.openxmlformats.org/officeDocument/2006/relationships/image" Target="../media/image61.em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4.png"/><Relationship Id="rId9" Type="http://schemas.openxmlformats.org/officeDocument/2006/relationships/image" Target="../media/image22.emf"/></Relationships>
</file>

<file path=ppt/slides/_rels/slide2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63.jpeg"/><Relationship Id="rId7" Type="http://schemas.openxmlformats.org/officeDocument/2006/relationships/image" Target="../media/image65.emf"/><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64.emf"/><Relationship Id="rId5" Type="http://schemas.openxmlformats.org/officeDocument/2006/relationships/image" Target="../media/image53.emf"/><Relationship Id="rId4" Type="http://schemas.openxmlformats.org/officeDocument/2006/relationships/image" Target="../media/image52.emf"/><Relationship Id="rId9" Type="http://schemas.openxmlformats.org/officeDocument/2006/relationships/image" Target="../media/image47.emf"/></Relationships>
</file>

<file path=ppt/slides/_rels/slide2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73.jpeg"/><Relationship Id="rId5" Type="http://schemas.openxmlformats.org/officeDocument/2006/relationships/image" Target="../media/image72.emf"/><Relationship Id="rId4" Type="http://schemas.openxmlformats.org/officeDocument/2006/relationships/image" Target="../media/image25.emf"/></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25.emf"/><Relationship Id="rId5" Type="http://schemas.openxmlformats.org/officeDocument/2006/relationships/image" Target="../media/image77.emf"/><Relationship Id="rId4" Type="http://schemas.openxmlformats.org/officeDocument/2006/relationships/image" Target="../media/image7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0.emf"/><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76.emf"/><Relationship Id="rId5" Type="http://schemas.openxmlformats.org/officeDocument/2006/relationships/image" Target="../media/image79.emf"/><Relationship Id="rId4" Type="http://schemas.openxmlformats.org/officeDocument/2006/relationships/image" Target="../media/image5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2.jpeg"/><Relationship Id="rId7" Type="http://schemas.openxmlformats.org/officeDocument/2006/relationships/image" Target="../media/image52.emf"/><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8.emf"/></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92.jpeg"/><Relationship Id="rId7" Type="http://schemas.openxmlformats.org/officeDocument/2006/relationships/image" Target="../media/image90.emf"/><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83.emf"/><Relationship Id="rId5" Type="http://schemas.openxmlformats.org/officeDocument/2006/relationships/image" Target="../media/image86.emf"/><Relationship Id="rId4" Type="http://schemas.openxmlformats.org/officeDocument/2006/relationships/image" Target="../media/image52.emf"/></Relationships>
</file>

<file path=ppt/slides/_rels/slide3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86.emf"/><Relationship Id="rId5" Type="http://schemas.openxmlformats.org/officeDocument/2006/relationships/image" Target="../media/image98.emf"/><Relationship Id="rId4" Type="http://schemas.openxmlformats.org/officeDocument/2006/relationships/image" Target="../media/image97.emf"/></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100.jpeg"/><Relationship Id="rId7" Type="http://schemas.openxmlformats.org/officeDocument/2006/relationships/image" Target="../media/image104.emf"/><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5.png"/><Relationship Id="rId7" Type="http://schemas.openxmlformats.org/officeDocument/2006/relationships/image" Target="../media/image109.emf"/><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emf"/></Relationships>
</file>

<file path=ppt/slides/_rels/slide47.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image" Target="../media/image110.jpeg"/><Relationship Id="rId7" Type="http://schemas.openxmlformats.org/officeDocument/2006/relationships/image" Target="../media/image52.emf"/><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13.emf"/><Relationship Id="rId5" Type="http://schemas.openxmlformats.org/officeDocument/2006/relationships/image" Target="../media/image112.emf"/><Relationship Id="rId4" Type="http://schemas.openxmlformats.org/officeDocument/2006/relationships/image" Target="../media/image111.emf"/><Relationship Id="rId9" Type="http://schemas.openxmlformats.org/officeDocument/2006/relationships/image" Target="../media/image114.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body" idx="2"/>
          </p:nvPr>
        </p:nvSpPr>
        <p:spPr>
          <a:xfrm>
            <a:off x="566736" y="2571750"/>
            <a:ext cx="6359843" cy="1163142"/>
          </a:xfrm>
          <a:prstGeom prst="rect">
            <a:avLst/>
          </a:prstGeom>
          <a:noFill/>
          <a:ln>
            <a:noFill/>
          </a:ln>
        </p:spPr>
        <p:txBody>
          <a:bodyPr spcFirstLastPara="1" wrap="square" lIns="34275" tIns="17150" rIns="34275" bIns="17150" anchor="t" anchorCtr="0">
            <a:normAutofit fontScale="92500"/>
          </a:bodyPr>
          <a:lstStyle/>
          <a:p>
            <a:pPr marL="0" lvl="0" indent="0" algn="l" rtl="0">
              <a:lnSpc>
                <a:spcPct val="90000"/>
              </a:lnSpc>
              <a:spcBef>
                <a:spcPts val="0"/>
              </a:spcBef>
              <a:spcAft>
                <a:spcPts val="0"/>
              </a:spcAft>
              <a:buClr>
                <a:schemeClr val="lt1"/>
              </a:buClr>
              <a:buSzPts val="3800"/>
              <a:buNone/>
            </a:pPr>
            <a:r>
              <a:rPr lang="lt"/>
              <a:t>Darnaus judumo veiksmų plan</a:t>
            </a:r>
            <a:r>
              <a:rPr lang="en-US"/>
              <a:t>as</a:t>
            </a:r>
            <a:r>
              <a:rPr lang="lt"/>
              <a:t> iki 2027 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9" name="Group 8">
            <a:extLst>
              <a:ext uri="{FF2B5EF4-FFF2-40B4-BE49-F238E27FC236}">
                <a16:creationId xmlns:a16="http://schemas.microsoft.com/office/drawing/2014/main" id="{FB06DF4A-EC6A-7D41-6E8D-3A3270A83815}"/>
              </a:ext>
            </a:extLst>
          </p:cNvPr>
          <p:cNvGrpSpPr/>
          <p:nvPr/>
        </p:nvGrpSpPr>
        <p:grpSpPr>
          <a:xfrm>
            <a:off x="5105401" y="87984"/>
            <a:ext cx="4077362" cy="4834535"/>
            <a:chOff x="5417530" y="87985"/>
            <a:chExt cx="3685830" cy="4382415"/>
          </a:xfrm>
        </p:grpSpPr>
        <p:pic>
          <p:nvPicPr>
            <p:cNvPr id="7" name="Picture 6" descr="A map of a city&#10;&#10;Description automatically generated">
              <a:extLst>
                <a:ext uri="{FF2B5EF4-FFF2-40B4-BE49-F238E27FC236}">
                  <a16:creationId xmlns:a16="http://schemas.microsoft.com/office/drawing/2014/main" id="{3BFC264E-2C47-D047-2EBF-EB0E36390320}"/>
                </a:ext>
              </a:extLst>
            </p:cNvPr>
            <p:cNvPicPr>
              <a:picLocks noChangeAspect="1"/>
            </p:cNvPicPr>
            <p:nvPr/>
          </p:nvPicPr>
          <p:blipFill rotWithShape="1">
            <a:blip r:embed="rId3"/>
            <a:srcRect l="1131" t="187" r="1315" b="738"/>
            <a:stretch/>
          </p:blipFill>
          <p:spPr>
            <a:xfrm>
              <a:off x="5469639" y="370381"/>
              <a:ext cx="3633721" cy="4100019"/>
            </a:xfrm>
            <a:prstGeom prst="rect">
              <a:avLst/>
            </a:prstGeom>
          </p:spPr>
        </p:pic>
        <p:pic>
          <p:nvPicPr>
            <p:cNvPr id="8" name="Picture 7" descr="A map of a city&#10;&#10;Description automatically generated">
              <a:extLst>
                <a:ext uri="{FF2B5EF4-FFF2-40B4-BE49-F238E27FC236}">
                  <a16:creationId xmlns:a16="http://schemas.microsoft.com/office/drawing/2014/main" id="{7D4F8AF1-E2A8-BE2C-6BE7-812B279E1AF3}"/>
                </a:ext>
              </a:extLst>
            </p:cNvPr>
            <p:cNvPicPr>
              <a:picLocks noChangeAspect="1"/>
            </p:cNvPicPr>
            <p:nvPr/>
          </p:nvPicPr>
          <p:blipFill rotWithShape="1">
            <a:blip r:embed="rId3"/>
            <a:srcRect l="1132" t="187" r="64427" b="70582"/>
            <a:stretch/>
          </p:blipFill>
          <p:spPr>
            <a:xfrm>
              <a:off x="5417530" y="87985"/>
              <a:ext cx="1747932" cy="1648206"/>
            </a:xfrm>
            <a:prstGeom prst="rect">
              <a:avLst/>
            </a:prstGeom>
          </p:spPr>
        </p:pic>
      </p:grpSp>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45114" y="370381"/>
            <a:ext cx="7666766"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Viešojo tra</a:t>
            </a:r>
            <a:r>
              <a:rPr lang="lt-LT" sz="2000" b="1">
                <a:solidFill>
                  <a:schemeClr val="bg2"/>
                </a:solidFill>
              </a:rPr>
              <a:t>nspor</a:t>
            </a:r>
            <a:r>
              <a:rPr lang="lt-LT" sz="2000" b="1">
                <a:solidFill>
                  <a:srgbClr val="242750"/>
                </a:solidFill>
              </a:rPr>
              <a:t>to optimizacija</a:t>
            </a:r>
            <a:endParaRPr lang="lt-LT" sz="2000" b="1"/>
          </a:p>
        </p:txBody>
      </p:sp>
      <p:grpSp>
        <p:nvGrpSpPr>
          <p:cNvPr id="15" name="Group 14">
            <a:extLst>
              <a:ext uri="{FF2B5EF4-FFF2-40B4-BE49-F238E27FC236}">
                <a16:creationId xmlns:a16="http://schemas.microsoft.com/office/drawing/2014/main" id="{C7FA89FA-BA41-D2DE-B37C-2CCF785CF17A}"/>
              </a:ext>
            </a:extLst>
          </p:cNvPr>
          <p:cNvGrpSpPr/>
          <p:nvPr/>
        </p:nvGrpSpPr>
        <p:grpSpPr>
          <a:xfrm>
            <a:off x="183957" y="1530459"/>
            <a:ext cx="328068" cy="2709214"/>
            <a:chOff x="183957" y="1530459"/>
            <a:chExt cx="328068" cy="2709214"/>
          </a:xfrm>
        </p:grpSpPr>
        <p:sp>
          <p:nvSpPr>
            <p:cNvPr id="6" name="Ovalas 90">
              <a:extLst>
                <a:ext uri="{FF2B5EF4-FFF2-40B4-BE49-F238E27FC236}">
                  <a16:creationId xmlns:a16="http://schemas.microsoft.com/office/drawing/2014/main" id="{380BFD22-DFDA-22AA-A43A-CFB0BED47E3E}"/>
                </a:ext>
              </a:extLst>
            </p:cNvPr>
            <p:cNvSpPr>
              <a:spLocks noChangeAspect="1"/>
            </p:cNvSpPr>
            <p:nvPr/>
          </p:nvSpPr>
          <p:spPr bwMode="auto">
            <a:xfrm>
              <a:off x="183957" y="27404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1" name="Ovalas 90">
              <a:extLst>
                <a:ext uri="{FF2B5EF4-FFF2-40B4-BE49-F238E27FC236}">
                  <a16:creationId xmlns:a16="http://schemas.microsoft.com/office/drawing/2014/main" id="{57389371-AE30-8BEB-368B-901B6657D8D7}"/>
                </a:ext>
              </a:extLst>
            </p:cNvPr>
            <p:cNvSpPr>
              <a:spLocks noChangeAspect="1"/>
            </p:cNvSpPr>
            <p:nvPr/>
          </p:nvSpPr>
          <p:spPr bwMode="auto">
            <a:xfrm>
              <a:off x="183957" y="3130909"/>
              <a:ext cx="328068" cy="327897"/>
            </a:xfrm>
            <a:prstGeom prst="ellipse">
              <a:avLst/>
            </a:prstGeom>
            <a:solidFill>
              <a:schemeClr val="tx2">
                <a:lumMod val="20000"/>
                <a:lumOff val="8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2" name="Ovalas 90">
              <a:extLst>
                <a:ext uri="{FF2B5EF4-FFF2-40B4-BE49-F238E27FC236}">
                  <a16:creationId xmlns:a16="http://schemas.microsoft.com/office/drawing/2014/main" id="{0BDDC1FA-B6DA-EFC3-A2DA-9FC625E2C997}"/>
                </a:ext>
              </a:extLst>
            </p:cNvPr>
            <p:cNvSpPr>
              <a:spLocks noChangeAspect="1"/>
            </p:cNvSpPr>
            <p:nvPr/>
          </p:nvSpPr>
          <p:spPr bwMode="auto">
            <a:xfrm>
              <a:off x="183957" y="3521342"/>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3" name="Ovalas 90">
              <a:extLst>
                <a:ext uri="{FF2B5EF4-FFF2-40B4-BE49-F238E27FC236}">
                  <a16:creationId xmlns:a16="http://schemas.microsoft.com/office/drawing/2014/main" id="{32282C27-B353-1F59-206C-6B9496E278C3}"/>
                </a:ext>
              </a:extLst>
            </p:cNvPr>
            <p:cNvSpPr>
              <a:spLocks noChangeAspect="1"/>
            </p:cNvSpPr>
            <p:nvPr/>
          </p:nvSpPr>
          <p:spPr bwMode="auto">
            <a:xfrm>
              <a:off x="183957" y="39117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76DB7026-BB54-CBBC-1A62-A5842C66E039}"/>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pic>
        <p:nvPicPr>
          <p:cNvPr id="16" name="Google Shape;73;p15">
            <a:extLst>
              <a:ext uri="{FF2B5EF4-FFF2-40B4-BE49-F238E27FC236}">
                <a16:creationId xmlns:a16="http://schemas.microsoft.com/office/drawing/2014/main" id="{9437F364-D3AB-E781-E6E6-2ECCEB9A5C07}"/>
              </a:ext>
            </a:extLst>
          </p:cNvPr>
          <p:cNvPicPr preferRelativeResize="0"/>
          <p:nvPr/>
        </p:nvPicPr>
        <p:blipFill rotWithShape="1">
          <a:blip r:embed="rId4">
            <a:alphaModFix/>
          </a:blip>
          <a:srcRect/>
          <a:stretch/>
        </p:blipFill>
        <p:spPr>
          <a:xfrm>
            <a:off x="7974168" y="4806156"/>
            <a:ext cx="758515" cy="172429"/>
          </a:xfrm>
          <a:prstGeom prst="rect">
            <a:avLst/>
          </a:prstGeom>
          <a:noFill/>
          <a:ln>
            <a:noFill/>
          </a:ln>
        </p:spPr>
      </p:pic>
      <p:sp>
        <p:nvSpPr>
          <p:cNvPr id="4" name="Google Shape;131;p20">
            <a:extLst>
              <a:ext uri="{FF2B5EF4-FFF2-40B4-BE49-F238E27FC236}">
                <a16:creationId xmlns:a16="http://schemas.microsoft.com/office/drawing/2014/main" id="{9E517F02-48B5-15BB-66A9-021A270354CA}"/>
              </a:ext>
            </a:extLst>
          </p:cNvPr>
          <p:cNvSpPr txBox="1"/>
          <p:nvPr/>
        </p:nvSpPr>
        <p:spPr>
          <a:xfrm>
            <a:off x="845820" y="1005199"/>
            <a:ext cx="3462571" cy="393165"/>
          </a:xfrm>
          <a:prstGeom prst="rect">
            <a:avLst/>
          </a:prstGeom>
          <a:noFill/>
          <a:ln>
            <a:noFill/>
          </a:ln>
        </p:spPr>
        <p:txBody>
          <a:bodyPr spcFirstLastPara="1" wrap="square" lIns="0" tIns="0" rIns="0" bIns="0" anchor="t" anchorCtr="0">
            <a:noAutofit/>
          </a:bodyPr>
          <a:lstStyle/>
          <a:p>
            <a:pPr>
              <a:lnSpc>
                <a:spcPts val="1540"/>
              </a:lnSpc>
              <a:spcAft>
                <a:spcPts val="600"/>
              </a:spcAft>
              <a:buClr>
                <a:srgbClr val="595959"/>
              </a:buClr>
              <a:buSzPts val="1500"/>
            </a:pPr>
            <a:r>
              <a:rPr lang="lt-LT" sz="1100">
                <a:solidFill>
                  <a:schemeClr val="tx1"/>
                </a:solidFill>
                <a:latin typeface="Montserrat"/>
              </a:rPr>
              <a:t>Peržiūrima viešojo transporto paslauga, siekiant optimizuoti jos veikimą. </a:t>
            </a:r>
          </a:p>
          <a:p>
            <a:pPr>
              <a:lnSpc>
                <a:spcPts val="1540"/>
              </a:lnSpc>
              <a:spcAft>
                <a:spcPts val="600"/>
              </a:spcAft>
              <a:buClr>
                <a:srgbClr val="595959"/>
              </a:buClr>
              <a:buSzPts val="1500"/>
            </a:pPr>
            <a:r>
              <a:rPr lang="lt-LT" sz="1100" b="1">
                <a:solidFill>
                  <a:schemeClr val="tx1"/>
                </a:solidFill>
                <a:latin typeface="Montserrat"/>
                <a:sym typeface="Montserrat"/>
              </a:rPr>
              <a:t>Siektini rezultatai ir nauda:</a:t>
            </a:r>
          </a:p>
        </p:txBody>
      </p:sp>
      <p:sp>
        <p:nvSpPr>
          <p:cNvPr id="14" name="Google Shape;131;p20">
            <a:extLst>
              <a:ext uri="{FF2B5EF4-FFF2-40B4-BE49-F238E27FC236}">
                <a16:creationId xmlns:a16="http://schemas.microsoft.com/office/drawing/2014/main" id="{676081FE-6702-58B7-1C96-DE8921D2032C}"/>
              </a:ext>
            </a:extLst>
          </p:cNvPr>
          <p:cNvSpPr txBox="1"/>
          <p:nvPr/>
        </p:nvSpPr>
        <p:spPr>
          <a:xfrm>
            <a:off x="1366769" y="1817855"/>
            <a:ext cx="1847235" cy="224903"/>
          </a:xfrm>
          <a:prstGeom prst="rect">
            <a:avLst/>
          </a:prstGeom>
          <a:noFill/>
          <a:ln>
            <a:noFill/>
          </a:ln>
        </p:spPr>
        <p:txBody>
          <a:bodyPr spcFirstLastPara="1" wrap="square" lIns="0" tIns="0" rIns="0" bIns="0" anchor="t" anchorCtr="0">
            <a:noAutofit/>
          </a:bodyPr>
          <a:lstStyle/>
          <a:p>
            <a:pPr marL="6350">
              <a:lnSpc>
                <a:spcPts val="1540"/>
              </a:lnSpc>
              <a:spcAft>
                <a:spcPts val="600"/>
              </a:spcAft>
              <a:buClr>
                <a:schemeClr val="bg2"/>
              </a:buClr>
              <a:buSzPct val="100000"/>
            </a:pPr>
            <a:r>
              <a:rPr lang="lt-LT" sz="1100">
                <a:latin typeface="Montserrat"/>
              </a:rPr>
              <a:t>sukurti 8 </a:t>
            </a:r>
            <a:r>
              <a:rPr lang="lt-LT" sz="1100">
                <a:solidFill>
                  <a:schemeClr val="tx1"/>
                </a:solidFill>
                <a:latin typeface="Montserrat"/>
              </a:rPr>
              <a:t>nauji maršrutai</a:t>
            </a:r>
            <a:endParaRPr lang="lt-LT" sz="1200">
              <a:solidFill>
                <a:schemeClr val="tx2"/>
              </a:solidFill>
              <a:latin typeface="Montserrat"/>
              <a:sym typeface="Montserrat"/>
            </a:endParaRPr>
          </a:p>
        </p:txBody>
      </p:sp>
      <p:pic>
        <p:nvPicPr>
          <p:cNvPr id="18" name="Picture 17">
            <a:extLst>
              <a:ext uri="{FF2B5EF4-FFF2-40B4-BE49-F238E27FC236}">
                <a16:creationId xmlns:a16="http://schemas.microsoft.com/office/drawing/2014/main" id="{BF1EE3E7-5734-FAC7-FA05-68EFC6FC26AE}"/>
              </a:ext>
            </a:extLst>
          </p:cNvPr>
          <p:cNvPicPr>
            <a:picLocks noChangeAspect="1"/>
          </p:cNvPicPr>
          <p:nvPr/>
        </p:nvPicPr>
        <p:blipFill>
          <a:blip r:embed="rId5"/>
          <a:stretch>
            <a:fillRect/>
          </a:stretch>
        </p:blipFill>
        <p:spPr>
          <a:xfrm>
            <a:off x="847141" y="1778068"/>
            <a:ext cx="326763" cy="326763"/>
          </a:xfrm>
          <a:prstGeom prst="rect">
            <a:avLst/>
          </a:prstGeom>
        </p:spPr>
      </p:pic>
      <p:pic>
        <p:nvPicPr>
          <p:cNvPr id="19" name="Picture 18">
            <a:extLst>
              <a:ext uri="{FF2B5EF4-FFF2-40B4-BE49-F238E27FC236}">
                <a16:creationId xmlns:a16="http://schemas.microsoft.com/office/drawing/2014/main" id="{0832E974-26C5-0E6F-F227-53364143444E}"/>
              </a:ext>
            </a:extLst>
          </p:cNvPr>
          <p:cNvPicPr>
            <a:picLocks noChangeAspect="1"/>
          </p:cNvPicPr>
          <p:nvPr/>
        </p:nvPicPr>
        <p:blipFill>
          <a:blip r:embed="rId6"/>
          <a:stretch>
            <a:fillRect/>
          </a:stretch>
        </p:blipFill>
        <p:spPr>
          <a:xfrm>
            <a:off x="847140" y="2281170"/>
            <a:ext cx="286634" cy="326762"/>
          </a:xfrm>
          <a:prstGeom prst="rect">
            <a:avLst/>
          </a:prstGeom>
        </p:spPr>
      </p:pic>
      <p:sp>
        <p:nvSpPr>
          <p:cNvPr id="23" name="Google Shape;131;p20">
            <a:extLst>
              <a:ext uri="{FF2B5EF4-FFF2-40B4-BE49-F238E27FC236}">
                <a16:creationId xmlns:a16="http://schemas.microsoft.com/office/drawing/2014/main" id="{ED0AC80D-B208-D01D-42DD-B257110A271D}"/>
              </a:ext>
            </a:extLst>
          </p:cNvPr>
          <p:cNvSpPr txBox="1"/>
          <p:nvPr/>
        </p:nvSpPr>
        <p:spPr>
          <a:xfrm>
            <a:off x="1366769" y="2820792"/>
            <a:ext cx="2305343" cy="528213"/>
          </a:xfrm>
          <a:prstGeom prst="rect">
            <a:avLst/>
          </a:prstGeom>
          <a:noFill/>
          <a:ln>
            <a:noFill/>
          </a:ln>
        </p:spPr>
        <p:txBody>
          <a:bodyPr spcFirstLastPara="1" wrap="square" lIns="0" tIns="0" rIns="0" bIns="0" anchor="t" anchorCtr="0">
            <a:noAutofit/>
          </a:bodyPr>
          <a:lstStyle/>
          <a:p>
            <a:pPr marL="6350">
              <a:lnSpc>
                <a:spcPts val="1540"/>
              </a:lnSpc>
              <a:spcAft>
                <a:spcPts val="600"/>
              </a:spcAft>
              <a:buClr>
                <a:schemeClr val="bg2"/>
              </a:buClr>
              <a:buSzPct val="100000"/>
            </a:pPr>
            <a:r>
              <a:rPr lang="lt-LT" sz="1100">
                <a:latin typeface="Montserrat"/>
                <a:sym typeface="Montserrat"/>
              </a:rPr>
              <a:t>sudaryta galimybė 87 proc. gyventojų naudotis viešuoju transportu</a:t>
            </a:r>
            <a:endParaRPr lang="lt-LT" sz="1100">
              <a:solidFill>
                <a:schemeClr val="tx2"/>
              </a:solidFill>
              <a:latin typeface="Montserrat"/>
              <a:sym typeface="Montserrat"/>
            </a:endParaRPr>
          </a:p>
        </p:txBody>
      </p:sp>
      <p:sp>
        <p:nvSpPr>
          <p:cNvPr id="24" name="Google Shape;131;p20">
            <a:extLst>
              <a:ext uri="{FF2B5EF4-FFF2-40B4-BE49-F238E27FC236}">
                <a16:creationId xmlns:a16="http://schemas.microsoft.com/office/drawing/2014/main" id="{19103094-1B99-63FB-0819-F48DA0B5172A}"/>
              </a:ext>
            </a:extLst>
          </p:cNvPr>
          <p:cNvSpPr txBox="1"/>
          <p:nvPr/>
        </p:nvSpPr>
        <p:spPr>
          <a:xfrm>
            <a:off x="1351384" y="2324142"/>
            <a:ext cx="2285472" cy="215266"/>
          </a:xfrm>
          <a:prstGeom prst="rect">
            <a:avLst/>
          </a:prstGeom>
          <a:noFill/>
          <a:ln>
            <a:noFill/>
          </a:ln>
        </p:spPr>
        <p:txBody>
          <a:bodyPr spcFirstLastPara="1" wrap="square" lIns="0" tIns="0" rIns="0" bIns="0" anchor="t" anchorCtr="0">
            <a:noAutofit/>
          </a:bodyPr>
          <a:lstStyle/>
          <a:p>
            <a:pPr marL="6350">
              <a:lnSpc>
                <a:spcPts val="1540"/>
              </a:lnSpc>
              <a:spcAft>
                <a:spcPts val="600"/>
              </a:spcAft>
              <a:buClr>
                <a:schemeClr val="bg2"/>
              </a:buClr>
              <a:buSzPct val="100000"/>
            </a:pPr>
            <a:r>
              <a:rPr lang="lt-LT" sz="1100">
                <a:latin typeface="Montserrat"/>
              </a:rPr>
              <a:t>pakoreguota </a:t>
            </a:r>
            <a:r>
              <a:rPr lang="en-US" sz="1100">
                <a:latin typeface="Montserrat"/>
              </a:rPr>
              <a:t>15</a:t>
            </a:r>
            <a:r>
              <a:rPr lang="lt-LT" sz="1100">
                <a:latin typeface="Montserrat"/>
              </a:rPr>
              <a:t> esamų maršrutų</a:t>
            </a:r>
            <a:endParaRPr lang="lt-LT" sz="1000">
              <a:solidFill>
                <a:schemeClr val="tx2"/>
              </a:solidFill>
              <a:latin typeface="Montserrat"/>
              <a:sym typeface="Montserrat"/>
            </a:endParaRPr>
          </a:p>
        </p:txBody>
      </p:sp>
      <p:sp>
        <p:nvSpPr>
          <p:cNvPr id="26" name="Google Shape;131;p20">
            <a:extLst>
              <a:ext uri="{FF2B5EF4-FFF2-40B4-BE49-F238E27FC236}">
                <a16:creationId xmlns:a16="http://schemas.microsoft.com/office/drawing/2014/main" id="{71183259-633E-D2C1-0B50-FCA5CA171E0A}"/>
              </a:ext>
            </a:extLst>
          </p:cNvPr>
          <p:cNvSpPr txBox="1"/>
          <p:nvPr/>
        </p:nvSpPr>
        <p:spPr>
          <a:xfrm>
            <a:off x="1366769" y="3630389"/>
            <a:ext cx="1615914" cy="327898"/>
          </a:xfrm>
          <a:prstGeom prst="rect">
            <a:avLst/>
          </a:prstGeom>
          <a:noFill/>
          <a:ln>
            <a:noFill/>
          </a:ln>
        </p:spPr>
        <p:txBody>
          <a:bodyPr spcFirstLastPara="1" wrap="square" lIns="0" tIns="0" rIns="0" bIns="0" anchor="t" anchorCtr="0">
            <a:noAutofit/>
          </a:bodyPr>
          <a:lstStyle/>
          <a:p>
            <a:pPr marL="6350">
              <a:lnSpc>
                <a:spcPts val="1540"/>
              </a:lnSpc>
              <a:spcAft>
                <a:spcPts val="600"/>
              </a:spcAft>
              <a:buClr>
                <a:schemeClr val="bg2"/>
              </a:buClr>
              <a:buSzPct val="100000"/>
            </a:pPr>
            <a:r>
              <a:rPr lang="lt-LT" sz="1100">
                <a:latin typeface="Montserrat"/>
                <a:sym typeface="Montserrat"/>
              </a:rPr>
              <a:t>dažnesni 44 viešojo transporto maršrutai</a:t>
            </a:r>
          </a:p>
        </p:txBody>
      </p:sp>
      <p:pic>
        <p:nvPicPr>
          <p:cNvPr id="38" name="Picture 37">
            <a:extLst>
              <a:ext uri="{FF2B5EF4-FFF2-40B4-BE49-F238E27FC236}">
                <a16:creationId xmlns:a16="http://schemas.microsoft.com/office/drawing/2014/main" id="{ABA3F1F3-CC1D-82BD-7D73-38DA9733472C}"/>
              </a:ext>
            </a:extLst>
          </p:cNvPr>
          <p:cNvPicPr>
            <a:picLocks noChangeAspect="1"/>
          </p:cNvPicPr>
          <p:nvPr/>
        </p:nvPicPr>
        <p:blipFill>
          <a:blip r:embed="rId7"/>
          <a:stretch>
            <a:fillRect/>
          </a:stretch>
        </p:blipFill>
        <p:spPr>
          <a:xfrm>
            <a:off x="845580" y="3654455"/>
            <a:ext cx="321030" cy="303832"/>
          </a:xfrm>
          <a:prstGeom prst="rect">
            <a:avLst/>
          </a:prstGeom>
        </p:spPr>
      </p:pic>
      <p:pic>
        <p:nvPicPr>
          <p:cNvPr id="39" name="Picture 38">
            <a:extLst>
              <a:ext uri="{FF2B5EF4-FFF2-40B4-BE49-F238E27FC236}">
                <a16:creationId xmlns:a16="http://schemas.microsoft.com/office/drawing/2014/main" id="{68B37462-C31B-FE01-036F-79B043D881A0}"/>
              </a:ext>
            </a:extLst>
          </p:cNvPr>
          <p:cNvPicPr>
            <a:picLocks noChangeAspect="1"/>
          </p:cNvPicPr>
          <p:nvPr/>
        </p:nvPicPr>
        <p:blipFill>
          <a:blip r:embed="rId8"/>
          <a:stretch>
            <a:fillRect/>
          </a:stretch>
        </p:blipFill>
        <p:spPr>
          <a:xfrm>
            <a:off x="846435" y="2927549"/>
            <a:ext cx="315297" cy="286634"/>
          </a:xfrm>
          <a:prstGeom prst="rect">
            <a:avLst/>
          </a:prstGeom>
        </p:spPr>
      </p:pic>
      <p:pic>
        <p:nvPicPr>
          <p:cNvPr id="29" name="Picture 28">
            <a:extLst>
              <a:ext uri="{FF2B5EF4-FFF2-40B4-BE49-F238E27FC236}">
                <a16:creationId xmlns:a16="http://schemas.microsoft.com/office/drawing/2014/main" id="{32CC0C93-7901-1658-32CD-D44D5CAC90D5}"/>
              </a:ext>
            </a:extLst>
          </p:cNvPr>
          <p:cNvPicPr>
            <a:picLocks noChangeAspect="1"/>
          </p:cNvPicPr>
          <p:nvPr/>
        </p:nvPicPr>
        <p:blipFill>
          <a:blip r:embed="rId9"/>
          <a:stretch>
            <a:fillRect/>
          </a:stretch>
        </p:blipFill>
        <p:spPr>
          <a:xfrm>
            <a:off x="833366" y="4270760"/>
            <a:ext cx="314183" cy="308671"/>
          </a:xfrm>
          <a:prstGeom prst="rect">
            <a:avLst/>
          </a:prstGeom>
        </p:spPr>
      </p:pic>
      <p:sp>
        <p:nvSpPr>
          <p:cNvPr id="30" name="Google Shape;131;p20">
            <a:extLst>
              <a:ext uri="{FF2B5EF4-FFF2-40B4-BE49-F238E27FC236}">
                <a16:creationId xmlns:a16="http://schemas.microsoft.com/office/drawing/2014/main" id="{CCE5CA91-BA3C-89AD-5872-7DB4F7DAD924}"/>
              </a:ext>
            </a:extLst>
          </p:cNvPr>
          <p:cNvSpPr txBox="1"/>
          <p:nvPr/>
        </p:nvSpPr>
        <p:spPr>
          <a:xfrm>
            <a:off x="1366769" y="4232053"/>
            <a:ext cx="2790233" cy="465058"/>
          </a:xfrm>
          <a:prstGeom prst="rect">
            <a:avLst/>
          </a:prstGeom>
          <a:noFill/>
          <a:ln>
            <a:noFill/>
          </a:ln>
        </p:spPr>
        <p:txBody>
          <a:bodyPr spcFirstLastPara="1" wrap="square" lIns="0" tIns="0" rIns="0" bIns="0" anchor="t" anchorCtr="0">
            <a:noAutofit/>
          </a:bodyPr>
          <a:lstStyle/>
          <a:p>
            <a:pPr marL="6350">
              <a:lnSpc>
                <a:spcPts val="1739"/>
              </a:lnSpc>
            </a:pPr>
            <a:r>
              <a:rPr lang="lt-LT" sz="1100">
                <a:latin typeface="Montserrat"/>
                <a:sym typeface="Montserrat"/>
              </a:rPr>
              <a:t>90 tūkst. daugiau viešojo transporto </a:t>
            </a:r>
            <a:r>
              <a:rPr lang="lt-LT" sz="1100">
                <a:latin typeface="Montserrat"/>
              </a:rPr>
              <a:t>kelionių per dieną</a:t>
            </a:r>
            <a:endParaRPr lang="en-US" sz="1100"/>
          </a:p>
          <a:p>
            <a:pPr marL="6350">
              <a:lnSpc>
                <a:spcPts val="1739"/>
              </a:lnSpc>
            </a:pPr>
            <a:r>
              <a:rPr lang="lt-LT" sz="1100">
                <a:solidFill>
                  <a:schemeClr val="tx2"/>
                </a:solidFill>
                <a:latin typeface="Montserrat"/>
              </a:rPr>
              <a:t>(5</a:t>
            </a:r>
            <a:r>
              <a:rPr lang="en-US" sz="1100">
                <a:solidFill>
                  <a:schemeClr val="tx2"/>
                </a:solidFill>
                <a:latin typeface="Montserrat"/>
              </a:rPr>
              <a:t>70</a:t>
            </a:r>
            <a:r>
              <a:rPr lang="lt-LT" sz="1100">
                <a:solidFill>
                  <a:schemeClr val="tx2"/>
                </a:solidFill>
                <a:latin typeface="Montserrat"/>
              </a:rPr>
              <a:t> tūkst. kelionių per dieną </a:t>
            </a:r>
            <a:r>
              <a:rPr lang="en-US" sz="1100">
                <a:solidFill>
                  <a:schemeClr val="tx2"/>
                </a:solidFill>
                <a:latin typeface="Montserrat"/>
              </a:rPr>
              <a:t>2027</a:t>
            </a:r>
            <a:r>
              <a:rPr lang="lt-LT" sz="1100">
                <a:solidFill>
                  <a:schemeClr val="tx2"/>
                </a:solidFill>
                <a:latin typeface="Montserrat"/>
              </a:rPr>
              <a:t> m.)</a:t>
            </a:r>
            <a:endParaRPr lang="lt-LT" sz="1100">
              <a:solidFill>
                <a:schemeClr val="tx2"/>
              </a:solidFill>
            </a:endParaRPr>
          </a:p>
          <a:p>
            <a:pPr marL="6350">
              <a:lnSpc>
                <a:spcPts val="1540"/>
              </a:lnSpc>
              <a:spcAft>
                <a:spcPts val="600"/>
              </a:spcAft>
            </a:pPr>
            <a:endParaRPr lang="lt-LT" sz="1100">
              <a:latin typeface="Montserrat"/>
            </a:endParaRPr>
          </a:p>
        </p:txBody>
      </p:sp>
    </p:spTree>
    <p:extLst>
      <p:ext uri="{BB962C8B-B14F-4D97-AF65-F5344CB8AC3E}">
        <p14:creationId xmlns:p14="http://schemas.microsoft.com/office/powerpoint/2010/main" val="31343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44376" y="370381"/>
            <a:ext cx="7735744"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marR="0" lvl="0" indent="-11113" algn="l" rtl="0">
              <a:lnSpc>
                <a:spcPct val="90000"/>
              </a:lnSpc>
              <a:spcBef>
                <a:spcPts val="800"/>
              </a:spcBef>
              <a:spcAft>
                <a:spcPts val="0"/>
              </a:spcAft>
              <a:buClr>
                <a:srgbClr val="252750"/>
              </a:buClr>
              <a:buSzPts val="1300"/>
              <a:buFont typeface="Arial"/>
              <a:buNone/>
            </a:pPr>
            <a:r>
              <a:rPr lang="lt-LT" sz="2000" b="1" i="0" u="none" strike="noStrike" cap="none">
                <a:solidFill>
                  <a:srgbClr val="242750"/>
                </a:solidFill>
                <a:latin typeface="Montserrat"/>
                <a:ea typeface="Montserrat"/>
                <a:cs typeface="Montserrat"/>
                <a:sym typeface="Montserrat"/>
              </a:rPr>
              <a:t>Vilniaus rajono integracija ir bendra kainodara </a:t>
            </a:r>
            <a:endParaRPr lang="lt-LT" sz="2000" b="1" i="0" u="none" strike="noStrike" cap="none">
              <a:solidFill>
                <a:srgbClr val="252750"/>
              </a:solidFill>
              <a:latin typeface="Montserrat"/>
              <a:ea typeface="Montserrat"/>
              <a:cs typeface="Montserrat"/>
              <a:sym typeface="Montserrat"/>
            </a:endParaRPr>
          </a:p>
        </p:txBody>
      </p:sp>
      <p:sp>
        <p:nvSpPr>
          <p:cNvPr id="18" name="Google Shape;131;p20">
            <a:extLst>
              <a:ext uri="{FF2B5EF4-FFF2-40B4-BE49-F238E27FC236}">
                <a16:creationId xmlns:a16="http://schemas.microsoft.com/office/drawing/2014/main" id="{B92BE407-35DE-3297-A767-052BE8A0C8D9}"/>
              </a:ext>
            </a:extLst>
          </p:cNvPr>
          <p:cNvSpPr txBox="1"/>
          <p:nvPr/>
        </p:nvSpPr>
        <p:spPr>
          <a:xfrm>
            <a:off x="845821" y="1146330"/>
            <a:ext cx="3070524" cy="252034"/>
          </a:xfrm>
          <a:prstGeom prst="rect">
            <a:avLst/>
          </a:prstGeom>
          <a:noFill/>
          <a:ln>
            <a:noFill/>
          </a:ln>
        </p:spPr>
        <p:txBody>
          <a:bodyPr spcFirstLastPara="1" wrap="square" lIns="0" tIns="0" rIns="0" bIns="0" anchor="t" anchorCtr="0">
            <a:noAutofit/>
          </a:bodyPr>
          <a:lstStyle/>
          <a:p>
            <a:pPr>
              <a:lnSpc>
                <a:spcPts val="1540"/>
              </a:lnSpc>
              <a:spcAft>
                <a:spcPts val="600"/>
              </a:spcAft>
              <a:buClr>
                <a:srgbClr val="595959"/>
              </a:buClr>
              <a:buSzPts val="1500"/>
            </a:pPr>
            <a:r>
              <a:rPr lang="lt-LT" sz="1100" b="1">
                <a:solidFill>
                  <a:schemeClr val="tx1"/>
                </a:solidFill>
                <a:latin typeface="Montserrat"/>
                <a:sym typeface="Montserrat"/>
              </a:rPr>
              <a:t>Siektini rezultatai ir nauda:</a:t>
            </a:r>
          </a:p>
        </p:txBody>
      </p:sp>
      <p:sp>
        <p:nvSpPr>
          <p:cNvPr id="19" name="Google Shape;131;p20">
            <a:extLst>
              <a:ext uri="{FF2B5EF4-FFF2-40B4-BE49-F238E27FC236}">
                <a16:creationId xmlns:a16="http://schemas.microsoft.com/office/drawing/2014/main" id="{43F900B0-D1C3-FA6C-84CC-BE63F396DF90}"/>
              </a:ext>
            </a:extLst>
          </p:cNvPr>
          <p:cNvSpPr txBox="1"/>
          <p:nvPr/>
        </p:nvSpPr>
        <p:spPr>
          <a:xfrm>
            <a:off x="1366772" y="1403028"/>
            <a:ext cx="2981195" cy="369043"/>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latin typeface="Montserrat"/>
              </a:rPr>
              <a:t>vienas bilietas, aiškesnė kainodara ir prieinami duomenys apie atliktas keliones</a:t>
            </a:r>
          </a:p>
        </p:txBody>
      </p:sp>
      <p:sp>
        <p:nvSpPr>
          <p:cNvPr id="21" name="Google Shape;131;p20">
            <a:extLst>
              <a:ext uri="{FF2B5EF4-FFF2-40B4-BE49-F238E27FC236}">
                <a16:creationId xmlns:a16="http://schemas.microsoft.com/office/drawing/2014/main" id="{9996A0AE-AD3D-AA71-2B17-707CF582F536}"/>
              </a:ext>
            </a:extLst>
          </p:cNvPr>
          <p:cNvSpPr txBox="1"/>
          <p:nvPr/>
        </p:nvSpPr>
        <p:spPr>
          <a:xfrm>
            <a:off x="1366773" y="1995392"/>
            <a:ext cx="3344927" cy="606751"/>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latin typeface="Montserrat"/>
              </a:rPr>
              <a:t>patogus bilieto įsigijimas, lankstūs atsiskaitymo už kelionę viešuoju transportu būdai</a:t>
            </a:r>
          </a:p>
        </p:txBody>
      </p:sp>
      <p:sp>
        <p:nvSpPr>
          <p:cNvPr id="22" name="Google Shape;131;p20">
            <a:extLst>
              <a:ext uri="{FF2B5EF4-FFF2-40B4-BE49-F238E27FC236}">
                <a16:creationId xmlns:a16="http://schemas.microsoft.com/office/drawing/2014/main" id="{14F83BBC-8CD9-BDD7-7BBC-83CBED288825}"/>
              </a:ext>
            </a:extLst>
          </p:cNvPr>
          <p:cNvSpPr txBox="1"/>
          <p:nvPr/>
        </p:nvSpPr>
        <p:spPr>
          <a:xfrm>
            <a:off x="1366773" y="2602143"/>
            <a:ext cx="2626107" cy="382633"/>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latin typeface="Montserrat"/>
              </a:rPr>
              <a:t>efektyvesnė ir patogesnė viešojo transporto sistema</a:t>
            </a:r>
          </a:p>
        </p:txBody>
      </p:sp>
      <p:sp>
        <p:nvSpPr>
          <p:cNvPr id="23" name="Google Shape;131;p20">
            <a:extLst>
              <a:ext uri="{FF2B5EF4-FFF2-40B4-BE49-F238E27FC236}">
                <a16:creationId xmlns:a16="http://schemas.microsoft.com/office/drawing/2014/main" id="{24BBC631-396B-B625-2BA7-92C42DAEA137}"/>
              </a:ext>
            </a:extLst>
          </p:cNvPr>
          <p:cNvSpPr txBox="1"/>
          <p:nvPr/>
        </p:nvSpPr>
        <p:spPr>
          <a:xfrm>
            <a:off x="1366773" y="3208097"/>
            <a:ext cx="2420367" cy="382634"/>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latin typeface="Montserrat"/>
              </a:rPr>
              <a:t>sutaupytas laikas įsigyjant bilietą, planuojant kelionę</a:t>
            </a:r>
          </a:p>
        </p:txBody>
      </p:sp>
      <p:sp>
        <p:nvSpPr>
          <p:cNvPr id="24" name="Google Shape;131;p20">
            <a:extLst>
              <a:ext uri="{FF2B5EF4-FFF2-40B4-BE49-F238E27FC236}">
                <a16:creationId xmlns:a16="http://schemas.microsoft.com/office/drawing/2014/main" id="{37AB356B-D8E5-335D-E1A9-DC1853375C9F}"/>
              </a:ext>
            </a:extLst>
          </p:cNvPr>
          <p:cNvSpPr txBox="1"/>
          <p:nvPr/>
        </p:nvSpPr>
        <p:spPr>
          <a:xfrm>
            <a:off x="1366772" y="3814052"/>
            <a:ext cx="2748027" cy="156250"/>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latin typeface="Montserrat"/>
              </a:rPr>
              <a:t>vieninga keleivių informavimo sistema</a:t>
            </a:r>
          </a:p>
        </p:txBody>
      </p:sp>
      <p:sp>
        <p:nvSpPr>
          <p:cNvPr id="25" name="Google Shape;131;p20">
            <a:extLst>
              <a:ext uri="{FF2B5EF4-FFF2-40B4-BE49-F238E27FC236}">
                <a16:creationId xmlns:a16="http://schemas.microsoft.com/office/drawing/2014/main" id="{7AE346A9-1199-074A-689F-C94C52C8627B}"/>
              </a:ext>
            </a:extLst>
          </p:cNvPr>
          <p:cNvSpPr txBox="1"/>
          <p:nvPr/>
        </p:nvSpPr>
        <p:spPr>
          <a:xfrm>
            <a:off x="1366773" y="4193623"/>
            <a:ext cx="2748026" cy="402705"/>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latin typeface="Montserrat"/>
              </a:rPr>
              <a:t>geresnis viešojo transporto paslaugos pasiekiamumas</a:t>
            </a:r>
            <a:endParaRPr lang="lt-LT" sz="1050">
              <a:latin typeface="Montserrat"/>
              <a:ea typeface="Montserrat"/>
              <a:cs typeface="Montserrat"/>
              <a:sym typeface="Montserrat"/>
            </a:endParaRPr>
          </a:p>
        </p:txBody>
      </p:sp>
      <p:pic>
        <p:nvPicPr>
          <p:cNvPr id="26" name="Picture 25">
            <a:extLst>
              <a:ext uri="{FF2B5EF4-FFF2-40B4-BE49-F238E27FC236}">
                <a16:creationId xmlns:a16="http://schemas.microsoft.com/office/drawing/2014/main" id="{D7046857-B4C6-EE62-A72B-C21BF023CB3E}"/>
              </a:ext>
            </a:extLst>
          </p:cNvPr>
          <p:cNvPicPr>
            <a:picLocks noChangeAspect="1"/>
          </p:cNvPicPr>
          <p:nvPr/>
        </p:nvPicPr>
        <p:blipFill>
          <a:blip r:embed="rId3"/>
          <a:stretch>
            <a:fillRect/>
          </a:stretch>
        </p:blipFill>
        <p:spPr>
          <a:xfrm>
            <a:off x="844376" y="3271619"/>
            <a:ext cx="319112" cy="319112"/>
          </a:xfrm>
          <a:prstGeom prst="rect">
            <a:avLst/>
          </a:prstGeom>
        </p:spPr>
      </p:pic>
      <p:pic>
        <p:nvPicPr>
          <p:cNvPr id="27" name="Picture 26">
            <a:extLst>
              <a:ext uri="{FF2B5EF4-FFF2-40B4-BE49-F238E27FC236}">
                <a16:creationId xmlns:a16="http://schemas.microsoft.com/office/drawing/2014/main" id="{D073313F-FEAA-AF74-C5EC-696266DDFF97}"/>
              </a:ext>
            </a:extLst>
          </p:cNvPr>
          <p:cNvPicPr>
            <a:picLocks noChangeAspect="1"/>
          </p:cNvPicPr>
          <p:nvPr/>
        </p:nvPicPr>
        <p:blipFill>
          <a:blip r:embed="rId4"/>
          <a:stretch>
            <a:fillRect/>
          </a:stretch>
        </p:blipFill>
        <p:spPr>
          <a:xfrm>
            <a:off x="849975" y="2667174"/>
            <a:ext cx="307915" cy="324711"/>
          </a:xfrm>
          <a:prstGeom prst="rect">
            <a:avLst/>
          </a:prstGeom>
        </p:spPr>
      </p:pic>
      <p:pic>
        <p:nvPicPr>
          <p:cNvPr id="28" name="Picture 27">
            <a:extLst>
              <a:ext uri="{FF2B5EF4-FFF2-40B4-BE49-F238E27FC236}">
                <a16:creationId xmlns:a16="http://schemas.microsoft.com/office/drawing/2014/main" id="{56E6F62B-3612-5DFC-3D1F-96800A9E2B42}"/>
              </a:ext>
            </a:extLst>
          </p:cNvPr>
          <p:cNvPicPr>
            <a:picLocks noChangeAspect="1"/>
          </p:cNvPicPr>
          <p:nvPr/>
        </p:nvPicPr>
        <p:blipFill>
          <a:blip r:embed="rId5"/>
          <a:stretch>
            <a:fillRect/>
          </a:stretch>
        </p:blipFill>
        <p:spPr>
          <a:xfrm>
            <a:off x="900361" y="1487081"/>
            <a:ext cx="207143" cy="319112"/>
          </a:xfrm>
          <a:prstGeom prst="rect">
            <a:avLst/>
          </a:prstGeom>
        </p:spPr>
      </p:pic>
      <p:pic>
        <p:nvPicPr>
          <p:cNvPr id="29" name="Picture 28">
            <a:extLst>
              <a:ext uri="{FF2B5EF4-FFF2-40B4-BE49-F238E27FC236}">
                <a16:creationId xmlns:a16="http://schemas.microsoft.com/office/drawing/2014/main" id="{B90B354D-508C-32F1-362B-18207F4E9D15}"/>
              </a:ext>
            </a:extLst>
          </p:cNvPr>
          <p:cNvPicPr>
            <a:picLocks noChangeAspect="1"/>
          </p:cNvPicPr>
          <p:nvPr/>
        </p:nvPicPr>
        <p:blipFill>
          <a:blip r:embed="rId6"/>
          <a:stretch>
            <a:fillRect/>
          </a:stretch>
        </p:blipFill>
        <p:spPr>
          <a:xfrm>
            <a:off x="847176" y="2091632"/>
            <a:ext cx="313513" cy="302316"/>
          </a:xfrm>
          <a:prstGeom prst="rect">
            <a:avLst/>
          </a:prstGeom>
        </p:spPr>
      </p:pic>
      <p:pic>
        <p:nvPicPr>
          <p:cNvPr id="30" name="Picture 29">
            <a:extLst>
              <a:ext uri="{FF2B5EF4-FFF2-40B4-BE49-F238E27FC236}">
                <a16:creationId xmlns:a16="http://schemas.microsoft.com/office/drawing/2014/main" id="{E8A47A33-1EEC-EB15-2917-B250159B0515}"/>
              </a:ext>
            </a:extLst>
          </p:cNvPr>
          <p:cNvPicPr>
            <a:picLocks noChangeAspect="1"/>
          </p:cNvPicPr>
          <p:nvPr/>
        </p:nvPicPr>
        <p:blipFill>
          <a:blip r:embed="rId7"/>
          <a:stretch>
            <a:fillRect/>
          </a:stretch>
        </p:blipFill>
        <p:spPr>
          <a:xfrm>
            <a:off x="844376" y="3778869"/>
            <a:ext cx="319112" cy="319112"/>
          </a:xfrm>
          <a:prstGeom prst="rect">
            <a:avLst/>
          </a:prstGeom>
        </p:spPr>
      </p:pic>
      <p:pic>
        <p:nvPicPr>
          <p:cNvPr id="31" name="Picture 30">
            <a:extLst>
              <a:ext uri="{FF2B5EF4-FFF2-40B4-BE49-F238E27FC236}">
                <a16:creationId xmlns:a16="http://schemas.microsoft.com/office/drawing/2014/main" id="{3C67CBBE-6738-0C17-C9F3-8923D19176B4}"/>
              </a:ext>
            </a:extLst>
          </p:cNvPr>
          <p:cNvPicPr>
            <a:picLocks noChangeAspect="1"/>
          </p:cNvPicPr>
          <p:nvPr/>
        </p:nvPicPr>
        <p:blipFill>
          <a:blip r:embed="rId8"/>
          <a:stretch>
            <a:fillRect/>
          </a:stretch>
        </p:blipFill>
        <p:spPr>
          <a:xfrm>
            <a:off x="844376" y="4255619"/>
            <a:ext cx="319112" cy="319112"/>
          </a:xfrm>
          <a:prstGeom prst="rect">
            <a:avLst/>
          </a:prstGeom>
        </p:spPr>
      </p:pic>
      <p:pic>
        <p:nvPicPr>
          <p:cNvPr id="45" name="Picture 44">
            <a:extLst>
              <a:ext uri="{FF2B5EF4-FFF2-40B4-BE49-F238E27FC236}">
                <a16:creationId xmlns:a16="http://schemas.microsoft.com/office/drawing/2014/main" id="{FF0ED313-F0E0-9E33-E198-9AC6BA265CF0}"/>
              </a:ext>
            </a:extLst>
          </p:cNvPr>
          <p:cNvPicPr>
            <a:picLocks noChangeAspect="1"/>
          </p:cNvPicPr>
          <p:nvPr/>
        </p:nvPicPr>
        <p:blipFill>
          <a:blip r:embed="rId9"/>
          <a:stretch>
            <a:fillRect/>
          </a:stretch>
        </p:blipFill>
        <p:spPr>
          <a:xfrm>
            <a:off x="7226746" y="0"/>
            <a:ext cx="1922081" cy="1317863"/>
          </a:xfrm>
          <a:prstGeom prst="rect">
            <a:avLst/>
          </a:prstGeom>
        </p:spPr>
      </p:pic>
      <p:grpSp>
        <p:nvGrpSpPr>
          <p:cNvPr id="6" name="Group 5">
            <a:extLst>
              <a:ext uri="{FF2B5EF4-FFF2-40B4-BE49-F238E27FC236}">
                <a16:creationId xmlns:a16="http://schemas.microsoft.com/office/drawing/2014/main" id="{804E47C2-0538-BB42-895B-317D0232F8AC}"/>
              </a:ext>
            </a:extLst>
          </p:cNvPr>
          <p:cNvGrpSpPr/>
          <p:nvPr/>
        </p:nvGrpSpPr>
        <p:grpSpPr>
          <a:xfrm>
            <a:off x="4823331" y="1302051"/>
            <a:ext cx="3969136" cy="3176889"/>
            <a:chOff x="4823331" y="1302051"/>
            <a:chExt cx="3969136" cy="3176889"/>
          </a:xfrm>
        </p:grpSpPr>
        <p:sp>
          <p:nvSpPr>
            <p:cNvPr id="20" name="Rectangle 19">
              <a:extLst>
                <a:ext uri="{FF2B5EF4-FFF2-40B4-BE49-F238E27FC236}">
                  <a16:creationId xmlns:a16="http://schemas.microsoft.com/office/drawing/2014/main" id="{74D08C2E-7AA4-AB39-9DD2-93B2D520AFD4}"/>
                </a:ext>
              </a:extLst>
            </p:cNvPr>
            <p:cNvSpPr/>
            <p:nvPr/>
          </p:nvSpPr>
          <p:spPr>
            <a:xfrm>
              <a:off x="6446280" y="2736317"/>
              <a:ext cx="2346187" cy="1620233"/>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41" name="Rectangle 40">
              <a:extLst>
                <a:ext uri="{FF2B5EF4-FFF2-40B4-BE49-F238E27FC236}">
                  <a16:creationId xmlns:a16="http://schemas.microsoft.com/office/drawing/2014/main" id="{E0793698-50D1-DEBF-BF04-C613BA27EC9F}"/>
                </a:ext>
              </a:extLst>
            </p:cNvPr>
            <p:cNvSpPr/>
            <p:nvPr/>
          </p:nvSpPr>
          <p:spPr>
            <a:xfrm>
              <a:off x="6179639" y="3644242"/>
              <a:ext cx="498447" cy="413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2" name="Google Shape;131;p20">
              <a:extLst>
                <a:ext uri="{FF2B5EF4-FFF2-40B4-BE49-F238E27FC236}">
                  <a16:creationId xmlns:a16="http://schemas.microsoft.com/office/drawing/2014/main" id="{F48D29F6-475B-41F7-A1BD-61B04F0F76E5}"/>
                </a:ext>
              </a:extLst>
            </p:cNvPr>
            <p:cNvSpPr txBox="1"/>
            <p:nvPr/>
          </p:nvSpPr>
          <p:spPr>
            <a:xfrm>
              <a:off x="6776176" y="2929642"/>
              <a:ext cx="1829396" cy="1378960"/>
            </a:xfrm>
            <a:prstGeom prst="rect">
              <a:avLst/>
            </a:prstGeom>
            <a:noFill/>
            <a:ln>
              <a:noFill/>
            </a:ln>
          </p:spPr>
          <p:txBody>
            <a:bodyPr spcFirstLastPara="1" wrap="square" lIns="0" tIns="0" rIns="0" bIns="0" anchor="t" anchorCtr="0">
              <a:noAutofit/>
            </a:bodyPr>
            <a:lstStyle/>
            <a:p>
              <a:pPr algn="r">
                <a:lnSpc>
                  <a:spcPts val="1400"/>
                </a:lnSpc>
                <a:spcAft>
                  <a:spcPts val="600"/>
                </a:spcAft>
                <a:buClr>
                  <a:srgbClr val="595959"/>
                </a:buClr>
                <a:buSzPts val="1500"/>
              </a:pPr>
              <a:r>
                <a:rPr lang="lt-LT" sz="900">
                  <a:latin typeface="Montserrat"/>
                </a:rPr>
                <a:t>Norint mažinti automobilių skaičių važiuojančių iš rajono bei gerinti viešojo transporto sąlygas keleiviams keliaujantiems į Vilniaus miestą siekiama integruoti į vieningą viešojo transporto sistemą.</a:t>
              </a:r>
            </a:p>
          </p:txBody>
        </p:sp>
        <p:pic>
          <p:nvPicPr>
            <p:cNvPr id="5" name="Picture 4">
              <a:extLst>
                <a:ext uri="{FF2B5EF4-FFF2-40B4-BE49-F238E27FC236}">
                  <a16:creationId xmlns:a16="http://schemas.microsoft.com/office/drawing/2014/main" id="{A7B3B7E4-296F-3433-1B2A-5D17367FD728}"/>
                </a:ext>
              </a:extLst>
            </p:cNvPr>
            <p:cNvPicPr>
              <a:picLocks noChangeAspect="1"/>
            </p:cNvPicPr>
            <p:nvPr/>
          </p:nvPicPr>
          <p:blipFill>
            <a:blip r:embed="rId10"/>
            <a:stretch>
              <a:fillRect/>
            </a:stretch>
          </p:blipFill>
          <p:spPr>
            <a:xfrm>
              <a:off x="4823331" y="1302051"/>
              <a:ext cx="3269583" cy="3176889"/>
            </a:xfrm>
            <a:prstGeom prst="rect">
              <a:avLst/>
            </a:prstGeom>
          </p:spPr>
        </p:pic>
      </p:grpSp>
      <p:sp>
        <p:nvSpPr>
          <p:cNvPr id="2" name="Oval 1">
            <a:extLst>
              <a:ext uri="{FF2B5EF4-FFF2-40B4-BE49-F238E27FC236}">
                <a16:creationId xmlns:a16="http://schemas.microsoft.com/office/drawing/2014/main" id="{7A13A6A3-3983-5D1D-2A0F-CFF61FA988B2}"/>
              </a:ext>
            </a:extLst>
          </p:cNvPr>
          <p:cNvSpPr/>
          <p:nvPr/>
        </p:nvSpPr>
        <p:spPr>
          <a:xfrm>
            <a:off x="5609771" y="2291558"/>
            <a:ext cx="1262743" cy="1557681"/>
          </a:xfrm>
          <a:prstGeom prst="ellipse">
            <a:avLst/>
          </a:prstGeom>
          <a:solidFill>
            <a:srgbClr val="FFFF00">
              <a:alpha val="24000"/>
            </a:srgbClr>
          </a:solidFill>
          <a:ln>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11" name="Group 10">
            <a:extLst>
              <a:ext uri="{FF2B5EF4-FFF2-40B4-BE49-F238E27FC236}">
                <a16:creationId xmlns:a16="http://schemas.microsoft.com/office/drawing/2014/main" id="{D8E6A0B5-2821-7F99-3263-F6F1778BCA01}"/>
              </a:ext>
            </a:extLst>
          </p:cNvPr>
          <p:cNvGrpSpPr/>
          <p:nvPr/>
        </p:nvGrpSpPr>
        <p:grpSpPr>
          <a:xfrm>
            <a:off x="183957" y="1530459"/>
            <a:ext cx="328068" cy="2709214"/>
            <a:chOff x="183957" y="1530459"/>
            <a:chExt cx="328068" cy="2709214"/>
          </a:xfrm>
        </p:grpSpPr>
        <p:grpSp>
          <p:nvGrpSpPr>
            <p:cNvPr id="7" name="Group 6">
              <a:extLst>
                <a:ext uri="{FF2B5EF4-FFF2-40B4-BE49-F238E27FC236}">
                  <a16:creationId xmlns:a16="http://schemas.microsoft.com/office/drawing/2014/main" id="{9A1B9BFD-F2D3-075F-F6B9-24DF910A5A35}"/>
                </a:ext>
              </a:extLst>
            </p:cNvPr>
            <p:cNvGrpSpPr/>
            <p:nvPr/>
          </p:nvGrpSpPr>
          <p:grpSpPr>
            <a:xfrm>
              <a:off x="183957" y="1530459"/>
              <a:ext cx="328068" cy="2318780"/>
              <a:chOff x="183957" y="1530459"/>
              <a:chExt cx="328068" cy="2318780"/>
            </a:xfrm>
          </p:grpSpPr>
          <p:sp>
            <p:nvSpPr>
              <p:cNvPr id="8" name="Ovalas 90">
                <a:extLst>
                  <a:ext uri="{FF2B5EF4-FFF2-40B4-BE49-F238E27FC236}">
                    <a16:creationId xmlns:a16="http://schemas.microsoft.com/office/drawing/2014/main" id="{34D61F06-3603-521A-DFA3-2027FB3273CA}"/>
                  </a:ext>
                </a:extLst>
              </p:cNvPr>
              <p:cNvSpPr>
                <a:spLocks noChangeAspect="1"/>
              </p:cNvSpPr>
              <p:nvPr/>
            </p:nvSpPr>
            <p:spPr bwMode="auto">
              <a:xfrm>
                <a:off x="183957" y="27404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9" name="Ovalas 90">
                <a:extLst>
                  <a:ext uri="{FF2B5EF4-FFF2-40B4-BE49-F238E27FC236}">
                    <a16:creationId xmlns:a16="http://schemas.microsoft.com/office/drawing/2014/main" id="{87DCA721-0F73-2C4E-656D-8E60BCE1EC07}"/>
                  </a:ext>
                </a:extLst>
              </p:cNvPr>
              <p:cNvSpPr>
                <a:spLocks noChangeAspect="1"/>
              </p:cNvSpPr>
              <p:nvPr/>
            </p:nvSpPr>
            <p:spPr bwMode="auto">
              <a:xfrm>
                <a:off x="183957" y="3130909"/>
                <a:ext cx="328068" cy="327897"/>
              </a:xfrm>
              <a:prstGeom prst="ellipse">
                <a:avLst/>
              </a:prstGeom>
              <a:solidFill>
                <a:schemeClr val="tx1">
                  <a:alpha val="1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A891E062-70DB-56E3-882D-2C25D5FB3390}"/>
                  </a:ext>
                </a:extLst>
              </p:cNvPr>
              <p:cNvSpPr>
                <a:spLocks noChangeAspect="1"/>
              </p:cNvSpPr>
              <p:nvPr/>
            </p:nvSpPr>
            <p:spPr bwMode="auto">
              <a:xfrm>
                <a:off x="183957" y="3521342"/>
                <a:ext cx="328068" cy="327897"/>
              </a:xfrm>
              <a:prstGeom prst="ellipse">
                <a:avLst/>
              </a:prstGeom>
              <a:solidFill>
                <a:schemeClr val="tx2">
                  <a:lumMod val="20000"/>
                  <a:lumOff val="8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3B2D74B6-D7D2-AFA4-EADF-C4AC278004D0}"/>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4" name="Ovalas 90">
              <a:extLst>
                <a:ext uri="{FF2B5EF4-FFF2-40B4-BE49-F238E27FC236}">
                  <a16:creationId xmlns:a16="http://schemas.microsoft.com/office/drawing/2014/main" id="{1E9AFC48-6000-2DA8-F2E8-4370CE317377}"/>
                </a:ext>
              </a:extLst>
            </p:cNvPr>
            <p:cNvSpPr>
              <a:spLocks noChangeAspect="1"/>
            </p:cNvSpPr>
            <p:nvPr/>
          </p:nvSpPr>
          <p:spPr bwMode="auto">
            <a:xfrm>
              <a:off x="183957" y="39117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grpSp>
    </p:spTree>
    <p:extLst>
      <p:ext uri="{BB962C8B-B14F-4D97-AF65-F5344CB8AC3E}">
        <p14:creationId xmlns:p14="http://schemas.microsoft.com/office/powerpoint/2010/main" val="2336942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43099" y="381015"/>
            <a:ext cx="4063272"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A juostų plėtra</a:t>
            </a:r>
            <a:endParaRPr lang="lt-LT" sz="2000" b="1"/>
          </a:p>
        </p:txBody>
      </p:sp>
      <p:grpSp>
        <p:nvGrpSpPr>
          <p:cNvPr id="4" name="Group 3">
            <a:extLst>
              <a:ext uri="{FF2B5EF4-FFF2-40B4-BE49-F238E27FC236}">
                <a16:creationId xmlns:a16="http://schemas.microsoft.com/office/drawing/2014/main" id="{E631EFFA-78B8-2BCD-AED1-7E0CF8ED6C99}"/>
              </a:ext>
            </a:extLst>
          </p:cNvPr>
          <p:cNvGrpSpPr/>
          <p:nvPr/>
        </p:nvGrpSpPr>
        <p:grpSpPr>
          <a:xfrm>
            <a:off x="183957" y="1530459"/>
            <a:ext cx="328068" cy="2709214"/>
            <a:chOff x="183957" y="1530459"/>
            <a:chExt cx="328068" cy="2709214"/>
          </a:xfrm>
        </p:grpSpPr>
        <p:sp>
          <p:nvSpPr>
            <p:cNvPr id="7" name="Ovalas 90">
              <a:extLst>
                <a:ext uri="{FF2B5EF4-FFF2-40B4-BE49-F238E27FC236}">
                  <a16:creationId xmlns:a16="http://schemas.microsoft.com/office/drawing/2014/main" id="{18B6D4A4-F184-D14F-46B5-CCF0777B2F9A}"/>
                </a:ext>
              </a:extLst>
            </p:cNvPr>
            <p:cNvSpPr>
              <a:spLocks noChangeAspect="1"/>
            </p:cNvSpPr>
            <p:nvPr/>
          </p:nvSpPr>
          <p:spPr bwMode="auto">
            <a:xfrm>
              <a:off x="183957" y="27404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4" name="Ovalas 90">
              <a:extLst>
                <a:ext uri="{FF2B5EF4-FFF2-40B4-BE49-F238E27FC236}">
                  <a16:creationId xmlns:a16="http://schemas.microsoft.com/office/drawing/2014/main" id="{F762FE3E-3076-61C3-4A4F-B58007050020}"/>
                </a:ext>
              </a:extLst>
            </p:cNvPr>
            <p:cNvSpPr>
              <a:spLocks noChangeAspect="1"/>
            </p:cNvSpPr>
            <p:nvPr/>
          </p:nvSpPr>
          <p:spPr bwMode="auto">
            <a:xfrm>
              <a:off x="183957" y="3130909"/>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Ovalas 90">
              <a:extLst>
                <a:ext uri="{FF2B5EF4-FFF2-40B4-BE49-F238E27FC236}">
                  <a16:creationId xmlns:a16="http://schemas.microsoft.com/office/drawing/2014/main" id="{8C77D034-A92E-C136-F8F0-F520CF78AE69}"/>
                </a:ext>
              </a:extLst>
            </p:cNvPr>
            <p:cNvSpPr>
              <a:spLocks noChangeAspect="1"/>
            </p:cNvSpPr>
            <p:nvPr/>
          </p:nvSpPr>
          <p:spPr bwMode="auto">
            <a:xfrm>
              <a:off x="183957" y="3521342"/>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6" name="Ovalas 90">
              <a:extLst>
                <a:ext uri="{FF2B5EF4-FFF2-40B4-BE49-F238E27FC236}">
                  <a16:creationId xmlns:a16="http://schemas.microsoft.com/office/drawing/2014/main" id="{ED7E35FB-7E73-2385-2CF1-CFF62D77E628}"/>
                </a:ext>
              </a:extLst>
            </p:cNvPr>
            <p:cNvSpPr>
              <a:spLocks noChangeAspect="1"/>
            </p:cNvSpPr>
            <p:nvPr/>
          </p:nvSpPr>
          <p:spPr bwMode="auto">
            <a:xfrm>
              <a:off x="183957" y="39117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8" name="TextBox 17">
              <a:extLst>
                <a:ext uri="{FF2B5EF4-FFF2-40B4-BE49-F238E27FC236}">
                  <a16:creationId xmlns:a16="http://schemas.microsoft.com/office/drawing/2014/main" id="{1187FA56-A4B4-D76C-CC66-95DE5BED3AED}"/>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8" name="Google Shape;131;p20">
            <a:extLst>
              <a:ext uri="{FF2B5EF4-FFF2-40B4-BE49-F238E27FC236}">
                <a16:creationId xmlns:a16="http://schemas.microsoft.com/office/drawing/2014/main" id="{38D1E27F-7108-639B-9A0E-3309161AD0E2}"/>
              </a:ext>
            </a:extLst>
          </p:cNvPr>
          <p:cNvSpPr txBox="1"/>
          <p:nvPr/>
        </p:nvSpPr>
        <p:spPr>
          <a:xfrm>
            <a:off x="845819" y="1005199"/>
            <a:ext cx="4408351" cy="393165"/>
          </a:xfrm>
          <a:prstGeom prst="rect">
            <a:avLst/>
          </a:prstGeom>
          <a:noFill/>
          <a:ln>
            <a:noFill/>
          </a:ln>
        </p:spPr>
        <p:txBody>
          <a:bodyPr spcFirstLastPara="1" wrap="square" lIns="0" tIns="0" rIns="0" bIns="0" anchor="t" anchorCtr="0">
            <a:noAutofit/>
          </a:bodyPr>
          <a:lstStyle/>
          <a:p>
            <a:pPr marL="0" marR="0" lvl="0" indent="0" rtl="0">
              <a:lnSpc>
                <a:spcPct val="100000"/>
              </a:lnSpc>
              <a:spcBef>
                <a:spcPts val="0"/>
              </a:spcBef>
              <a:spcAft>
                <a:spcPts val="0"/>
              </a:spcAft>
              <a:buNone/>
            </a:pPr>
            <a:r>
              <a:rPr lang="lt-LT" sz="1100" b="0" i="0" u="none" strike="noStrike" cap="none">
                <a:solidFill>
                  <a:srgbClr val="000000"/>
                </a:solidFill>
                <a:latin typeface="Montserrat"/>
                <a:ea typeface="Montserrat"/>
                <a:cs typeface="Montserrat"/>
                <a:sym typeface="Montserrat"/>
              </a:rPr>
              <a:t>Nenutrūkstamas A juostų tinklas užtikrina veiksminga viešojo transporto judėjimą, taip trumpinant keleivių kelionės trukmę.</a:t>
            </a:r>
          </a:p>
          <a:p>
            <a:pPr marL="0" marR="0" lvl="0" indent="0" rtl="0">
              <a:lnSpc>
                <a:spcPct val="100000"/>
              </a:lnSpc>
              <a:spcBef>
                <a:spcPts val="0"/>
              </a:spcBef>
              <a:spcAft>
                <a:spcPts val="0"/>
              </a:spcAft>
              <a:buNone/>
            </a:pPr>
            <a:endParaRPr lang="lt-LT" sz="1100"/>
          </a:p>
          <a:p>
            <a:pPr>
              <a:lnSpc>
                <a:spcPts val="1540"/>
              </a:lnSpc>
              <a:spcAft>
                <a:spcPts val="600"/>
              </a:spcAft>
              <a:buClr>
                <a:srgbClr val="595959"/>
              </a:buClr>
              <a:buSzPts val="1500"/>
            </a:pPr>
            <a:r>
              <a:rPr lang="lt-LT" sz="1100" b="1">
                <a:solidFill>
                  <a:schemeClr val="tx1"/>
                </a:solidFill>
                <a:latin typeface="Montserrat"/>
                <a:sym typeface="Montserrat"/>
              </a:rPr>
              <a:t>Siektini rezultatai ir nauda:</a:t>
            </a:r>
          </a:p>
        </p:txBody>
      </p:sp>
      <p:sp>
        <p:nvSpPr>
          <p:cNvPr id="10" name="Google Shape;131;p20">
            <a:extLst>
              <a:ext uri="{FF2B5EF4-FFF2-40B4-BE49-F238E27FC236}">
                <a16:creationId xmlns:a16="http://schemas.microsoft.com/office/drawing/2014/main" id="{6A56C9DC-777D-8E95-B412-637C5AAC1F8C}"/>
              </a:ext>
            </a:extLst>
          </p:cNvPr>
          <p:cNvSpPr txBox="1"/>
          <p:nvPr/>
        </p:nvSpPr>
        <p:spPr>
          <a:xfrm>
            <a:off x="1361700" y="1922227"/>
            <a:ext cx="3280384" cy="152303"/>
          </a:xfrm>
          <a:prstGeom prst="rect">
            <a:avLst/>
          </a:prstGeom>
          <a:noFill/>
          <a:ln>
            <a:noFill/>
          </a:ln>
        </p:spPr>
        <p:txBody>
          <a:bodyPr spcFirstLastPara="1" wrap="square" lIns="0" tIns="0" rIns="0" bIns="0" anchor="b" anchorCtr="0">
            <a:noAutofit/>
          </a:bodyPr>
          <a:lstStyle/>
          <a:p>
            <a:pPr marR="0" lvl="0" rtl="0">
              <a:lnSpc>
                <a:spcPct val="100000"/>
              </a:lnSpc>
              <a:spcBef>
                <a:spcPts val="600"/>
              </a:spcBef>
              <a:spcAft>
                <a:spcPts val="0"/>
              </a:spcAft>
              <a:buClr>
                <a:srgbClr val="595959"/>
              </a:buClr>
              <a:buSzPts val="1500"/>
            </a:pPr>
            <a:r>
              <a:rPr lang="lt-LT" sz="1100" b="0" i="0" u="none" strike="noStrike" cap="none">
                <a:solidFill>
                  <a:schemeClr val="tx1"/>
                </a:solidFill>
                <a:latin typeface="Montserrat"/>
                <a:ea typeface="Montserrat"/>
                <a:cs typeface="Montserrat"/>
                <a:sym typeface="Montserrat"/>
              </a:rPr>
              <a:t>Įrengta </a:t>
            </a:r>
            <a:r>
              <a:rPr lang="en-US" sz="1100" b="0" i="0" u="none" strike="noStrike" cap="none">
                <a:solidFill>
                  <a:schemeClr val="tx1"/>
                </a:solidFill>
                <a:latin typeface="Montserrat"/>
                <a:ea typeface="Montserrat"/>
                <a:cs typeface="Montserrat"/>
                <a:sym typeface="Montserrat"/>
              </a:rPr>
              <a:t>6</a:t>
            </a:r>
            <a:r>
              <a:rPr lang="lt-LT" sz="1100" b="0" i="0" u="none" strike="noStrike" cap="none">
                <a:solidFill>
                  <a:schemeClr val="tx1"/>
                </a:solidFill>
                <a:latin typeface="Montserrat"/>
                <a:ea typeface="Montserrat"/>
                <a:cs typeface="Montserrat"/>
                <a:sym typeface="Montserrat"/>
              </a:rPr>
              <a:t> km A juostų tinklo</a:t>
            </a:r>
          </a:p>
        </p:txBody>
      </p:sp>
      <p:sp>
        <p:nvSpPr>
          <p:cNvPr id="12" name="Google Shape;131;p20">
            <a:extLst>
              <a:ext uri="{FF2B5EF4-FFF2-40B4-BE49-F238E27FC236}">
                <a16:creationId xmlns:a16="http://schemas.microsoft.com/office/drawing/2014/main" id="{1F82F6A2-BE62-0F59-A210-97C9AAD3AF83}"/>
              </a:ext>
            </a:extLst>
          </p:cNvPr>
          <p:cNvSpPr txBox="1"/>
          <p:nvPr/>
        </p:nvSpPr>
        <p:spPr>
          <a:xfrm>
            <a:off x="1366772" y="2549257"/>
            <a:ext cx="3379399" cy="326763"/>
          </a:xfrm>
          <a:prstGeom prst="rect">
            <a:avLst/>
          </a:prstGeom>
          <a:noFill/>
          <a:ln>
            <a:noFill/>
          </a:ln>
        </p:spPr>
        <p:txBody>
          <a:bodyPr spcFirstLastPara="1" wrap="square" lIns="0" tIns="0" rIns="0" bIns="0" anchor="b" anchorCtr="0">
            <a:noAutofit/>
          </a:bodyPr>
          <a:lstStyle/>
          <a:p>
            <a:pPr marR="0" lvl="0" rtl="0">
              <a:lnSpc>
                <a:spcPct val="100000"/>
              </a:lnSpc>
              <a:spcBef>
                <a:spcPts val="600"/>
              </a:spcBef>
              <a:spcAft>
                <a:spcPts val="0"/>
              </a:spcAft>
              <a:buClr>
                <a:srgbClr val="595959"/>
              </a:buClr>
              <a:buSzPts val="1500"/>
            </a:pPr>
            <a:r>
              <a:rPr lang="lt-LT" sz="1100">
                <a:latin typeface="Montserrat"/>
                <a:ea typeface="Montserrat"/>
                <a:cs typeface="Montserrat"/>
                <a:sym typeface="Montserrat"/>
              </a:rPr>
              <a:t>Pertvarkyta </a:t>
            </a:r>
            <a:r>
              <a:rPr lang="en-US" sz="1100">
                <a:latin typeface="Montserrat"/>
                <a:ea typeface="Montserrat"/>
                <a:cs typeface="Montserrat"/>
                <a:sym typeface="Montserrat"/>
              </a:rPr>
              <a:t>10 </a:t>
            </a:r>
            <a:r>
              <a:rPr lang="en-US" sz="1100" err="1">
                <a:latin typeface="Montserrat"/>
                <a:ea typeface="Montserrat"/>
                <a:cs typeface="Montserrat"/>
                <a:sym typeface="Montserrat"/>
              </a:rPr>
              <a:t>vnt</a:t>
            </a:r>
            <a:r>
              <a:rPr lang="en-US" sz="1100">
                <a:latin typeface="Montserrat"/>
                <a:ea typeface="Montserrat"/>
                <a:cs typeface="Montserrat"/>
                <a:sym typeface="Montserrat"/>
              </a:rPr>
              <a:t>. </a:t>
            </a:r>
            <a:r>
              <a:rPr lang="lt-LT" sz="1100">
                <a:latin typeface="Montserrat"/>
                <a:ea typeface="Montserrat"/>
                <a:cs typeface="Montserrat"/>
                <a:sym typeface="Montserrat"/>
              </a:rPr>
              <a:t>esamų A j</a:t>
            </a:r>
            <a:r>
              <a:rPr lang="en-US" sz="1100" err="1">
                <a:latin typeface="Montserrat"/>
                <a:ea typeface="Montserrat"/>
                <a:cs typeface="Montserrat"/>
                <a:sym typeface="Montserrat"/>
              </a:rPr>
              <a:t>uost</a:t>
            </a:r>
            <a:r>
              <a:rPr lang="lt-LT" sz="1100">
                <a:latin typeface="Montserrat"/>
                <a:ea typeface="Montserrat"/>
                <a:cs typeface="Montserrat"/>
                <a:sym typeface="Montserrat"/>
              </a:rPr>
              <a:t>ų taškinių problemų, pagerinant jų dangą, eismo organizavimą ir įrengti trūkstamas jungtis</a:t>
            </a:r>
            <a:endParaRPr lang="lt-LT" sz="1100"/>
          </a:p>
        </p:txBody>
      </p:sp>
      <p:sp>
        <p:nvSpPr>
          <p:cNvPr id="13" name="Google Shape;131;p20">
            <a:extLst>
              <a:ext uri="{FF2B5EF4-FFF2-40B4-BE49-F238E27FC236}">
                <a16:creationId xmlns:a16="http://schemas.microsoft.com/office/drawing/2014/main" id="{B2CE2D76-08A7-975B-F257-AD807BF1B2F4}"/>
              </a:ext>
            </a:extLst>
          </p:cNvPr>
          <p:cNvSpPr txBox="1"/>
          <p:nvPr/>
        </p:nvSpPr>
        <p:spPr>
          <a:xfrm>
            <a:off x="1366772" y="3094895"/>
            <a:ext cx="2976628" cy="326763"/>
          </a:xfrm>
          <a:prstGeom prst="rect">
            <a:avLst/>
          </a:prstGeom>
          <a:noFill/>
          <a:ln>
            <a:noFill/>
          </a:ln>
        </p:spPr>
        <p:txBody>
          <a:bodyPr spcFirstLastPara="1" wrap="square" lIns="0" tIns="0" rIns="0" bIns="0" anchor="b" anchorCtr="0">
            <a:noAutofit/>
          </a:bodyPr>
          <a:lstStyle/>
          <a:p>
            <a:pPr marR="0" lvl="0" rtl="0">
              <a:lnSpc>
                <a:spcPct val="100000"/>
              </a:lnSpc>
              <a:spcBef>
                <a:spcPts val="600"/>
              </a:spcBef>
              <a:spcAft>
                <a:spcPts val="0"/>
              </a:spcAft>
              <a:buClr>
                <a:srgbClr val="595959"/>
              </a:buClr>
              <a:buSzPts val="1500"/>
            </a:pPr>
            <a:r>
              <a:rPr lang="lt-LT" sz="1100">
                <a:latin typeface="Montserrat"/>
                <a:ea typeface="Montserrat"/>
                <a:cs typeface="Montserrat"/>
                <a:sym typeface="Montserrat"/>
              </a:rPr>
              <a:t>v</a:t>
            </a:r>
            <a:r>
              <a:rPr lang="lt-LT" sz="1100" b="0" i="0" u="none" strike="noStrike" cap="none">
                <a:solidFill>
                  <a:srgbClr val="000000"/>
                </a:solidFill>
                <a:latin typeface="Montserrat"/>
                <a:ea typeface="Montserrat"/>
                <a:cs typeface="Montserrat"/>
                <a:sym typeface="Montserrat"/>
              </a:rPr>
              <a:t>idutiniškai A juostose viešojo transporto greitis išaugęs apie 30 proc.</a:t>
            </a:r>
            <a:endParaRPr lang="lt-LT" sz="1100"/>
          </a:p>
        </p:txBody>
      </p:sp>
      <p:sp>
        <p:nvSpPr>
          <p:cNvPr id="19" name="Google Shape;131;p20">
            <a:extLst>
              <a:ext uri="{FF2B5EF4-FFF2-40B4-BE49-F238E27FC236}">
                <a16:creationId xmlns:a16="http://schemas.microsoft.com/office/drawing/2014/main" id="{0539179D-FC5A-C381-A900-5D4FB861F626}"/>
              </a:ext>
            </a:extLst>
          </p:cNvPr>
          <p:cNvSpPr txBox="1"/>
          <p:nvPr/>
        </p:nvSpPr>
        <p:spPr>
          <a:xfrm>
            <a:off x="1366772" y="3582365"/>
            <a:ext cx="2908048" cy="493359"/>
          </a:xfrm>
          <a:prstGeom prst="rect">
            <a:avLst/>
          </a:prstGeom>
          <a:noFill/>
          <a:ln>
            <a:noFill/>
          </a:ln>
        </p:spPr>
        <p:txBody>
          <a:bodyPr spcFirstLastPara="1" wrap="square" lIns="0" tIns="0" rIns="0" bIns="0" anchor="b" anchorCtr="0">
            <a:noAutofit/>
          </a:bodyPr>
          <a:lstStyle/>
          <a:p>
            <a:pPr marR="0" lvl="0" rtl="0">
              <a:lnSpc>
                <a:spcPct val="100000"/>
              </a:lnSpc>
              <a:spcBef>
                <a:spcPts val="600"/>
              </a:spcBef>
              <a:spcAft>
                <a:spcPts val="0"/>
              </a:spcAft>
              <a:buClr>
                <a:srgbClr val="595959"/>
              </a:buClr>
              <a:buSzPts val="1500"/>
            </a:pPr>
            <a:r>
              <a:rPr lang="lt-LT" sz="1100">
                <a:latin typeface="Montserrat"/>
                <a:ea typeface="Montserrat"/>
                <a:cs typeface="Montserrat"/>
                <a:sym typeface="Montserrat"/>
              </a:rPr>
              <a:t>sukurtas prioritetas VT judėti atskira eismo juosta ir turėti pranašumą prieš lengvuosius automobilius</a:t>
            </a:r>
            <a:endParaRPr lang="lt-LT" sz="1100"/>
          </a:p>
        </p:txBody>
      </p:sp>
      <p:sp>
        <p:nvSpPr>
          <p:cNvPr id="20" name="Google Shape;131;p20">
            <a:extLst>
              <a:ext uri="{FF2B5EF4-FFF2-40B4-BE49-F238E27FC236}">
                <a16:creationId xmlns:a16="http://schemas.microsoft.com/office/drawing/2014/main" id="{0295CB5B-E723-9CB7-40B3-127EEBF8368D}"/>
              </a:ext>
            </a:extLst>
          </p:cNvPr>
          <p:cNvSpPr txBox="1"/>
          <p:nvPr/>
        </p:nvSpPr>
        <p:spPr>
          <a:xfrm>
            <a:off x="1366772" y="4297841"/>
            <a:ext cx="2844078" cy="326763"/>
          </a:xfrm>
          <a:prstGeom prst="rect">
            <a:avLst/>
          </a:prstGeom>
          <a:noFill/>
          <a:ln>
            <a:noFill/>
          </a:ln>
        </p:spPr>
        <p:txBody>
          <a:bodyPr spcFirstLastPara="1" wrap="square" lIns="0" tIns="0" rIns="0" bIns="0" anchor="ctr" anchorCtr="0">
            <a:noAutofit/>
          </a:bodyPr>
          <a:lstStyle/>
          <a:p>
            <a:pPr marR="0" lvl="0" rtl="0">
              <a:lnSpc>
                <a:spcPct val="100000"/>
              </a:lnSpc>
              <a:spcBef>
                <a:spcPts val="600"/>
              </a:spcBef>
              <a:spcAft>
                <a:spcPts val="600"/>
              </a:spcAft>
              <a:buClr>
                <a:srgbClr val="595959"/>
              </a:buClr>
              <a:buSzPts val="1500"/>
            </a:pPr>
            <a:r>
              <a:rPr lang="lt-LT" sz="1100">
                <a:latin typeface="Montserrat"/>
                <a:ea typeface="Montserrat"/>
                <a:cs typeface="Montserrat"/>
                <a:sym typeface="Montserrat"/>
              </a:rPr>
              <a:t>3-10 min viešojo transporto dažnis A juostose, greitesnės kelionės keleiviams</a:t>
            </a:r>
          </a:p>
        </p:txBody>
      </p:sp>
      <p:pic>
        <p:nvPicPr>
          <p:cNvPr id="22" name="Picture 21">
            <a:extLst>
              <a:ext uri="{FF2B5EF4-FFF2-40B4-BE49-F238E27FC236}">
                <a16:creationId xmlns:a16="http://schemas.microsoft.com/office/drawing/2014/main" id="{13CCBAB9-72D9-BC07-8428-B9AA247A1C92}"/>
              </a:ext>
            </a:extLst>
          </p:cNvPr>
          <p:cNvPicPr>
            <a:picLocks noChangeAspect="1"/>
          </p:cNvPicPr>
          <p:nvPr/>
        </p:nvPicPr>
        <p:blipFill>
          <a:blip r:embed="rId3"/>
          <a:stretch>
            <a:fillRect/>
          </a:stretch>
        </p:blipFill>
        <p:spPr>
          <a:xfrm>
            <a:off x="852169" y="2465679"/>
            <a:ext cx="319111" cy="307714"/>
          </a:xfrm>
          <a:prstGeom prst="rect">
            <a:avLst/>
          </a:prstGeom>
        </p:spPr>
      </p:pic>
      <p:pic>
        <p:nvPicPr>
          <p:cNvPr id="24" name="Picture 23">
            <a:extLst>
              <a:ext uri="{FF2B5EF4-FFF2-40B4-BE49-F238E27FC236}">
                <a16:creationId xmlns:a16="http://schemas.microsoft.com/office/drawing/2014/main" id="{5DDE0359-DAC1-B04D-84EB-CF7055BAB6B0}"/>
              </a:ext>
            </a:extLst>
          </p:cNvPr>
          <p:cNvPicPr>
            <a:picLocks noChangeAspect="1"/>
          </p:cNvPicPr>
          <p:nvPr/>
        </p:nvPicPr>
        <p:blipFill>
          <a:blip r:embed="rId4"/>
          <a:stretch>
            <a:fillRect/>
          </a:stretch>
        </p:blipFill>
        <p:spPr>
          <a:xfrm>
            <a:off x="858519" y="3660326"/>
            <a:ext cx="313412" cy="330507"/>
          </a:xfrm>
          <a:prstGeom prst="rect">
            <a:avLst/>
          </a:prstGeom>
        </p:spPr>
      </p:pic>
      <p:pic>
        <p:nvPicPr>
          <p:cNvPr id="25" name="Picture 24">
            <a:extLst>
              <a:ext uri="{FF2B5EF4-FFF2-40B4-BE49-F238E27FC236}">
                <a16:creationId xmlns:a16="http://schemas.microsoft.com/office/drawing/2014/main" id="{336F24A7-F75D-248E-FB63-195BF2D57F69}"/>
              </a:ext>
            </a:extLst>
          </p:cNvPr>
          <p:cNvPicPr>
            <a:picLocks noChangeAspect="1"/>
          </p:cNvPicPr>
          <p:nvPr/>
        </p:nvPicPr>
        <p:blipFill>
          <a:blip r:embed="rId5"/>
          <a:stretch>
            <a:fillRect/>
          </a:stretch>
        </p:blipFill>
        <p:spPr>
          <a:xfrm>
            <a:off x="864869" y="4299795"/>
            <a:ext cx="307714" cy="324809"/>
          </a:xfrm>
          <a:prstGeom prst="rect">
            <a:avLst/>
          </a:prstGeom>
        </p:spPr>
      </p:pic>
      <p:pic>
        <p:nvPicPr>
          <p:cNvPr id="28" name="Picture 27">
            <a:extLst>
              <a:ext uri="{FF2B5EF4-FFF2-40B4-BE49-F238E27FC236}">
                <a16:creationId xmlns:a16="http://schemas.microsoft.com/office/drawing/2014/main" id="{DDBB4993-4659-E245-676C-76987239DBFA}"/>
              </a:ext>
            </a:extLst>
          </p:cNvPr>
          <p:cNvPicPr>
            <a:picLocks noChangeAspect="1"/>
          </p:cNvPicPr>
          <p:nvPr/>
        </p:nvPicPr>
        <p:blipFill>
          <a:blip r:embed="rId6"/>
          <a:stretch>
            <a:fillRect/>
          </a:stretch>
        </p:blipFill>
        <p:spPr>
          <a:xfrm>
            <a:off x="843098" y="3140793"/>
            <a:ext cx="324393" cy="210571"/>
          </a:xfrm>
          <a:prstGeom prst="rect">
            <a:avLst/>
          </a:prstGeom>
        </p:spPr>
      </p:pic>
      <p:pic>
        <p:nvPicPr>
          <p:cNvPr id="30" name="Picture 29">
            <a:extLst>
              <a:ext uri="{FF2B5EF4-FFF2-40B4-BE49-F238E27FC236}">
                <a16:creationId xmlns:a16="http://schemas.microsoft.com/office/drawing/2014/main" id="{B95CE188-9D03-E0BF-039A-A134D17A5A8C}"/>
              </a:ext>
            </a:extLst>
          </p:cNvPr>
          <p:cNvPicPr>
            <a:picLocks noChangeAspect="1"/>
          </p:cNvPicPr>
          <p:nvPr/>
        </p:nvPicPr>
        <p:blipFill>
          <a:blip r:embed="rId7"/>
          <a:stretch>
            <a:fillRect/>
          </a:stretch>
        </p:blipFill>
        <p:spPr>
          <a:xfrm>
            <a:off x="864869" y="1841623"/>
            <a:ext cx="319111" cy="313513"/>
          </a:xfrm>
          <a:prstGeom prst="rect">
            <a:avLst/>
          </a:prstGeom>
        </p:spPr>
      </p:pic>
      <p:pic>
        <p:nvPicPr>
          <p:cNvPr id="6" name="Picture 5" descr="A map of a city&#10;&#10;Description automatically generated">
            <a:extLst>
              <a:ext uri="{FF2B5EF4-FFF2-40B4-BE49-F238E27FC236}">
                <a16:creationId xmlns:a16="http://schemas.microsoft.com/office/drawing/2014/main" id="{E5481A16-85D4-7EC9-5919-802C2753667C}"/>
              </a:ext>
            </a:extLst>
          </p:cNvPr>
          <p:cNvPicPr>
            <a:picLocks noChangeAspect="1"/>
          </p:cNvPicPr>
          <p:nvPr/>
        </p:nvPicPr>
        <p:blipFill>
          <a:blip r:embed="rId8"/>
          <a:stretch>
            <a:fillRect/>
          </a:stretch>
        </p:blipFill>
        <p:spPr>
          <a:xfrm>
            <a:off x="5501903" y="0"/>
            <a:ext cx="3636226" cy="5143500"/>
          </a:xfrm>
          <a:prstGeom prst="rect">
            <a:avLst/>
          </a:prstGeom>
        </p:spPr>
      </p:pic>
    </p:spTree>
    <p:extLst>
      <p:ext uri="{BB962C8B-B14F-4D97-AF65-F5344CB8AC3E}">
        <p14:creationId xmlns:p14="http://schemas.microsoft.com/office/powerpoint/2010/main" val="1117470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41220" y="370381"/>
            <a:ext cx="7738900"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Atnaujintas ekologiškas viešojo transporto parkas</a:t>
            </a:r>
            <a:endParaRPr lang="lt-LT" sz="2000" b="1"/>
          </a:p>
        </p:txBody>
      </p:sp>
      <p:sp>
        <p:nvSpPr>
          <p:cNvPr id="11" name="Google Shape;131;p20">
            <a:extLst>
              <a:ext uri="{FF2B5EF4-FFF2-40B4-BE49-F238E27FC236}">
                <a16:creationId xmlns:a16="http://schemas.microsoft.com/office/drawing/2014/main" id="{9A2A6507-D7E7-0864-5753-1BE7175B508C}"/>
              </a:ext>
            </a:extLst>
          </p:cNvPr>
          <p:cNvSpPr txBox="1"/>
          <p:nvPr/>
        </p:nvSpPr>
        <p:spPr>
          <a:xfrm>
            <a:off x="845821" y="1005199"/>
            <a:ext cx="3070524" cy="393165"/>
          </a:xfrm>
          <a:prstGeom prst="rect">
            <a:avLst/>
          </a:prstGeom>
          <a:noFill/>
          <a:ln>
            <a:noFill/>
          </a:ln>
        </p:spPr>
        <p:txBody>
          <a:bodyPr spcFirstLastPara="1" wrap="square" lIns="0" tIns="0" rIns="0" bIns="0" anchor="t" anchorCtr="0">
            <a:noAutofit/>
          </a:bodyPr>
          <a:lstStyle/>
          <a:p>
            <a:pPr>
              <a:lnSpc>
                <a:spcPts val="1740"/>
              </a:lnSpc>
              <a:spcAft>
                <a:spcPts val="600"/>
              </a:spcAft>
              <a:buClr>
                <a:srgbClr val="595959"/>
              </a:buClr>
              <a:buSzPts val="1500"/>
            </a:pPr>
            <a:r>
              <a:rPr lang="lt-LT" sz="1100">
                <a:latin typeface="Montserrat"/>
              </a:rPr>
              <a:t>Organizuojant viešojo transporto paslaugas planuojama didinti ekologiško transporto priemonių skaičių maršrutuose.</a:t>
            </a:r>
          </a:p>
          <a:p>
            <a:pPr>
              <a:lnSpc>
                <a:spcPts val="1740"/>
              </a:lnSpc>
              <a:spcAft>
                <a:spcPts val="600"/>
              </a:spcAft>
              <a:buClr>
                <a:srgbClr val="595959"/>
              </a:buClr>
              <a:buSzPts val="1500"/>
            </a:pPr>
            <a:r>
              <a:rPr lang="lt-LT" sz="1100" b="1">
                <a:latin typeface="Montserrat"/>
              </a:rPr>
              <a:t>Siektini rezultatai ir nauda:</a:t>
            </a:r>
          </a:p>
        </p:txBody>
      </p:sp>
      <p:sp>
        <p:nvSpPr>
          <p:cNvPr id="13" name="Google Shape;131;p20">
            <a:extLst>
              <a:ext uri="{FF2B5EF4-FFF2-40B4-BE49-F238E27FC236}">
                <a16:creationId xmlns:a16="http://schemas.microsoft.com/office/drawing/2014/main" id="{80D1B501-EEE2-434A-B9B9-DD8A945E0232}"/>
              </a:ext>
            </a:extLst>
          </p:cNvPr>
          <p:cNvSpPr txBox="1"/>
          <p:nvPr/>
        </p:nvSpPr>
        <p:spPr>
          <a:xfrm>
            <a:off x="1366771" y="1991468"/>
            <a:ext cx="2370657" cy="475821"/>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latin typeface="Montserrat"/>
              </a:rPr>
              <a:t>Elektra varomo transporto dalis </a:t>
            </a:r>
            <a:r>
              <a:rPr lang="en-US" sz="1100">
                <a:latin typeface="Montserrat"/>
              </a:rPr>
              <a:t>VT mar</a:t>
            </a:r>
            <a:r>
              <a:rPr lang="lt-LT" sz="1100" err="1">
                <a:latin typeface="Montserrat"/>
              </a:rPr>
              <a:t>šrutuose</a:t>
            </a:r>
            <a:r>
              <a:rPr lang="lt-LT" sz="1100">
                <a:latin typeface="Montserrat"/>
              </a:rPr>
              <a:t> sudarys </a:t>
            </a:r>
            <a:r>
              <a:rPr lang="en-US" sz="1100" b="1">
                <a:solidFill>
                  <a:schemeClr val="tx1"/>
                </a:solidFill>
                <a:latin typeface="Montserrat"/>
              </a:rPr>
              <a:t>78</a:t>
            </a:r>
            <a:r>
              <a:rPr lang="lt-LT" sz="1100">
                <a:latin typeface="Montserrat"/>
              </a:rPr>
              <a:t> proc. </a:t>
            </a:r>
            <a:endParaRPr lang="lt-LT" sz="1100">
              <a:solidFill>
                <a:schemeClr val="tx2"/>
              </a:solidFill>
              <a:latin typeface="Montserrat"/>
            </a:endParaRPr>
          </a:p>
        </p:txBody>
      </p:sp>
      <p:sp>
        <p:nvSpPr>
          <p:cNvPr id="19" name="Google Shape;131;p20">
            <a:extLst>
              <a:ext uri="{FF2B5EF4-FFF2-40B4-BE49-F238E27FC236}">
                <a16:creationId xmlns:a16="http://schemas.microsoft.com/office/drawing/2014/main" id="{FD8DACF9-CD08-A371-1B41-E9A5F365926E}"/>
              </a:ext>
            </a:extLst>
          </p:cNvPr>
          <p:cNvSpPr txBox="1"/>
          <p:nvPr/>
        </p:nvSpPr>
        <p:spPr>
          <a:xfrm>
            <a:off x="1366771" y="3312868"/>
            <a:ext cx="2472257" cy="389613"/>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latin typeface="Montserrat"/>
              </a:rPr>
              <a:t>sumažintas viešojo transporto priemonių gedimo atvejų skaičius</a:t>
            </a:r>
          </a:p>
        </p:txBody>
      </p:sp>
      <p:sp>
        <p:nvSpPr>
          <p:cNvPr id="20" name="Google Shape;131;p20">
            <a:extLst>
              <a:ext uri="{FF2B5EF4-FFF2-40B4-BE49-F238E27FC236}">
                <a16:creationId xmlns:a16="http://schemas.microsoft.com/office/drawing/2014/main" id="{030B338F-AE25-73D4-2D34-D02FF90C6E65}"/>
              </a:ext>
            </a:extLst>
          </p:cNvPr>
          <p:cNvSpPr txBox="1"/>
          <p:nvPr/>
        </p:nvSpPr>
        <p:spPr>
          <a:xfrm>
            <a:off x="1366771" y="3907845"/>
            <a:ext cx="3205228" cy="616615"/>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latin typeface="Montserrat"/>
              </a:rPr>
              <a:t>viešojo transporto priemonių talpos įvairovė leis pagal keleivių srautus ir poreikį efektyviai naudoti infrastruktūros išteklius</a:t>
            </a:r>
            <a:endParaRPr lang="en-US" sz="1100">
              <a:latin typeface="Montserrat"/>
            </a:endParaRPr>
          </a:p>
        </p:txBody>
      </p:sp>
      <p:pic>
        <p:nvPicPr>
          <p:cNvPr id="21" name="Picture 20">
            <a:extLst>
              <a:ext uri="{FF2B5EF4-FFF2-40B4-BE49-F238E27FC236}">
                <a16:creationId xmlns:a16="http://schemas.microsoft.com/office/drawing/2014/main" id="{3994BD3D-68AC-F927-D91D-F3BAC6EB1C1B}"/>
              </a:ext>
            </a:extLst>
          </p:cNvPr>
          <p:cNvPicPr>
            <a:picLocks noChangeAspect="1"/>
          </p:cNvPicPr>
          <p:nvPr/>
        </p:nvPicPr>
        <p:blipFill>
          <a:blip r:embed="rId3"/>
          <a:stretch>
            <a:fillRect/>
          </a:stretch>
        </p:blipFill>
        <p:spPr>
          <a:xfrm>
            <a:off x="847570" y="2077386"/>
            <a:ext cx="321853" cy="327600"/>
          </a:xfrm>
          <a:prstGeom prst="rect">
            <a:avLst/>
          </a:prstGeom>
        </p:spPr>
      </p:pic>
      <p:pic>
        <p:nvPicPr>
          <p:cNvPr id="22" name="Picture 21">
            <a:extLst>
              <a:ext uri="{FF2B5EF4-FFF2-40B4-BE49-F238E27FC236}">
                <a16:creationId xmlns:a16="http://schemas.microsoft.com/office/drawing/2014/main" id="{5B3F57B1-C278-B449-86B7-1BDD799A49B4}"/>
              </a:ext>
            </a:extLst>
          </p:cNvPr>
          <p:cNvPicPr>
            <a:picLocks noChangeAspect="1"/>
          </p:cNvPicPr>
          <p:nvPr/>
        </p:nvPicPr>
        <p:blipFill>
          <a:blip r:embed="rId4"/>
          <a:stretch>
            <a:fillRect/>
          </a:stretch>
        </p:blipFill>
        <p:spPr>
          <a:xfrm>
            <a:off x="841219" y="3374881"/>
            <a:ext cx="327600" cy="327600"/>
          </a:xfrm>
          <a:prstGeom prst="rect">
            <a:avLst/>
          </a:prstGeom>
        </p:spPr>
      </p:pic>
      <p:pic>
        <p:nvPicPr>
          <p:cNvPr id="23" name="Picture 22">
            <a:extLst>
              <a:ext uri="{FF2B5EF4-FFF2-40B4-BE49-F238E27FC236}">
                <a16:creationId xmlns:a16="http://schemas.microsoft.com/office/drawing/2014/main" id="{3C45406D-E3BD-A954-4023-54AC5E4DE1D2}"/>
              </a:ext>
            </a:extLst>
          </p:cNvPr>
          <p:cNvPicPr>
            <a:picLocks noChangeAspect="1"/>
          </p:cNvPicPr>
          <p:nvPr/>
        </p:nvPicPr>
        <p:blipFill>
          <a:blip r:embed="rId5"/>
          <a:stretch>
            <a:fillRect/>
          </a:stretch>
        </p:blipFill>
        <p:spPr>
          <a:xfrm>
            <a:off x="841219" y="3965901"/>
            <a:ext cx="327600" cy="327600"/>
          </a:xfrm>
          <a:prstGeom prst="rect">
            <a:avLst/>
          </a:prstGeom>
        </p:spPr>
      </p:pic>
      <p:pic>
        <p:nvPicPr>
          <p:cNvPr id="2" name="Picture 1">
            <a:extLst>
              <a:ext uri="{FF2B5EF4-FFF2-40B4-BE49-F238E27FC236}">
                <a16:creationId xmlns:a16="http://schemas.microsoft.com/office/drawing/2014/main" id="{98208490-910A-E39B-014B-A83C33763EA9}"/>
              </a:ext>
            </a:extLst>
          </p:cNvPr>
          <p:cNvPicPr>
            <a:picLocks noChangeAspect="1"/>
          </p:cNvPicPr>
          <p:nvPr/>
        </p:nvPicPr>
        <p:blipFill>
          <a:blip r:embed="rId6"/>
          <a:stretch>
            <a:fillRect/>
          </a:stretch>
        </p:blipFill>
        <p:spPr>
          <a:xfrm>
            <a:off x="853523" y="2679926"/>
            <a:ext cx="315297" cy="286634"/>
          </a:xfrm>
          <a:prstGeom prst="rect">
            <a:avLst/>
          </a:prstGeom>
        </p:spPr>
      </p:pic>
      <p:sp>
        <p:nvSpPr>
          <p:cNvPr id="5" name="Google Shape;131;p20">
            <a:extLst>
              <a:ext uri="{FF2B5EF4-FFF2-40B4-BE49-F238E27FC236}">
                <a16:creationId xmlns:a16="http://schemas.microsoft.com/office/drawing/2014/main" id="{51D8B257-C33A-8746-D377-3A4C2D1A0079}"/>
              </a:ext>
            </a:extLst>
          </p:cNvPr>
          <p:cNvSpPr txBox="1"/>
          <p:nvPr/>
        </p:nvSpPr>
        <p:spPr>
          <a:xfrm>
            <a:off x="1369007" y="2526585"/>
            <a:ext cx="2889277" cy="475821"/>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latin typeface="Montserrat"/>
              </a:rPr>
              <a:t>Įsigytos naujos VVT transporto priemonės: 73 troleibusai, </a:t>
            </a:r>
            <a:r>
              <a:rPr lang="en-US" sz="1100">
                <a:latin typeface="Montserrat"/>
              </a:rPr>
              <a:t>145</a:t>
            </a:r>
            <a:r>
              <a:rPr lang="lt-LT" sz="1100">
                <a:latin typeface="Montserrat"/>
              </a:rPr>
              <a:t> elektriniai autobusai, 16 vandeniliniai autobusai</a:t>
            </a:r>
            <a:endParaRPr lang="lt-LT" sz="1100">
              <a:solidFill>
                <a:schemeClr val="tx2"/>
              </a:solidFill>
              <a:latin typeface="Montserrat"/>
            </a:endParaRPr>
          </a:p>
        </p:txBody>
      </p:sp>
      <p:grpSp>
        <p:nvGrpSpPr>
          <p:cNvPr id="7" name="Group 6">
            <a:extLst>
              <a:ext uri="{FF2B5EF4-FFF2-40B4-BE49-F238E27FC236}">
                <a16:creationId xmlns:a16="http://schemas.microsoft.com/office/drawing/2014/main" id="{50B64589-72FF-65D2-09DC-FA2FF8FD8147}"/>
              </a:ext>
            </a:extLst>
          </p:cNvPr>
          <p:cNvGrpSpPr/>
          <p:nvPr/>
        </p:nvGrpSpPr>
        <p:grpSpPr>
          <a:xfrm>
            <a:off x="183957" y="1530459"/>
            <a:ext cx="338214" cy="2709214"/>
            <a:chOff x="183957" y="1530459"/>
            <a:chExt cx="338214" cy="2709214"/>
          </a:xfrm>
        </p:grpSpPr>
        <p:grpSp>
          <p:nvGrpSpPr>
            <p:cNvPr id="8" name="Group 7">
              <a:extLst>
                <a:ext uri="{FF2B5EF4-FFF2-40B4-BE49-F238E27FC236}">
                  <a16:creationId xmlns:a16="http://schemas.microsoft.com/office/drawing/2014/main" id="{4D9414DF-C945-3583-3E52-4B54AECD64AC}"/>
                </a:ext>
              </a:extLst>
            </p:cNvPr>
            <p:cNvGrpSpPr/>
            <p:nvPr/>
          </p:nvGrpSpPr>
          <p:grpSpPr>
            <a:xfrm>
              <a:off x="183957" y="1530459"/>
              <a:ext cx="328068" cy="2709214"/>
              <a:chOff x="183957" y="1530459"/>
              <a:chExt cx="328068" cy="2709214"/>
            </a:xfrm>
          </p:grpSpPr>
          <p:sp>
            <p:nvSpPr>
              <p:cNvPr id="9" name="Ovalas 90">
                <a:extLst>
                  <a:ext uri="{FF2B5EF4-FFF2-40B4-BE49-F238E27FC236}">
                    <a16:creationId xmlns:a16="http://schemas.microsoft.com/office/drawing/2014/main" id="{539EB299-F796-2A11-4049-76C264D11C9D}"/>
                  </a:ext>
                </a:extLst>
              </p:cNvPr>
              <p:cNvSpPr>
                <a:spLocks noChangeAspect="1"/>
              </p:cNvSpPr>
              <p:nvPr/>
            </p:nvSpPr>
            <p:spPr bwMode="auto">
              <a:xfrm>
                <a:off x="183957" y="27404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DCD61274-63DF-324C-95D9-D366C6396577}"/>
                  </a:ext>
                </a:extLst>
              </p:cNvPr>
              <p:cNvSpPr>
                <a:spLocks noChangeAspect="1"/>
              </p:cNvSpPr>
              <p:nvPr/>
            </p:nvSpPr>
            <p:spPr bwMode="auto">
              <a:xfrm>
                <a:off x="183957" y="3130909"/>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Ovalas 90">
                <a:extLst>
                  <a:ext uri="{FF2B5EF4-FFF2-40B4-BE49-F238E27FC236}">
                    <a16:creationId xmlns:a16="http://schemas.microsoft.com/office/drawing/2014/main" id="{43656E97-AEE2-D1EE-3C1C-5B438AC8E5BF}"/>
                  </a:ext>
                </a:extLst>
              </p:cNvPr>
              <p:cNvSpPr>
                <a:spLocks noChangeAspect="1"/>
              </p:cNvSpPr>
              <p:nvPr/>
            </p:nvSpPr>
            <p:spPr bwMode="auto">
              <a:xfrm>
                <a:off x="183957" y="3911776"/>
                <a:ext cx="328068" cy="327897"/>
              </a:xfrm>
              <a:prstGeom prst="ellipse">
                <a:avLst/>
              </a:prstGeom>
              <a:solidFill>
                <a:schemeClr val="tx2">
                  <a:lumMod val="20000"/>
                  <a:lumOff val="8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F1E1434C-381E-31B2-DDA5-A095F34BA91D}"/>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6" name="Ovalas 90">
              <a:extLst>
                <a:ext uri="{FF2B5EF4-FFF2-40B4-BE49-F238E27FC236}">
                  <a16:creationId xmlns:a16="http://schemas.microsoft.com/office/drawing/2014/main" id="{4FC59FB5-A429-E26E-AA53-90529B7CE316}"/>
                </a:ext>
              </a:extLst>
            </p:cNvPr>
            <p:cNvSpPr>
              <a:spLocks noChangeAspect="1"/>
            </p:cNvSpPr>
            <p:nvPr/>
          </p:nvSpPr>
          <p:spPr bwMode="auto">
            <a:xfrm>
              <a:off x="194103" y="3521342"/>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grpSp>
      <p:graphicFrame>
        <p:nvGraphicFramePr>
          <p:cNvPr id="81" name="Table 80">
            <a:extLst>
              <a:ext uri="{FF2B5EF4-FFF2-40B4-BE49-F238E27FC236}">
                <a16:creationId xmlns:a16="http://schemas.microsoft.com/office/drawing/2014/main" id="{7049A37D-757E-9088-4A85-0096B3DAF29E}"/>
              </a:ext>
            </a:extLst>
          </p:cNvPr>
          <p:cNvGraphicFramePr>
            <a:graphicFrameLocks noGrp="1"/>
          </p:cNvGraphicFramePr>
          <p:nvPr>
            <p:extLst>
              <p:ext uri="{D42A27DB-BD31-4B8C-83A1-F6EECF244321}">
                <p14:modId xmlns:p14="http://schemas.microsoft.com/office/powerpoint/2010/main" val="613720775"/>
              </p:ext>
            </p:extLst>
          </p:nvPr>
        </p:nvGraphicFramePr>
        <p:xfrm>
          <a:off x="5304974" y="1448939"/>
          <a:ext cx="3515361" cy="2720340"/>
        </p:xfrm>
        <a:graphic>
          <a:graphicData uri="http://schemas.openxmlformats.org/drawingml/2006/table">
            <a:tbl>
              <a:tblPr firstRow="1" bandRow="1"/>
              <a:tblGrid>
                <a:gridCol w="1545406">
                  <a:extLst>
                    <a:ext uri="{9D8B030D-6E8A-4147-A177-3AD203B41FA5}">
                      <a16:colId xmlns:a16="http://schemas.microsoft.com/office/drawing/2014/main" val="2942448415"/>
                    </a:ext>
                  </a:extLst>
                </a:gridCol>
                <a:gridCol w="930064">
                  <a:extLst>
                    <a:ext uri="{9D8B030D-6E8A-4147-A177-3AD203B41FA5}">
                      <a16:colId xmlns:a16="http://schemas.microsoft.com/office/drawing/2014/main" val="2658372254"/>
                    </a:ext>
                  </a:extLst>
                </a:gridCol>
                <a:gridCol w="1039891">
                  <a:extLst>
                    <a:ext uri="{9D8B030D-6E8A-4147-A177-3AD203B41FA5}">
                      <a16:colId xmlns:a16="http://schemas.microsoft.com/office/drawing/2014/main" val="2289318130"/>
                    </a:ext>
                  </a:extLst>
                </a:gridCol>
              </a:tblGrid>
              <a:tr h="382892">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lt-LT" sz="1050">
                          <a:solidFill>
                            <a:schemeClr val="bg1"/>
                          </a:solidFill>
                          <a:latin typeface="Montserrat" panose="00000500000000000000" pitchFamily="2" charset="0"/>
                        </a:rPr>
                        <a:t>Viešojo transporto priemonių</a:t>
                      </a:r>
                      <a:r>
                        <a:rPr lang="en-US" sz="1050">
                          <a:solidFill>
                            <a:schemeClr val="bg1"/>
                          </a:solidFill>
                          <a:latin typeface="Montserrat" panose="00000500000000000000" pitchFamily="2" charset="0"/>
                        </a:rPr>
                        <a:t> </a:t>
                      </a:r>
                      <a:r>
                        <a:rPr lang="en-US" sz="1050" err="1">
                          <a:solidFill>
                            <a:schemeClr val="bg1"/>
                          </a:solidFill>
                          <a:latin typeface="Montserrat" panose="00000500000000000000" pitchFamily="2" charset="0"/>
                        </a:rPr>
                        <a:t>pasiskirstymas</a:t>
                      </a:r>
                      <a:r>
                        <a:rPr lang="en-US" sz="1050">
                          <a:solidFill>
                            <a:schemeClr val="bg1"/>
                          </a:solidFill>
                          <a:latin typeface="Montserrat" panose="00000500000000000000" pitchFamily="2" charset="0"/>
                        </a:rPr>
                        <a:t> mar</a:t>
                      </a:r>
                      <a:r>
                        <a:rPr lang="lt-LT" sz="1050" err="1">
                          <a:solidFill>
                            <a:schemeClr val="bg1"/>
                          </a:solidFill>
                          <a:latin typeface="Montserrat" panose="00000500000000000000" pitchFamily="2" charset="0"/>
                        </a:rPr>
                        <a:t>šrutuose</a:t>
                      </a:r>
                      <a:r>
                        <a:rPr lang="en-US" sz="1050">
                          <a:solidFill>
                            <a:schemeClr val="bg1"/>
                          </a:solidFill>
                          <a:latin typeface="Montserrat" panose="00000500000000000000" pitchFamily="2" charset="0"/>
                        </a:rPr>
                        <a:t> </a:t>
                      </a:r>
                      <a:r>
                        <a:rPr lang="en-US" sz="1050" err="1">
                          <a:solidFill>
                            <a:schemeClr val="bg1"/>
                          </a:solidFill>
                          <a:latin typeface="Montserrat" panose="00000500000000000000" pitchFamily="2" charset="0"/>
                        </a:rPr>
                        <a:t>pagal</a:t>
                      </a:r>
                      <a:r>
                        <a:rPr lang="en-US" sz="1050">
                          <a:solidFill>
                            <a:schemeClr val="bg1"/>
                          </a:solidFill>
                          <a:latin typeface="Montserrat" panose="00000500000000000000" pitchFamily="2" charset="0"/>
                        </a:rPr>
                        <a:t> </a:t>
                      </a:r>
                      <a:r>
                        <a:rPr lang="en-US" sz="1050" err="1">
                          <a:solidFill>
                            <a:schemeClr val="bg1"/>
                          </a:solidFill>
                          <a:latin typeface="Montserrat" panose="00000500000000000000" pitchFamily="2" charset="0"/>
                        </a:rPr>
                        <a:t>degal</a:t>
                      </a:r>
                      <a:r>
                        <a:rPr lang="lt-LT" sz="1050">
                          <a:solidFill>
                            <a:schemeClr val="bg1"/>
                          </a:solidFill>
                          <a:latin typeface="Montserrat" panose="00000500000000000000" pitchFamily="2" charset="0"/>
                        </a:rPr>
                        <a:t>ų rūšį</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242750"/>
                    </a:solidFill>
                  </a:tcPr>
                </a:tc>
                <a:tc hMerge="1">
                  <a:txBody>
                    <a:bodyPr/>
                    <a:lstStyle/>
                    <a:p>
                      <a:endParaRPr/>
                    </a:p>
                  </a:txBody>
                  <a:tcPr anchor="ctr"/>
                </a:tc>
                <a:tc hMerge="1">
                  <a:txBody>
                    <a:bodyPr/>
                    <a:lstStyle/>
                    <a:p>
                      <a:endParaRPr lang="lt-LT"/>
                    </a:p>
                  </a:txBody>
                  <a:tcPr/>
                </a:tc>
                <a:extLst>
                  <a:ext uri="{0D108BD9-81ED-4DB2-BD59-A6C34878D82A}">
                    <a16:rowId xmlns:a16="http://schemas.microsoft.com/office/drawing/2014/main" val="1041112872"/>
                  </a:ext>
                </a:extLst>
              </a:tr>
              <a:tr h="1318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lt-LT" sz="1050">
                        <a:solidFill>
                          <a:schemeClr val="bg2"/>
                        </a:solidFill>
                        <a:latin typeface="Montserrat" panose="00000500000000000000" pitchFamily="2" charset="0"/>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050">
                          <a:solidFill>
                            <a:schemeClr val="bg2"/>
                          </a:solidFill>
                          <a:latin typeface="Montserrat" panose="00000500000000000000" pitchFamily="2" charset="0"/>
                        </a:rPr>
                        <a:t>2024 m. </a:t>
                      </a:r>
                      <a:endParaRPr lang="lt-LT" sz="1050">
                        <a:solidFill>
                          <a:schemeClr val="bg2"/>
                        </a:solidFill>
                        <a:latin typeface="Montserrat" panose="00000500000000000000" pitchFamily="2" charset="0"/>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050">
                          <a:solidFill>
                            <a:schemeClr val="bg2"/>
                          </a:solidFill>
                          <a:latin typeface="Montserrat" panose="00000500000000000000" pitchFamily="2" charset="0"/>
                        </a:rPr>
                        <a:t>2027 m.</a:t>
                      </a:r>
                      <a:endParaRPr lang="lt-LT" sz="1050">
                        <a:solidFill>
                          <a:schemeClr val="bg2"/>
                        </a:solidFill>
                        <a:latin typeface="Montserrat" panose="00000500000000000000" pitchFamily="2" charset="0"/>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173787767"/>
                  </a:ext>
                </a:extLst>
              </a:tr>
              <a:tr h="34901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lt-LT" sz="1050" b="1">
                          <a:solidFill>
                            <a:schemeClr val="bg2"/>
                          </a:solidFill>
                          <a:latin typeface="Montserrat" panose="00000500000000000000" pitchFamily="2" charset="0"/>
                        </a:rPr>
                        <a:t>Transporto priemonių</a:t>
                      </a:r>
                      <a:r>
                        <a:rPr lang="en-US" sz="1050" b="1">
                          <a:solidFill>
                            <a:schemeClr val="bg2"/>
                          </a:solidFill>
                          <a:latin typeface="Montserrat" panose="00000500000000000000" pitchFamily="2" charset="0"/>
                        </a:rPr>
                        <a:t> </a:t>
                      </a:r>
                      <a:r>
                        <a:rPr lang="en-US" sz="1050" b="1" err="1">
                          <a:solidFill>
                            <a:schemeClr val="bg2"/>
                          </a:solidFill>
                          <a:latin typeface="Montserrat" panose="00000500000000000000" pitchFamily="2" charset="0"/>
                        </a:rPr>
                        <a:t>skai</a:t>
                      </a:r>
                      <a:r>
                        <a:rPr lang="lt-LT" sz="1050" b="1" err="1">
                          <a:solidFill>
                            <a:schemeClr val="bg2"/>
                          </a:solidFill>
                          <a:latin typeface="Montserrat" panose="00000500000000000000" pitchFamily="2" charset="0"/>
                        </a:rPr>
                        <a:t>čius</a:t>
                      </a:r>
                      <a:r>
                        <a:rPr lang="lt-LT" sz="1050" b="1">
                          <a:solidFill>
                            <a:schemeClr val="bg2"/>
                          </a:solidFill>
                          <a:latin typeface="Montserrat" panose="00000500000000000000" pitchFamily="2" charset="0"/>
                        </a:rPr>
                        <a:t> maršrutuose</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050" b="1">
                          <a:solidFill>
                            <a:schemeClr val="bg2"/>
                          </a:solidFill>
                          <a:latin typeface="Montserrat" panose="00000500000000000000" pitchFamily="2" charset="0"/>
                        </a:rPr>
                        <a:t>618</a:t>
                      </a:r>
                      <a:endParaRPr lang="lt-LT" sz="1050" b="1">
                        <a:solidFill>
                          <a:schemeClr val="bg2"/>
                        </a:solidFill>
                        <a:latin typeface="Montserrat" panose="00000500000000000000" pitchFamily="2" charset="0"/>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050" b="1">
                          <a:solidFill>
                            <a:schemeClr val="bg2"/>
                          </a:solidFill>
                          <a:latin typeface="Montserrat" panose="00000500000000000000" pitchFamily="2" charset="0"/>
                        </a:rPr>
                        <a:t>824</a:t>
                      </a:r>
                      <a:endParaRPr lang="lt-LT" sz="1050" b="1">
                        <a:solidFill>
                          <a:schemeClr val="bg2"/>
                        </a:solidFill>
                        <a:latin typeface="Montserrat" panose="00000500000000000000" pitchFamily="2" charset="0"/>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717384705"/>
                  </a:ext>
                </a:extLst>
              </a:tr>
              <a:tr h="1318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050" err="1">
                          <a:solidFill>
                            <a:schemeClr val="bg2"/>
                          </a:solidFill>
                          <a:latin typeface="Montserrat" panose="00000500000000000000" pitchFamily="2" charset="0"/>
                        </a:rPr>
                        <a:t>Troleibusai</a:t>
                      </a:r>
                      <a:endParaRPr lang="lt-LT" sz="1050">
                        <a:solidFill>
                          <a:schemeClr val="bg2"/>
                        </a:solidFill>
                        <a:latin typeface="Montserrat" panose="00000500000000000000" pitchFamily="2" charset="0"/>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050">
                          <a:solidFill>
                            <a:schemeClr val="bg2"/>
                          </a:solidFill>
                          <a:latin typeface="Montserrat" panose="00000500000000000000" pitchFamily="2" charset="0"/>
                        </a:rPr>
                        <a:t>177</a:t>
                      </a:r>
                      <a:endParaRPr lang="lt-LT" sz="1050">
                        <a:solidFill>
                          <a:schemeClr val="bg2"/>
                        </a:solidFill>
                        <a:latin typeface="Montserrat" panose="00000500000000000000" pitchFamily="2" charset="0"/>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050">
                          <a:solidFill>
                            <a:schemeClr val="bg2"/>
                          </a:solidFill>
                          <a:latin typeface="Montserrat" panose="00000500000000000000" pitchFamily="2" charset="0"/>
                        </a:rPr>
                        <a:t>186</a:t>
                      </a:r>
                      <a:endParaRPr lang="lt-LT" sz="1050">
                        <a:solidFill>
                          <a:schemeClr val="bg2"/>
                        </a:solidFill>
                        <a:latin typeface="Montserrat" panose="00000500000000000000" pitchFamily="2" charset="0"/>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129033363"/>
                  </a:ext>
                </a:extLst>
              </a:tr>
              <a:tr h="13184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lt-LT" sz="1050" err="1">
                          <a:solidFill>
                            <a:schemeClr val="bg2"/>
                          </a:solidFill>
                          <a:latin typeface="Montserrat" panose="00000500000000000000" pitchFamily="2" charset="0"/>
                        </a:rPr>
                        <a:t>Elektrin</a:t>
                      </a:r>
                      <a:r>
                        <a:rPr lang="en-US" sz="1050" err="1">
                          <a:solidFill>
                            <a:schemeClr val="bg2"/>
                          </a:solidFill>
                          <a:latin typeface="Montserrat" panose="00000500000000000000" pitchFamily="2" charset="0"/>
                        </a:rPr>
                        <a:t>iai</a:t>
                      </a:r>
                      <a:r>
                        <a:rPr lang="en-US" sz="1050">
                          <a:solidFill>
                            <a:schemeClr val="bg2"/>
                          </a:solidFill>
                          <a:latin typeface="Montserrat" panose="00000500000000000000" pitchFamily="2" charset="0"/>
                        </a:rPr>
                        <a:t> </a:t>
                      </a:r>
                      <a:r>
                        <a:rPr lang="en-US" sz="1050" err="1">
                          <a:solidFill>
                            <a:schemeClr val="bg2"/>
                          </a:solidFill>
                          <a:latin typeface="Montserrat" panose="00000500000000000000" pitchFamily="2" charset="0"/>
                        </a:rPr>
                        <a:t>autobusai</a:t>
                      </a:r>
                      <a:endParaRPr lang="lt-LT" sz="1050">
                        <a:solidFill>
                          <a:schemeClr val="bg2"/>
                        </a:solidFill>
                        <a:latin typeface="Montserrat" panose="00000500000000000000" pitchFamily="2" charset="0"/>
                      </a:endParaRPr>
                    </a:p>
                  </a:txBody>
                  <a:tcPr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r>
                        <a:rPr lang="en-US" sz="1050">
                          <a:solidFill>
                            <a:schemeClr val="bg2"/>
                          </a:solidFill>
                          <a:latin typeface="Montserrat" panose="00000500000000000000" pitchFamily="2" charset="0"/>
                        </a:rPr>
                        <a:t>26</a:t>
                      </a:r>
                      <a:endParaRPr lang="lt-LT" sz="1050">
                        <a:solidFill>
                          <a:schemeClr val="bg2"/>
                        </a:solidFill>
                        <a:latin typeface="Montserrat" panose="000005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r>
                        <a:rPr lang="en-US" sz="1050">
                          <a:solidFill>
                            <a:schemeClr val="bg2"/>
                          </a:solidFill>
                          <a:latin typeface="Montserrat" panose="00000500000000000000" pitchFamily="2" charset="0"/>
                        </a:rPr>
                        <a:t>442</a:t>
                      </a:r>
                      <a:endParaRPr lang="lt-LT" sz="1050">
                        <a:solidFill>
                          <a:schemeClr val="bg2"/>
                        </a:solidFill>
                        <a:latin typeface="Montserrat" panose="00000500000000000000" pitchFamily="2" charset="0"/>
                      </a:endParaRPr>
                    </a:p>
                  </a:txBody>
                  <a:tcPr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990698499"/>
                  </a:ext>
                </a:extLst>
              </a:tr>
              <a:tr h="1318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lt-LT" sz="1050">
                          <a:solidFill>
                            <a:schemeClr val="bg2"/>
                          </a:solidFill>
                          <a:latin typeface="Montserrat" panose="00000500000000000000" pitchFamily="2" charset="0"/>
                        </a:rPr>
                        <a:t>Vandeniliniai autobusai</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lt-LT" sz="1050">
                          <a:solidFill>
                            <a:schemeClr val="bg2"/>
                          </a:solidFill>
                          <a:latin typeface="Montserrat" panose="00000500000000000000" pitchFamily="2" charset="0"/>
                        </a:rPr>
                        <a:t>0</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050">
                          <a:solidFill>
                            <a:schemeClr val="bg2"/>
                          </a:solidFill>
                          <a:latin typeface="Montserrat" panose="00000500000000000000" pitchFamily="2" charset="0"/>
                        </a:rPr>
                        <a:t>16</a:t>
                      </a:r>
                      <a:endParaRPr lang="lt-LT" sz="1050">
                        <a:solidFill>
                          <a:schemeClr val="bg2"/>
                        </a:solidFill>
                        <a:latin typeface="Montserrat" panose="00000500000000000000" pitchFamily="2" charset="0"/>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555839895"/>
                  </a:ext>
                </a:extLst>
              </a:tr>
              <a:tr h="1318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lt-LT" sz="1050">
                          <a:solidFill>
                            <a:schemeClr val="bg2"/>
                          </a:solidFill>
                          <a:latin typeface="Montserrat" panose="00000500000000000000" pitchFamily="2" charset="0"/>
                        </a:rPr>
                        <a:t>Įprastais degalais varomi</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050">
                          <a:solidFill>
                            <a:schemeClr val="bg2"/>
                          </a:solidFill>
                          <a:latin typeface="Montserrat" panose="00000500000000000000" pitchFamily="2" charset="0"/>
                        </a:rPr>
                        <a:t>415</a:t>
                      </a:r>
                      <a:endParaRPr lang="lt-LT" sz="1050">
                        <a:solidFill>
                          <a:schemeClr val="bg2"/>
                        </a:solidFill>
                        <a:latin typeface="Montserrat" panose="00000500000000000000" pitchFamily="2" charset="0"/>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050">
                          <a:solidFill>
                            <a:schemeClr val="bg2"/>
                          </a:solidFill>
                          <a:latin typeface="Montserrat" panose="00000500000000000000" pitchFamily="2" charset="0"/>
                        </a:rPr>
                        <a:t>180</a:t>
                      </a:r>
                      <a:endParaRPr lang="lt-LT" sz="1050">
                        <a:solidFill>
                          <a:schemeClr val="bg2"/>
                        </a:solidFill>
                        <a:latin typeface="Montserrat" panose="00000500000000000000" pitchFamily="2" charset="0"/>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848863189"/>
                  </a:ext>
                </a:extLst>
              </a:tr>
            </a:tbl>
          </a:graphicData>
        </a:graphic>
      </p:graphicFrame>
      <p:sp>
        <p:nvSpPr>
          <p:cNvPr id="4" name="Arrow: Right 3">
            <a:extLst>
              <a:ext uri="{FF2B5EF4-FFF2-40B4-BE49-F238E27FC236}">
                <a16:creationId xmlns:a16="http://schemas.microsoft.com/office/drawing/2014/main" id="{65346FE5-2E5C-4CB8-8235-3D87EF0400AF}"/>
              </a:ext>
            </a:extLst>
          </p:cNvPr>
          <p:cNvSpPr/>
          <p:nvPr/>
        </p:nvSpPr>
        <p:spPr>
          <a:xfrm>
            <a:off x="7673340" y="2331720"/>
            <a:ext cx="327660" cy="13556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lt-LT"/>
          </a:p>
        </p:txBody>
      </p:sp>
      <p:sp>
        <p:nvSpPr>
          <p:cNvPr id="12" name="Arrow: Right 11">
            <a:extLst>
              <a:ext uri="{FF2B5EF4-FFF2-40B4-BE49-F238E27FC236}">
                <a16:creationId xmlns:a16="http://schemas.microsoft.com/office/drawing/2014/main" id="{0796BA99-0695-4B7C-0B3E-9F468CD27291}"/>
              </a:ext>
            </a:extLst>
          </p:cNvPr>
          <p:cNvSpPr/>
          <p:nvPr/>
        </p:nvSpPr>
        <p:spPr>
          <a:xfrm>
            <a:off x="7673340" y="2731291"/>
            <a:ext cx="327660" cy="13556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lt-LT"/>
          </a:p>
        </p:txBody>
      </p:sp>
      <p:sp>
        <p:nvSpPr>
          <p:cNvPr id="14" name="Arrow: Right 13">
            <a:extLst>
              <a:ext uri="{FF2B5EF4-FFF2-40B4-BE49-F238E27FC236}">
                <a16:creationId xmlns:a16="http://schemas.microsoft.com/office/drawing/2014/main" id="{39B220BA-E6E2-44BB-A90D-977D0CF8CB1B}"/>
              </a:ext>
            </a:extLst>
          </p:cNvPr>
          <p:cNvSpPr/>
          <p:nvPr/>
        </p:nvSpPr>
        <p:spPr>
          <a:xfrm>
            <a:off x="7673340" y="3068373"/>
            <a:ext cx="327660" cy="13556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lt-LT"/>
          </a:p>
        </p:txBody>
      </p:sp>
      <p:sp>
        <p:nvSpPr>
          <p:cNvPr id="17" name="Arrow: Right 16">
            <a:extLst>
              <a:ext uri="{FF2B5EF4-FFF2-40B4-BE49-F238E27FC236}">
                <a16:creationId xmlns:a16="http://schemas.microsoft.com/office/drawing/2014/main" id="{ADEC6EDF-F44F-7B3E-D88F-0B677B9748C7}"/>
              </a:ext>
            </a:extLst>
          </p:cNvPr>
          <p:cNvSpPr/>
          <p:nvPr/>
        </p:nvSpPr>
        <p:spPr>
          <a:xfrm>
            <a:off x="7673340" y="3470896"/>
            <a:ext cx="327660" cy="13556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lt-LT"/>
          </a:p>
        </p:txBody>
      </p:sp>
      <p:sp>
        <p:nvSpPr>
          <p:cNvPr id="18" name="Arrow: Right 17">
            <a:extLst>
              <a:ext uri="{FF2B5EF4-FFF2-40B4-BE49-F238E27FC236}">
                <a16:creationId xmlns:a16="http://schemas.microsoft.com/office/drawing/2014/main" id="{7BC32705-23ED-9C05-1ADC-16FDD5F7B9C1}"/>
              </a:ext>
            </a:extLst>
          </p:cNvPr>
          <p:cNvSpPr/>
          <p:nvPr/>
        </p:nvSpPr>
        <p:spPr>
          <a:xfrm>
            <a:off x="7673340" y="3898116"/>
            <a:ext cx="327660" cy="13556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494258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41220" y="370381"/>
            <a:ext cx="7738900"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Vandens viešasis transportas </a:t>
            </a:r>
            <a:endParaRPr lang="lt-LT" sz="2000" b="1"/>
          </a:p>
        </p:txBody>
      </p:sp>
      <p:sp>
        <p:nvSpPr>
          <p:cNvPr id="11" name="Google Shape;131;p20">
            <a:extLst>
              <a:ext uri="{FF2B5EF4-FFF2-40B4-BE49-F238E27FC236}">
                <a16:creationId xmlns:a16="http://schemas.microsoft.com/office/drawing/2014/main" id="{9A2A6507-D7E7-0864-5753-1BE7175B508C}"/>
              </a:ext>
            </a:extLst>
          </p:cNvPr>
          <p:cNvSpPr txBox="1"/>
          <p:nvPr/>
        </p:nvSpPr>
        <p:spPr>
          <a:xfrm>
            <a:off x="845820" y="1005199"/>
            <a:ext cx="4099559" cy="393165"/>
          </a:xfrm>
          <a:prstGeom prst="rect">
            <a:avLst/>
          </a:prstGeom>
          <a:noFill/>
          <a:ln>
            <a:noFill/>
          </a:ln>
        </p:spPr>
        <p:txBody>
          <a:bodyPr spcFirstLastPara="1" wrap="square" lIns="0" tIns="0" rIns="0" bIns="0" anchor="t" anchorCtr="0">
            <a:noAutofit/>
          </a:bodyPr>
          <a:lstStyle/>
          <a:p>
            <a:pPr>
              <a:lnSpc>
                <a:spcPts val="1740"/>
              </a:lnSpc>
              <a:spcAft>
                <a:spcPts val="600"/>
              </a:spcAft>
              <a:buClr>
                <a:srgbClr val="595959"/>
              </a:buClr>
              <a:buSzPts val="1500"/>
            </a:pPr>
            <a:r>
              <a:rPr lang="lt-LT" sz="1100">
                <a:latin typeface="Montserrat"/>
              </a:rPr>
              <a:t>Viešojo transporto kelionės yra pagrindinė alternatyva kelionėms automobiliu. Kokybinį šuolį tikimasi pasiekti įvedant naujas viešojo transporto rūšis.</a:t>
            </a:r>
          </a:p>
          <a:p>
            <a:pPr>
              <a:lnSpc>
                <a:spcPts val="1740"/>
              </a:lnSpc>
              <a:spcAft>
                <a:spcPts val="600"/>
              </a:spcAft>
              <a:buClr>
                <a:srgbClr val="595959"/>
              </a:buClr>
              <a:buSzPts val="1500"/>
            </a:pPr>
            <a:r>
              <a:rPr lang="lt-LT" sz="1100" b="1">
                <a:latin typeface="Montserrat"/>
              </a:rPr>
              <a:t>Siektini rezultatai ir nauda:</a:t>
            </a:r>
          </a:p>
        </p:txBody>
      </p:sp>
      <p:sp>
        <p:nvSpPr>
          <p:cNvPr id="13" name="Google Shape;131;p20">
            <a:extLst>
              <a:ext uri="{FF2B5EF4-FFF2-40B4-BE49-F238E27FC236}">
                <a16:creationId xmlns:a16="http://schemas.microsoft.com/office/drawing/2014/main" id="{80D1B501-EEE2-434A-B9B9-DD8A945E0232}"/>
              </a:ext>
            </a:extLst>
          </p:cNvPr>
          <p:cNvSpPr txBox="1"/>
          <p:nvPr/>
        </p:nvSpPr>
        <p:spPr>
          <a:xfrm>
            <a:off x="1366772" y="2740476"/>
            <a:ext cx="2370657" cy="599791"/>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latin typeface="Montserrat"/>
              </a:rPr>
              <a:t>Vandens viešojo transporto </a:t>
            </a:r>
            <a:r>
              <a:rPr lang="lt-LT" sz="1100">
                <a:solidFill>
                  <a:schemeClr val="tx1"/>
                </a:solidFill>
                <a:latin typeface="Montserrat"/>
              </a:rPr>
              <a:t>paslaugas </a:t>
            </a:r>
            <a:r>
              <a:rPr lang="en-US" sz="1100" err="1">
                <a:solidFill>
                  <a:schemeClr val="tx1"/>
                </a:solidFill>
                <a:latin typeface="Montserrat"/>
              </a:rPr>
              <a:t>teiks</a:t>
            </a:r>
            <a:r>
              <a:rPr lang="en-US" sz="1100">
                <a:solidFill>
                  <a:schemeClr val="tx1"/>
                </a:solidFill>
                <a:latin typeface="Montserrat"/>
              </a:rPr>
              <a:t> 4 </a:t>
            </a:r>
            <a:r>
              <a:rPr lang="lt-LT" sz="1100">
                <a:solidFill>
                  <a:schemeClr val="tx1"/>
                </a:solidFill>
                <a:latin typeface="Montserrat"/>
              </a:rPr>
              <a:t>elektrini</a:t>
            </a:r>
            <a:r>
              <a:rPr lang="en-US" sz="1100">
                <a:solidFill>
                  <a:schemeClr val="tx1"/>
                </a:solidFill>
                <a:latin typeface="Montserrat"/>
              </a:rPr>
              <a:t>ai</a:t>
            </a:r>
            <a:r>
              <a:rPr lang="lt-LT" sz="1100">
                <a:solidFill>
                  <a:schemeClr val="tx1"/>
                </a:solidFill>
                <a:latin typeface="Montserrat"/>
              </a:rPr>
              <a:t> </a:t>
            </a:r>
            <a:r>
              <a:rPr lang="en-US" sz="1100" err="1">
                <a:solidFill>
                  <a:schemeClr val="tx1"/>
                </a:solidFill>
                <a:latin typeface="Montserrat"/>
              </a:rPr>
              <a:t>laivai</a:t>
            </a:r>
            <a:endParaRPr lang="lt-LT" sz="1100">
              <a:solidFill>
                <a:schemeClr val="tx1"/>
              </a:solidFill>
              <a:latin typeface="Montserrat"/>
            </a:endParaRPr>
          </a:p>
        </p:txBody>
      </p:sp>
      <p:sp>
        <p:nvSpPr>
          <p:cNvPr id="18" name="Google Shape;131;p20">
            <a:extLst>
              <a:ext uri="{FF2B5EF4-FFF2-40B4-BE49-F238E27FC236}">
                <a16:creationId xmlns:a16="http://schemas.microsoft.com/office/drawing/2014/main" id="{721D0E7A-BAFA-FD8C-0A02-85902FDA9107}"/>
              </a:ext>
            </a:extLst>
          </p:cNvPr>
          <p:cNvSpPr txBox="1"/>
          <p:nvPr/>
        </p:nvSpPr>
        <p:spPr>
          <a:xfrm>
            <a:off x="1366772" y="3446416"/>
            <a:ext cx="2242625" cy="389613"/>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solidFill>
                  <a:schemeClr val="tx1"/>
                </a:solidFill>
                <a:latin typeface="Montserrat"/>
                <a:sym typeface="Montserrat"/>
              </a:rPr>
              <a:t>Naujos VT tiesioginės (be persėdimų) susisiekimo jungtys</a:t>
            </a:r>
          </a:p>
        </p:txBody>
      </p:sp>
      <p:sp>
        <p:nvSpPr>
          <p:cNvPr id="19" name="Google Shape;131;p20">
            <a:extLst>
              <a:ext uri="{FF2B5EF4-FFF2-40B4-BE49-F238E27FC236}">
                <a16:creationId xmlns:a16="http://schemas.microsoft.com/office/drawing/2014/main" id="{FD8DACF9-CD08-A371-1B41-E9A5F365926E}"/>
              </a:ext>
            </a:extLst>
          </p:cNvPr>
          <p:cNvSpPr txBox="1"/>
          <p:nvPr/>
        </p:nvSpPr>
        <p:spPr>
          <a:xfrm>
            <a:off x="1366772" y="4118429"/>
            <a:ext cx="2472257" cy="389613"/>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solidFill>
                  <a:schemeClr val="tx1"/>
                </a:solidFill>
                <a:latin typeface="Montserrat"/>
                <a:sym typeface="Montserrat"/>
              </a:rPr>
              <a:t>Atliekama </a:t>
            </a:r>
            <a:r>
              <a:rPr lang="en-US" sz="1100">
                <a:solidFill>
                  <a:schemeClr val="tx1"/>
                </a:solidFill>
                <a:latin typeface="Montserrat"/>
                <a:sym typeface="Montserrat"/>
              </a:rPr>
              <a:t>110 t</a:t>
            </a:r>
            <a:r>
              <a:rPr lang="lt-LT" sz="1100" err="1">
                <a:solidFill>
                  <a:schemeClr val="tx1"/>
                </a:solidFill>
                <a:latin typeface="Montserrat"/>
                <a:sym typeface="Montserrat"/>
              </a:rPr>
              <a:t>ūkst</a:t>
            </a:r>
            <a:r>
              <a:rPr lang="lt-LT" sz="1100">
                <a:solidFill>
                  <a:schemeClr val="tx1"/>
                </a:solidFill>
                <a:latin typeface="Montserrat"/>
                <a:sym typeface="Montserrat"/>
              </a:rPr>
              <a:t>. daugiau kelionių viešuoju transportu</a:t>
            </a:r>
          </a:p>
        </p:txBody>
      </p:sp>
      <p:sp>
        <p:nvSpPr>
          <p:cNvPr id="20" name="Google Shape;131;p20">
            <a:extLst>
              <a:ext uri="{FF2B5EF4-FFF2-40B4-BE49-F238E27FC236}">
                <a16:creationId xmlns:a16="http://schemas.microsoft.com/office/drawing/2014/main" id="{030B338F-AE25-73D4-2D34-D02FF90C6E65}"/>
              </a:ext>
            </a:extLst>
          </p:cNvPr>
          <p:cNvSpPr txBox="1"/>
          <p:nvPr/>
        </p:nvSpPr>
        <p:spPr>
          <a:xfrm>
            <a:off x="1368572" y="2135799"/>
            <a:ext cx="3292707" cy="267225"/>
          </a:xfrm>
          <a:prstGeom prst="rect">
            <a:avLst/>
          </a:prstGeom>
          <a:noFill/>
          <a:ln>
            <a:noFill/>
          </a:ln>
        </p:spPr>
        <p:txBody>
          <a:bodyPr spcFirstLastPara="1" wrap="square" lIns="0" tIns="0" rIns="0" bIns="0" anchor="t" anchorCtr="0">
            <a:noAutofit/>
          </a:bodyPr>
          <a:lstStyle/>
          <a:p>
            <a:pPr marL="6350">
              <a:lnSpc>
                <a:spcPts val="1740"/>
              </a:lnSpc>
              <a:spcAft>
                <a:spcPts val="600"/>
              </a:spcAft>
              <a:buClr>
                <a:schemeClr val="bg2"/>
              </a:buClr>
              <a:buSzPct val="100000"/>
            </a:pPr>
            <a:r>
              <a:rPr lang="lt-LT" sz="1100">
                <a:latin typeface="Montserrat"/>
              </a:rPr>
              <a:t>Įvesta vandens viešojo transporto maršruto trasa</a:t>
            </a:r>
            <a:endParaRPr lang="en-US" sz="1100">
              <a:latin typeface="Montserrat"/>
            </a:endParaRPr>
          </a:p>
        </p:txBody>
      </p:sp>
      <p:pic>
        <p:nvPicPr>
          <p:cNvPr id="21" name="Picture 20">
            <a:extLst>
              <a:ext uri="{FF2B5EF4-FFF2-40B4-BE49-F238E27FC236}">
                <a16:creationId xmlns:a16="http://schemas.microsoft.com/office/drawing/2014/main" id="{3994BD3D-68AC-F927-D91D-F3BAC6EB1C1B}"/>
              </a:ext>
            </a:extLst>
          </p:cNvPr>
          <p:cNvPicPr>
            <a:picLocks noChangeAspect="1"/>
          </p:cNvPicPr>
          <p:nvPr/>
        </p:nvPicPr>
        <p:blipFill>
          <a:blip r:embed="rId3"/>
          <a:stretch>
            <a:fillRect/>
          </a:stretch>
        </p:blipFill>
        <p:spPr>
          <a:xfrm>
            <a:off x="847571" y="2826394"/>
            <a:ext cx="321853" cy="327600"/>
          </a:xfrm>
          <a:prstGeom prst="rect">
            <a:avLst/>
          </a:prstGeom>
        </p:spPr>
      </p:pic>
      <p:pic>
        <p:nvPicPr>
          <p:cNvPr id="23" name="Picture 22">
            <a:extLst>
              <a:ext uri="{FF2B5EF4-FFF2-40B4-BE49-F238E27FC236}">
                <a16:creationId xmlns:a16="http://schemas.microsoft.com/office/drawing/2014/main" id="{3C45406D-E3BD-A954-4023-54AC5E4DE1D2}"/>
              </a:ext>
            </a:extLst>
          </p:cNvPr>
          <p:cNvPicPr>
            <a:picLocks noChangeAspect="1"/>
          </p:cNvPicPr>
          <p:nvPr/>
        </p:nvPicPr>
        <p:blipFill>
          <a:blip r:embed="rId4"/>
          <a:stretch>
            <a:fillRect/>
          </a:stretch>
        </p:blipFill>
        <p:spPr>
          <a:xfrm>
            <a:off x="847571" y="2207860"/>
            <a:ext cx="327600" cy="327600"/>
          </a:xfrm>
          <a:prstGeom prst="rect">
            <a:avLst/>
          </a:prstGeom>
        </p:spPr>
      </p:pic>
      <p:pic>
        <p:nvPicPr>
          <p:cNvPr id="24" name="Picture 23">
            <a:extLst>
              <a:ext uri="{FF2B5EF4-FFF2-40B4-BE49-F238E27FC236}">
                <a16:creationId xmlns:a16="http://schemas.microsoft.com/office/drawing/2014/main" id="{3CEB8E96-FBD9-F541-E9A7-F3E5AD2BDF6E}"/>
              </a:ext>
            </a:extLst>
          </p:cNvPr>
          <p:cNvPicPr>
            <a:picLocks noChangeAspect="1"/>
          </p:cNvPicPr>
          <p:nvPr/>
        </p:nvPicPr>
        <p:blipFill>
          <a:blip r:embed="rId5"/>
          <a:stretch>
            <a:fillRect/>
          </a:stretch>
        </p:blipFill>
        <p:spPr>
          <a:xfrm>
            <a:off x="841824" y="3508429"/>
            <a:ext cx="327600" cy="327600"/>
          </a:xfrm>
          <a:prstGeom prst="rect">
            <a:avLst/>
          </a:prstGeom>
        </p:spPr>
      </p:pic>
      <p:pic>
        <p:nvPicPr>
          <p:cNvPr id="12" name="Picture 11">
            <a:extLst>
              <a:ext uri="{FF2B5EF4-FFF2-40B4-BE49-F238E27FC236}">
                <a16:creationId xmlns:a16="http://schemas.microsoft.com/office/drawing/2014/main" id="{79048A26-0858-1F34-B22B-ADBB7771CA2D}"/>
              </a:ext>
            </a:extLst>
          </p:cNvPr>
          <p:cNvPicPr>
            <a:picLocks noChangeAspect="1"/>
          </p:cNvPicPr>
          <p:nvPr/>
        </p:nvPicPr>
        <p:blipFill>
          <a:blip r:embed="rId6"/>
          <a:stretch>
            <a:fillRect/>
          </a:stretch>
        </p:blipFill>
        <p:spPr>
          <a:xfrm>
            <a:off x="841220" y="4169519"/>
            <a:ext cx="319111" cy="307714"/>
          </a:xfrm>
          <a:prstGeom prst="rect">
            <a:avLst/>
          </a:prstGeom>
        </p:spPr>
      </p:pic>
      <p:grpSp>
        <p:nvGrpSpPr>
          <p:cNvPr id="26" name="Group 25">
            <a:extLst>
              <a:ext uri="{FF2B5EF4-FFF2-40B4-BE49-F238E27FC236}">
                <a16:creationId xmlns:a16="http://schemas.microsoft.com/office/drawing/2014/main" id="{C4832B6C-163A-B047-CF82-3A2897E243B8}"/>
              </a:ext>
            </a:extLst>
          </p:cNvPr>
          <p:cNvGrpSpPr/>
          <p:nvPr/>
        </p:nvGrpSpPr>
        <p:grpSpPr>
          <a:xfrm>
            <a:off x="183957" y="1530459"/>
            <a:ext cx="338214" cy="2709214"/>
            <a:chOff x="183957" y="1530459"/>
            <a:chExt cx="338214" cy="2709214"/>
          </a:xfrm>
        </p:grpSpPr>
        <p:grpSp>
          <p:nvGrpSpPr>
            <p:cNvPr id="8" name="Group 7">
              <a:extLst>
                <a:ext uri="{FF2B5EF4-FFF2-40B4-BE49-F238E27FC236}">
                  <a16:creationId xmlns:a16="http://schemas.microsoft.com/office/drawing/2014/main" id="{4D9414DF-C945-3583-3E52-4B54AECD64AC}"/>
                </a:ext>
              </a:extLst>
            </p:cNvPr>
            <p:cNvGrpSpPr/>
            <p:nvPr/>
          </p:nvGrpSpPr>
          <p:grpSpPr>
            <a:xfrm>
              <a:off x="183957" y="1530459"/>
              <a:ext cx="328068" cy="2709214"/>
              <a:chOff x="183957" y="1530459"/>
              <a:chExt cx="328068" cy="2709214"/>
            </a:xfrm>
          </p:grpSpPr>
          <p:sp>
            <p:nvSpPr>
              <p:cNvPr id="9" name="Ovalas 90">
                <a:extLst>
                  <a:ext uri="{FF2B5EF4-FFF2-40B4-BE49-F238E27FC236}">
                    <a16:creationId xmlns:a16="http://schemas.microsoft.com/office/drawing/2014/main" id="{539EB299-F796-2A11-4049-76C264D11C9D}"/>
                  </a:ext>
                </a:extLst>
              </p:cNvPr>
              <p:cNvSpPr>
                <a:spLocks noChangeAspect="1"/>
              </p:cNvSpPr>
              <p:nvPr/>
            </p:nvSpPr>
            <p:spPr bwMode="auto">
              <a:xfrm>
                <a:off x="183957" y="27404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DCD61274-63DF-324C-95D9-D366C6396577}"/>
                  </a:ext>
                </a:extLst>
              </p:cNvPr>
              <p:cNvSpPr>
                <a:spLocks noChangeAspect="1"/>
              </p:cNvSpPr>
              <p:nvPr/>
            </p:nvSpPr>
            <p:spPr bwMode="auto">
              <a:xfrm>
                <a:off x="183957" y="3130909"/>
                <a:ext cx="328068" cy="327897"/>
              </a:xfrm>
              <a:prstGeom prst="ellipse">
                <a:avLst/>
              </a:prstGeom>
              <a:solidFill>
                <a:srgbClr val="000000">
                  <a:alpha val="10000"/>
                </a:srgb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4" name="Ovalas 90">
                <a:extLst>
                  <a:ext uri="{FF2B5EF4-FFF2-40B4-BE49-F238E27FC236}">
                    <a16:creationId xmlns:a16="http://schemas.microsoft.com/office/drawing/2014/main" id="{FDA9357C-056B-DE64-D138-1C9B55090FD9}"/>
                  </a:ext>
                </a:extLst>
              </p:cNvPr>
              <p:cNvSpPr>
                <a:spLocks noChangeAspect="1"/>
              </p:cNvSpPr>
              <p:nvPr/>
            </p:nvSpPr>
            <p:spPr bwMode="auto">
              <a:xfrm>
                <a:off x="183957" y="3521342"/>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Ovalas 90">
                <a:extLst>
                  <a:ext uri="{FF2B5EF4-FFF2-40B4-BE49-F238E27FC236}">
                    <a16:creationId xmlns:a16="http://schemas.microsoft.com/office/drawing/2014/main" id="{43656E97-AEE2-D1EE-3C1C-5B438AC8E5BF}"/>
                  </a:ext>
                </a:extLst>
              </p:cNvPr>
              <p:cNvSpPr>
                <a:spLocks noChangeAspect="1"/>
              </p:cNvSpPr>
              <p:nvPr/>
            </p:nvSpPr>
            <p:spPr bwMode="auto">
              <a:xfrm>
                <a:off x="183957" y="3911776"/>
                <a:ext cx="328068" cy="327897"/>
              </a:xfrm>
              <a:prstGeom prst="ellipse">
                <a:avLst/>
              </a:prstGeom>
              <a:solidFill>
                <a:schemeClr val="tx2">
                  <a:lumMod val="20000"/>
                  <a:lumOff val="8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F1E1434C-381E-31B2-DDA5-A095F34BA91D}"/>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17" name="Ovalas 90">
              <a:extLst>
                <a:ext uri="{FF2B5EF4-FFF2-40B4-BE49-F238E27FC236}">
                  <a16:creationId xmlns:a16="http://schemas.microsoft.com/office/drawing/2014/main" id="{F6DCDD1F-A783-8AF0-A809-EACE0CE32B5F}"/>
                </a:ext>
              </a:extLst>
            </p:cNvPr>
            <p:cNvSpPr>
              <a:spLocks noChangeAspect="1"/>
            </p:cNvSpPr>
            <p:nvPr/>
          </p:nvSpPr>
          <p:spPr bwMode="auto">
            <a:xfrm>
              <a:off x="194103" y="3521342"/>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5" name="Ovalas 90">
              <a:extLst>
                <a:ext uri="{FF2B5EF4-FFF2-40B4-BE49-F238E27FC236}">
                  <a16:creationId xmlns:a16="http://schemas.microsoft.com/office/drawing/2014/main" id="{6C604934-4CE2-F451-53A2-4909121DED98}"/>
                </a:ext>
              </a:extLst>
            </p:cNvPr>
            <p:cNvSpPr>
              <a:spLocks noChangeAspect="1"/>
            </p:cNvSpPr>
            <p:nvPr/>
          </p:nvSpPr>
          <p:spPr bwMode="auto">
            <a:xfrm>
              <a:off x="194103" y="2740475"/>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grpSp>
      <p:grpSp>
        <p:nvGrpSpPr>
          <p:cNvPr id="29" name="Group 28">
            <a:extLst>
              <a:ext uri="{FF2B5EF4-FFF2-40B4-BE49-F238E27FC236}">
                <a16:creationId xmlns:a16="http://schemas.microsoft.com/office/drawing/2014/main" id="{1C0CB9E4-2271-1BEE-FC69-3E37A1170D16}"/>
              </a:ext>
            </a:extLst>
          </p:cNvPr>
          <p:cNvGrpSpPr/>
          <p:nvPr/>
        </p:nvGrpSpPr>
        <p:grpSpPr>
          <a:xfrm>
            <a:off x="5062231" y="257315"/>
            <a:ext cx="3922059" cy="4469463"/>
            <a:chOff x="5062231" y="257315"/>
            <a:chExt cx="3922059" cy="4469463"/>
          </a:xfrm>
        </p:grpSpPr>
        <p:pic>
          <p:nvPicPr>
            <p:cNvPr id="28" name="Picture 27">
              <a:extLst>
                <a:ext uri="{FF2B5EF4-FFF2-40B4-BE49-F238E27FC236}">
                  <a16:creationId xmlns:a16="http://schemas.microsoft.com/office/drawing/2014/main" id="{AB1D68D4-F01C-9ED5-6491-A6DA0FFEB0CE}"/>
                </a:ext>
              </a:extLst>
            </p:cNvPr>
            <p:cNvPicPr>
              <a:picLocks noChangeAspect="1"/>
            </p:cNvPicPr>
            <p:nvPr/>
          </p:nvPicPr>
          <p:blipFill>
            <a:blip r:embed="rId7"/>
            <a:stretch>
              <a:fillRect/>
            </a:stretch>
          </p:blipFill>
          <p:spPr>
            <a:xfrm>
              <a:off x="5062231" y="257315"/>
              <a:ext cx="3922059" cy="4469463"/>
            </a:xfrm>
            <a:prstGeom prst="rect">
              <a:avLst/>
            </a:prstGeom>
          </p:spPr>
        </p:pic>
        <p:grpSp>
          <p:nvGrpSpPr>
            <p:cNvPr id="51" name="Group 50">
              <a:extLst>
                <a:ext uri="{FF2B5EF4-FFF2-40B4-BE49-F238E27FC236}">
                  <a16:creationId xmlns:a16="http://schemas.microsoft.com/office/drawing/2014/main" id="{83324502-749B-9356-0E5F-22F73E87EC2A}"/>
                </a:ext>
              </a:extLst>
            </p:cNvPr>
            <p:cNvGrpSpPr/>
            <p:nvPr/>
          </p:nvGrpSpPr>
          <p:grpSpPr>
            <a:xfrm>
              <a:off x="5062231" y="261515"/>
              <a:ext cx="2022569" cy="720454"/>
              <a:chOff x="5062231" y="261515"/>
              <a:chExt cx="2022569" cy="720454"/>
            </a:xfrm>
          </p:grpSpPr>
          <p:sp>
            <p:nvSpPr>
              <p:cNvPr id="37" name="TextBox 36">
                <a:extLst>
                  <a:ext uri="{FF2B5EF4-FFF2-40B4-BE49-F238E27FC236}">
                    <a16:creationId xmlns:a16="http://schemas.microsoft.com/office/drawing/2014/main" id="{228DD823-3491-55E0-A8F9-901F93BEAD37}"/>
                  </a:ext>
                </a:extLst>
              </p:cNvPr>
              <p:cNvSpPr txBox="1"/>
              <p:nvPr/>
            </p:nvSpPr>
            <p:spPr>
              <a:xfrm>
                <a:off x="5062231" y="261515"/>
                <a:ext cx="2022569" cy="720454"/>
              </a:xfrm>
              <a:prstGeom prst="rect">
                <a:avLst/>
              </a:prstGeom>
              <a:solidFill>
                <a:srgbClr val="F2F2F2">
                  <a:alpha val="50196"/>
                </a:srgbClr>
              </a:solidFill>
            </p:spPr>
            <p:txBody>
              <a:bodyPr wrap="square" rtlCol="0">
                <a:spAutoFit/>
              </a:bodyPr>
              <a:lstStyle/>
              <a:p>
                <a:pPr defTabSz="825500" hangingPunct="0">
                  <a:lnSpc>
                    <a:spcPct val="150000"/>
                  </a:lnSpc>
                  <a:buClrTx/>
                  <a:buFontTx/>
                  <a:buNone/>
                </a:pPr>
                <a:r>
                  <a:rPr lang="lt-LT" sz="700" b="1">
                    <a:solidFill>
                      <a:srgbClr val="002060"/>
                    </a:solidFill>
                    <a:latin typeface="Montserrat" panose="00000500000000000000" pitchFamily="2" charset="0"/>
                    <a:cs typeface="Arial" panose="020B0604020202020204" pitchFamily="34" charset="0"/>
                    <a:sym typeface="Helvetica Neue"/>
                  </a:rPr>
                  <a:t>Sutartiniai ženklai</a:t>
                </a:r>
              </a:p>
              <a:p>
                <a:pPr defTabSz="825500" hangingPunct="0">
                  <a:lnSpc>
                    <a:spcPct val="150000"/>
                  </a:lnSpc>
                  <a:buClrTx/>
                  <a:buFontTx/>
                  <a:buNone/>
                </a:pPr>
                <a:r>
                  <a:rPr lang="en-US" sz="700" b="1">
                    <a:solidFill>
                      <a:srgbClr val="002060"/>
                    </a:solidFill>
                    <a:latin typeface="Montserrat" panose="00000500000000000000" pitchFamily="2" charset="0"/>
                    <a:cs typeface="Arial" panose="020B0604020202020204" pitchFamily="34" charset="0"/>
                    <a:sym typeface="Helvetica Neue"/>
                  </a:rPr>
                  <a:t>             </a:t>
                </a:r>
                <a:r>
                  <a:rPr lang="en-US" sz="700">
                    <a:solidFill>
                      <a:srgbClr val="002060"/>
                    </a:solidFill>
                    <a:latin typeface="Montserrat" panose="00000500000000000000" pitchFamily="2" charset="0"/>
                    <a:cs typeface="Arial" panose="020B0604020202020204" pitchFamily="34" charset="0"/>
                    <a:sym typeface="Helvetica Neue"/>
                  </a:rPr>
                  <a:t>I </a:t>
                </a:r>
                <a:r>
                  <a:rPr lang="en-US" sz="700" err="1">
                    <a:solidFill>
                      <a:srgbClr val="002060"/>
                    </a:solidFill>
                    <a:latin typeface="Montserrat" panose="00000500000000000000" pitchFamily="2" charset="0"/>
                    <a:cs typeface="Arial" panose="020B0604020202020204" pitchFamily="34" charset="0"/>
                    <a:sym typeface="Helvetica Neue"/>
                  </a:rPr>
                  <a:t>etapo</a:t>
                </a:r>
                <a:r>
                  <a:rPr lang="en-US" sz="700">
                    <a:solidFill>
                      <a:srgbClr val="002060"/>
                    </a:solidFill>
                    <a:latin typeface="Montserrat" panose="00000500000000000000" pitchFamily="2" charset="0"/>
                    <a:cs typeface="Arial" panose="020B0604020202020204" pitchFamily="34" charset="0"/>
                    <a:sym typeface="Helvetica Neue"/>
                  </a:rPr>
                  <a:t> mar</a:t>
                </a:r>
                <a:r>
                  <a:rPr lang="lt-LT" sz="700">
                    <a:solidFill>
                      <a:srgbClr val="002060"/>
                    </a:solidFill>
                    <a:latin typeface="Montserrat" panose="00000500000000000000" pitchFamily="2" charset="0"/>
                    <a:cs typeface="Arial" panose="020B0604020202020204" pitchFamily="34" charset="0"/>
                    <a:sym typeface="Helvetica Neue"/>
                  </a:rPr>
                  <a:t>šruto </a:t>
                </a:r>
                <a:r>
                  <a:rPr lang="en-US" sz="700" err="1">
                    <a:solidFill>
                      <a:srgbClr val="002060"/>
                    </a:solidFill>
                    <a:latin typeface="Montserrat" panose="00000500000000000000" pitchFamily="2" charset="0"/>
                    <a:cs typeface="Arial" panose="020B0604020202020204" pitchFamily="34" charset="0"/>
                    <a:sym typeface="Helvetica Neue"/>
                  </a:rPr>
                  <a:t>trasa</a:t>
                </a:r>
                <a:r>
                  <a:rPr lang="lt-LT" sz="700">
                    <a:solidFill>
                      <a:srgbClr val="002060"/>
                    </a:solidFill>
                    <a:latin typeface="Montserrat" panose="00000500000000000000" pitchFamily="2" charset="0"/>
                    <a:cs typeface="Arial" panose="020B0604020202020204" pitchFamily="34" charset="0"/>
                    <a:sym typeface="Helvetica Neue"/>
                  </a:rPr>
                  <a:t> ir stotelės</a:t>
                </a:r>
              </a:p>
              <a:p>
                <a:pPr defTabSz="825500" hangingPunct="0">
                  <a:lnSpc>
                    <a:spcPct val="150000"/>
                  </a:lnSpc>
                  <a:buClrTx/>
                  <a:buFontTx/>
                  <a:buNone/>
                </a:pPr>
                <a:r>
                  <a:rPr lang="en-US" sz="700">
                    <a:solidFill>
                      <a:srgbClr val="002060"/>
                    </a:solidFill>
                    <a:latin typeface="Montserrat" panose="00000500000000000000" pitchFamily="2" charset="0"/>
                    <a:cs typeface="Arial" panose="020B0604020202020204" pitchFamily="34" charset="0"/>
                    <a:sym typeface="Helvetica Neue"/>
                  </a:rPr>
                  <a:t>              II </a:t>
                </a:r>
                <a:r>
                  <a:rPr lang="en-US" sz="700" err="1">
                    <a:solidFill>
                      <a:srgbClr val="002060"/>
                    </a:solidFill>
                    <a:latin typeface="Montserrat" panose="00000500000000000000" pitchFamily="2" charset="0"/>
                    <a:cs typeface="Arial" panose="020B0604020202020204" pitchFamily="34" charset="0"/>
                    <a:sym typeface="Helvetica Neue"/>
                  </a:rPr>
                  <a:t>etapo</a:t>
                </a:r>
                <a:r>
                  <a:rPr lang="lt-LT" sz="700">
                    <a:solidFill>
                      <a:srgbClr val="002060"/>
                    </a:solidFill>
                    <a:latin typeface="Montserrat" panose="00000500000000000000" pitchFamily="2" charset="0"/>
                    <a:cs typeface="Arial" panose="020B0604020202020204" pitchFamily="34" charset="0"/>
                    <a:sym typeface="Helvetica Neue"/>
                  </a:rPr>
                  <a:t> maršruto</a:t>
                </a:r>
                <a:r>
                  <a:rPr lang="en-US" sz="700">
                    <a:solidFill>
                      <a:srgbClr val="002060"/>
                    </a:solidFill>
                    <a:latin typeface="Montserrat" panose="00000500000000000000" pitchFamily="2" charset="0"/>
                    <a:cs typeface="Arial" panose="020B0604020202020204" pitchFamily="34" charset="0"/>
                    <a:sym typeface="Helvetica Neue"/>
                  </a:rPr>
                  <a:t> </a:t>
                </a:r>
                <a:r>
                  <a:rPr lang="lt-LT" sz="700">
                    <a:solidFill>
                      <a:srgbClr val="002060"/>
                    </a:solidFill>
                    <a:latin typeface="Montserrat" panose="00000500000000000000" pitchFamily="2" charset="0"/>
                    <a:cs typeface="Arial" panose="020B0604020202020204" pitchFamily="34" charset="0"/>
                    <a:sym typeface="Helvetica Neue"/>
                  </a:rPr>
                  <a:t>stotelės</a:t>
                </a:r>
                <a:endParaRPr lang="en-US" sz="700">
                  <a:solidFill>
                    <a:srgbClr val="002060"/>
                  </a:solidFill>
                  <a:latin typeface="Montserrat" panose="00000500000000000000" pitchFamily="2" charset="0"/>
                  <a:cs typeface="Arial" panose="020B0604020202020204" pitchFamily="34" charset="0"/>
                  <a:sym typeface="Helvetica Neue"/>
                </a:endParaRPr>
              </a:p>
              <a:p>
                <a:pPr defTabSz="825500" hangingPunct="0">
                  <a:lnSpc>
                    <a:spcPct val="150000"/>
                  </a:lnSpc>
                  <a:buClrTx/>
                  <a:buFontTx/>
                  <a:buNone/>
                </a:pPr>
                <a:r>
                  <a:rPr lang="en-US" sz="700">
                    <a:solidFill>
                      <a:srgbClr val="002060"/>
                    </a:solidFill>
                    <a:latin typeface="Montserrat" panose="00000500000000000000" pitchFamily="2" charset="0"/>
                    <a:cs typeface="Arial" panose="020B0604020202020204" pitchFamily="34" charset="0"/>
                    <a:sym typeface="Helvetica Neue"/>
                  </a:rPr>
                  <a:t>              I</a:t>
                </a:r>
                <a:r>
                  <a:rPr lang="lt-LT" sz="700">
                    <a:solidFill>
                      <a:srgbClr val="002060"/>
                    </a:solidFill>
                    <a:latin typeface="Montserrat" panose="00000500000000000000" pitchFamily="2" charset="0"/>
                    <a:cs typeface="Arial" panose="020B0604020202020204" pitchFamily="34" charset="0"/>
                    <a:sym typeface="Helvetica Neue"/>
                  </a:rPr>
                  <a:t>I</a:t>
                </a:r>
                <a:r>
                  <a:rPr lang="en-US" sz="700">
                    <a:solidFill>
                      <a:srgbClr val="002060"/>
                    </a:solidFill>
                    <a:latin typeface="Montserrat" panose="00000500000000000000" pitchFamily="2" charset="0"/>
                    <a:cs typeface="Arial" panose="020B0604020202020204" pitchFamily="34" charset="0"/>
                    <a:sym typeface="Helvetica Neue"/>
                  </a:rPr>
                  <a:t>I </a:t>
                </a:r>
                <a:r>
                  <a:rPr lang="en-US" sz="700" err="1">
                    <a:solidFill>
                      <a:srgbClr val="002060"/>
                    </a:solidFill>
                    <a:latin typeface="Montserrat" panose="00000500000000000000" pitchFamily="2" charset="0"/>
                    <a:cs typeface="Arial" panose="020B0604020202020204" pitchFamily="34" charset="0"/>
                    <a:sym typeface="Helvetica Neue"/>
                  </a:rPr>
                  <a:t>etapo</a:t>
                </a:r>
                <a:r>
                  <a:rPr lang="lt-LT" sz="700">
                    <a:solidFill>
                      <a:srgbClr val="002060"/>
                    </a:solidFill>
                    <a:latin typeface="Montserrat" panose="00000500000000000000" pitchFamily="2" charset="0"/>
                    <a:cs typeface="Arial" panose="020B0604020202020204" pitchFamily="34" charset="0"/>
                    <a:sym typeface="Helvetica Neue"/>
                  </a:rPr>
                  <a:t> maršruto</a:t>
                </a:r>
                <a:r>
                  <a:rPr lang="en-US" sz="700">
                    <a:solidFill>
                      <a:srgbClr val="002060"/>
                    </a:solidFill>
                    <a:latin typeface="Montserrat" panose="00000500000000000000" pitchFamily="2" charset="0"/>
                    <a:cs typeface="Arial" panose="020B0604020202020204" pitchFamily="34" charset="0"/>
                    <a:sym typeface="Helvetica Neue"/>
                  </a:rPr>
                  <a:t> </a:t>
                </a:r>
                <a:r>
                  <a:rPr lang="en-US" sz="700" err="1">
                    <a:solidFill>
                      <a:srgbClr val="002060"/>
                    </a:solidFill>
                    <a:latin typeface="Montserrat" panose="00000500000000000000" pitchFamily="2" charset="0"/>
                    <a:cs typeface="Arial" panose="020B0604020202020204" pitchFamily="34" charset="0"/>
                    <a:sym typeface="Helvetica Neue"/>
                  </a:rPr>
                  <a:t>trasa</a:t>
                </a:r>
                <a:r>
                  <a:rPr lang="lt-LT" sz="700">
                    <a:solidFill>
                      <a:srgbClr val="002060"/>
                    </a:solidFill>
                    <a:latin typeface="Montserrat" panose="00000500000000000000" pitchFamily="2" charset="0"/>
                    <a:cs typeface="Arial" panose="020B0604020202020204" pitchFamily="34" charset="0"/>
                    <a:sym typeface="Helvetica Neue"/>
                  </a:rPr>
                  <a:t> ir stotelės</a:t>
                </a:r>
              </a:p>
            </p:txBody>
          </p:sp>
          <p:grpSp>
            <p:nvGrpSpPr>
              <p:cNvPr id="43" name="Group 42">
                <a:extLst>
                  <a:ext uri="{FF2B5EF4-FFF2-40B4-BE49-F238E27FC236}">
                    <a16:creationId xmlns:a16="http://schemas.microsoft.com/office/drawing/2014/main" id="{59F15218-1C01-783B-796C-B914686AAFD3}"/>
                  </a:ext>
                </a:extLst>
              </p:cNvPr>
              <p:cNvGrpSpPr/>
              <p:nvPr/>
            </p:nvGrpSpPr>
            <p:grpSpPr>
              <a:xfrm>
                <a:off x="5221942" y="528298"/>
                <a:ext cx="188595" cy="56877"/>
                <a:chOff x="5564842" y="-321332"/>
                <a:chExt cx="188595" cy="56877"/>
              </a:xfrm>
            </p:grpSpPr>
            <p:cxnSp>
              <p:nvCxnSpPr>
                <p:cNvPr id="40" name="Straight Connector 39">
                  <a:extLst>
                    <a:ext uri="{FF2B5EF4-FFF2-40B4-BE49-F238E27FC236}">
                      <a16:creationId xmlns:a16="http://schemas.microsoft.com/office/drawing/2014/main" id="{8809EC03-7495-69C3-CECF-1B48149F823D}"/>
                    </a:ext>
                  </a:extLst>
                </p:cNvPr>
                <p:cNvCxnSpPr>
                  <a:cxnSpLocks/>
                </p:cNvCxnSpPr>
                <p:nvPr/>
              </p:nvCxnSpPr>
              <p:spPr>
                <a:xfrm>
                  <a:off x="5564842" y="-289792"/>
                  <a:ext cx="188595" cy="0"/>
                </a:xfrm>
                <a:prstGeom prst="line">
                  <a:avLst/>
                </a:prstGeom>
                <a:ln>
                  <a:solidFill>
                    <a:srgbClr val="ED515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63DB7256-3EC5-D028-08A1-D29FB9B1E8A1}"/>
                    </a:ext>
                  </a:extLst>
                </p:cNvPr>
                <p:cNvSpPr/>
                <p:nvPr/>
              </p:nvSpPr>
              <p:spPr>
                <a:xfrm>
                  <a:off x="5629950" y="-321332"/>
                  <a:ext cx="58380" cy="56877"/>
                </a:xfrm>
                <a:prstGeom prst="ellipse">
                  <a:avLst/>
                </a:prstGeom>
                <a:solidFill>
                  <a:srgbClr val="ED51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46" name="Oval 45">
                <a:extLst>
                  <a:ext uri="{FF2B5EF4-FFF2-40B4-BE49-F238E27FC236}">
                    <a16:creationId xmlns:a16="http://schemas.microsoft.com/office/drawing/2014/main" id="{C8D6113D-D2E8-D6C2-AD3F-9EF8B35F7E9E}"/>
                  </a:ext>
                </a:extLst>
              </p:cNvPr>
              <p:cNvSpPr/>
              <p:nvPr/>
            </p:nvSpPr>
            <p:spPr>
              <a:xfrm>
                <a:off x="5287049" y="684930"/>
                <a:ext cx="58380" cy="56877"/>
              </a:xfrm>
              <a:prstGeom prst="ellipse">
                <a:avLst/>
              </a:prstGeom>
              <a:solidFill>
                <a:srgbClr val="F29B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47" name="Group 46">
                <a:extLst>
                  <a:ext uri="{FF2B5EF4-FFF2-40B4-BE49-F238E27FC236}">
                    <a16:creationId xmlns:a16="http://schemas.microsoft.com/office/drawing/2014/main" id="{D0BEF691-1ECE-068A-A7B1-D84395935D54}"/>
                  </a:ext>
                </a:extLst>
              </p:cNvPr>
              <p:cNvGrpSpPr/>
              <p:nvPr/>
            </p:nvGrpSpPr>
            <p:grpSpPr>
              <a:xfrm>
                <a:off x="5221941" y="857214"/>
                <a:ext cx="188595" cy="56877"/>
                <a:chOff x="5564842" y="-321332"/>
                <a:chExt cx="188595" cy="56877"/>
              </a:xfrm>
            </p:grpSpPr>
            <p:cxnSp>
              <p:nvCxnSpPr>
                <p:cNvPr id="48" name="Straight Connector 47">
                  <a:extLst>
                    <a:ext uri="{FF2B5EF4-FFF2-40B4-BE49-F238E27FC236}">
                      <a16:creationId xmlns:a16="http://schemas.microsoft.com/office/drawing/2014/main" id="{893AE2B2-4DF1-33F3-9830-B44E5AF4B2D0}"/>
                    </a:ext>
                  </a:extLst>
                </p:cNvPr>
                <p:cNvCxnSpPr>
                  <a:cxnSpLocks/>
                </p:cNvCxnSpPr>
                <p:nvPr/>
              </p:nvCxnSpPr>
              <p:spPr>
                <a:xfrm>
                  <a:off x="5564842" y="-289792"/>
                  <a:ext cx="188595" cy="0"/>
                </a:xfrm>
                <a:prstGeom prst="line">
                  <a:avLst/>
                </a:prstGeom>
                <a:ln>
                  <a:solidFill>
                    <a:srgbClr val="4AA60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ABA111CE-093C-94A8-044C-09A79CC3BA13}"/>
                    </a:ext>
                  </a:extLst>
                </p:cNvPr>
                <p:cNvSpPr/>
                <p:nvPr/>
              </p:nvSpPr>
              <p:spPr>
                <a:xfrm>
                  <a:off x="5629950" y="-321332"/>
                  <a:ext cx="58380" cy="56877"/>
                </a:xfrm>
                <a:prstGeom prst="ellipse">
                  <a:avLst/>
                </a:prstGeom>
                <a:solidFill>
                  <a:srgbClr val="4AA6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grpSp>
      </p:grpSp>
      <p:sp>
        <p:nvSpPr>
          <p:cNvPr id="2" name="Ovalas 90">
            <a:extLst>
              <a:ext uri="{FF2B5EF4-FFF2-40B4-BE49-F238E27FC236}">
                <a16:creationId xmlns:a16="http://schemas.microsoft.com/office/drawing/2014/main" id="{9C2EBD18-7388-8201-73F1-48C39AA5C9F2}"/>
              </a:ext>
            </a:extLst>
          </p:cNvPr>
          <p:cNvSpPr>
            <a:spLocks noChangeAspect="1"/>
          </p:cNvSpPr>
          <p:nvPr/>
        </p:nvSpPr>
        <p:spPr bwMode="auto">
          <a:xfrm>
            <a:off x="194103" y="3130908"/>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Tree>
    <p:extLst>
      <p:ext uri="{BB962C8B-B14F-4D97-AF65-F5344CB8AC3E}">
        <p14:creationId xmlns:p14="http://schemas.microsoft.com/office/powerpoint/2010/main" val="4102737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5" name="Picture 24">
            <a:extLst>
              <a:ext uri="{FF2B5EF4-FFF2-40B4-BE49-F238E27FC236}">
                <a16:creationId xmlns:a16="http://schemas.microsoft.com/office/drawing/2014/main" id="{D4BCF30D-D6AC-2EBF-D3CE-D93A9E8DC081}"/>
              </a:ext>
            </a:extLst>
          </p:cNvPr>
          <p:cNvPicPr>
            <a:picLocks noChangeAspect="1"/>
          </p:cNvPicPr>
          <p:nvPr/>
        </p:nvPicPr>
        <p:blipFill>
          <a:blip r:embed="rId3"/>
          <a:stretch>
            <a:fillRect/>
          </a:stretch>
        </p:blipFill>
        <p:spPr>
          <a:xfrm>
            <a:off x="1109153" y="3531916"/>
            <a:ext cx="508855" cy="298851"/>
          </a:xfrm>
          <a:prstGeom prst="rect">
            <a:avLst/>
          </a:prstGeom>
        </p:spPr>
      </p:pic>
      <p:grpSp>
        <p:nvGrpSpPr>
          <p:cNvPr id="7" name="Group 6">
            <a:extLst>
              <a:ext uri="{FF2B5EF4-FFF2-40B4-BE49-F238E27FC236}">
                <a16:creationId xmlns:a16="http://schemas.microsoft.com/office/drawing/2014/main" id="{9A1B9BFD-F2D3-075F-F6B9-24DF910A5A35}"/>
              </a:ext>
            </a:extLst>
          </p:cNvPr>
          <p:cNvGrpSpPr/>
          <p:nvPr/>
        </p:nvGrpSpPr>
        <p:grpSpPr>
          <a:xfrm>
            <a:off x="183957" y="1530459"/>
            <a:ext cx="328068" cy="2709214"/>
            <a:chOff x="183957" y="1530459"/>
            <a:chExt cx="328068" cy="2709214"/>
          </a:xfrm>
        </p:grpSpPr>
        <p:sp>
          <p:nvSpPr>
            <p:cNvPr id="8" name="Ovalas 90">
              <a:extLst>
                <a:ext uri="{FF2B5EF4-FFF2-40B4-BE49-F238E27FC236}">
                  <a16:creationId xmlns:a16="http://schemas.microsoft.com/office/drawing/2014/main" id="{34D61F06-3603-521A-DFA3-2027FB3273CA}"/>
                </a:ext>
              </a:extLst>
            </p:cNvPr>
            <p:cNvSpPr>
              <a:spLocks noChangeAspect="1"/>
            </p:cNvSpPr>
            <p:nvPr/>
          </p:nvSpPr>
          <p:spPr bwMode="auto">
            <a:xfrm>
              <a:off x="183957" y="27404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9" name="Ovalas 90">
              <a:extLst>
                <a:ext uri="{FF2B5EF4-FFF2-40B4-BE49-F238E27FC236}">
                  <a16:creationId xmlns:a16="http://schemas.microsoft.com/office/drawing/2014/main" id="{87DCA721-0F73-2C4E-656D-8E60BCE1EC07}"/>
                </a:ext>
              </a:extLst>
            </p:cNvPr>
            <p:cNvSpPr>
              <a:spLocks noChangeAspect="1"/>
            </p:cNvSpPr>
            <p:nvPr/>
          </p:nvSpPr>
          <p:spPr bwMode="auto">
            <a:xfrm>
              <a:off x="183957" y="3130909"/>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A891E062-70DB-56E3-882D-2C25D5FB3390}"/>
                </a:ext>
              </a:extLst>
            </p:cNvPr>
            <p:cNvSpPr>
              <a:spLocks noChangeAspect="1"/>
            </p:cNvSpPr>
            <p:nvPr/>
          </p:nvSpPr>
          <p:spPr bwMode="auto">
            <a:xfrm>
              <a:off x="183957" y="3521342"/>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4" name="Ovalas 90">
              <a:extLst>
                <a:ext uri="{FF2B5EF4-FFF2-40B4-BE49-F238E27FC236}">
                  <a16:creationId xmlns:a16="http://schemas.microsoft.com/office/drawing/2014/main" id="{064735FE-20F3-A6A7-8CF6-CB5CD2A27C68}"/>
                </a:ext>
              </a:extLst>
            </p:cNvPr>
            <p:cNvSpPr>
              <a:spLocks noChangeAspect="1"/>
            </p:cNvSpPr>
            <p:nvPr/>
          </p:nvSpPr>
          <p:spPr bwMode="auto">
            <a:xfrm>
              <a:off x="183957" y="39117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3B2D74B6-D7D2-AFA4-EADF-C4AC278004D0}"/>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4" name="Google Shape;131;p20">
            <a:extLst>
              <a:ext uri="{FF2B5EF4-FFF2-40B4-BE49-F238E27FC236}">
                <a16:creationId xmlns:a16="http://schemas.microsoft.com/office/drawing/2014/main" id="{29CCF723-5A42-D2A6-A4CF-EBAB337B807F}"/>
              </a:ext>
            </a:extLst>
          </p:cNvPr>
          <p:cNvSpPr txBox="1"/>
          <p:nvPr/>
        </p:nvSpPr>
        <p:spPr>
          <a:xfrm>
            <a:off x="845823" y="1055419"/>
            <a:ext cx="4240528" cy="1355130"/>
          </a:xfrm>
          <a:prstGeom prst="rect">
            <a:avLst/>
          </a:prstGeom>
          <a:noFill/>
          <a:ln>
            <a:noFill/>
          </a:ln>
        </p:spPr>
        <p:txBody>
          <a:bodyPr spcFirstLastPara="1" wrap="square" lIns="0" tIns="0" rIns="0" bIns="0" anchor="t" anchorCtr="0">
            <a:noAutofit/>
          </a:bodyPr>
          <a:lstStyle/>
          <a:p>
            <a:pPr marL="177750" indent="-177750">
              <a:lnSpc>
                <a:spcPts val="1640"/>
              </a:lnSpc>
              <a:spcAft>
                <a:spcPts val="600"/>
              </a:spcAft>
              <a:buClr>
                <a:schemeClr val="bg2"/>
              </a:buClr>
              <a:buSzPct val="100000"/>
              <a:buFont typeface="Arial" panose="020B0604020202020204" pitchFamily="34" charset="0"/>
              <a:buChar char="•"/>
            </a:pPr>
            <a:r>
              <a:rPr lang="lt-LT" sz="1050">
                <a:solidFill>
                  <a:schemeClr val="tx1"/>
                </a:solidFill>
                <a:latin typeface="Montserrat"/>
                <a:cs typeface="Arial" panose="020B0604020202020204" pitchFamily="34" charset="0"/>
              </a:rPr>
              <a:t>Įrengtos 93 naujos viešojo transporto stotelės;</a:t>
            </a:r>
          </a:p>
          <a:p>
            <a:pPr marL="177750" indent="-177750">
              <a:lnSpc>
                <a:spcPts val="1640"/>
              </a:lnSpc>
              <a:spcAft>
                <a:spcPts val="600"/>
              </a:spcAft>
              <a:buClr>
                <a:schemeClr val="bg2"/>
              </a:buClr>
              <a:buSzPct val="100000"/>
              <a:buFont typeface="Arial" panose="020B0604020202020204" pitchFamily="34" charset="0"/>
              <a:buChar char="•"/>
            </a:pPr>
            <a:r>
              <a:rPr lang="lt-LT" sz="1050">
                <a:solidFill>
                  <a:schemeClr val="tx1"/>
                </a:solidFill>
                <a:latin typeface="Montserrat"/>
                <a:cs typeface="Arial" panose="020B0604020202020204" pitchFamily="34" charset="0"/>
              </a:rPr>
              <a:t>76 rekonstruotų viešojo transporto stotelių, pritaikant jas pagal universalaus dizaino principus;</a:t>
            </a:r>
          </a:p>
          <a:p>
            <a:pPr marL="177750" indent="-177750">
              <a:lnSpc>
                <a:spcPts val="1640"/>
              </a:lnSpc>
              <a:spcAft>
                <a:spcPts val="600"/>
              </a:spcAft>
              <a:buClr>
                <a:schemeClr val="bg2"/>
              </a:buClr>
              <a:buSzPct val="100000"/>
              <a:buFont typeface="Arial" panose="020B0604020202020204" pitchFamily="34" charset="0"/>
              <a:buChar char="•"/>
            </a:pPr>
            <a:r>
              <a:rPr lang="lt-LT" sz="1050">
                <a:solidFill>
                  <a:schemeClr val="tx1"/>
                </a:solidFill>
                <a:latin typeface="Montserrat"/>
                <a:cs typeface="Arial" panose="020B0604020202020204" pitchFamily="34" charset="0"/>
                <a:sym typeface="Montserrat"/>
              </a:rPr>
              <a:t>Naujos viešojo transporto priemonių parko bazės Liepkalnyje ir Naujoje Vilnioje;</a:t>
            </a:r>
          </a:p>
        </p:txBody>
      </p:sp>
      <p:sp>
        <p:nvSpPr>
          <p:cNvPr id="13" name="Google Shape;131;p20">
            <a:extLst>
              <a:ext uri="{FF2B5EF4-FFF2-40B4-BE49-F238E27FC236}">
                <a16:creationId xmlns:a16="http://schemas.microsoft.com/office/drawing/2014/main" id="{700D178F-2FDD-E161-BCA7-8DEDE0DE3982}"/>
              </a:ext>
            </a:extLst>
          </p:cNvPr>
          <p:cNvSpPr txBox="1"/>
          <p:nvPr/>
        </p:nvSpPr>
        <p:spPr>
          <a:xfrm>
            <a:off x="845824" y="3956020"/>
            <a:ext cx="1035512" cy="659522"/>
          </a:xfrm>
          <a:prstGeom prst="rect">
            <a:avLst/>
          </a:prstGeom>
          <a:noFill/>
          <a:ln>
            <a:noFill/>
          </a:ln>
        </p:spPr>
        <p:txBody>
          <a:bodyPr spcFirstLastPara="1" wrap="square" lIns="0" tIns="0" rIns="0" bIns="0" anchor="t" anchorCtr="0">
            <a:noAutofit/>
          </a:bodyPr>
          <a:lstStyle/>
          <a:p>
            <a:pPr algn="ctr">
              <a:spcAft>
                <a:spcPts val="1200"/>
              </a:spcAft>
              <a:buClr>
                <a:schemeClr val="accent3"/>
              </a:buClr>
              <a:buSzPct val="100000"/>
            </a:pPr>
            <a:r>
              <a:rPr lang="lt-LT" sz="1050">
                <a:solidFill>
                  <a:schemeClr val="accent3"/>
                </a:solidFill>
                <a:latin typeface="Montserrat"/>
              </a:rPr>
              <a:t>Patogus kelionės rūšies keitimas</a:t>
            </a:r>
          </a:p>
        </p:txBody>
      </p:sp>
      <p:sp>
        <p:nvSpPr>
          <p:cNvPr id="2" name="Google Shape;130;p20">
            <a:extLst>
              <a:ext uri="{FF2B5EF4-FFF2-40B4-BE49-F238E27FC236}">
                <a16:creationId xmlns:a16="http://schemas.microsoft.com/office/drawing/2014/main" id="{78B90AC8-E5B6-FF04-C409-E1F6BB1A8147}"/>
              </a:ext>
            </a:extLst>
          </p:cNvPr>
          <p:cNvSpPr txBox="1">
            <a:spLocks/>
          </p:cNvSpPr>
          <p:nvPr/>
        </p:nvSpPr>
        <p:spPr>
          <a:xfrm>
            <a:off x="845822" y="370381"/>
            <a:ext cx="7734298"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Kitos priemonės</a:t>
            </a:r>
          </a:p>
        </p:txBody>
      </p:sp>
      <p:sp>
        <p:nvSpPr>
          <p:cNvPr id="5" name="Google Shape;131;p20">
            <a:extLst>
              <a:ext uri="{FF2B5EF4-FFF2-40B4-BE49-F238E27FC236}">
                <a16:creationId xmlns:a16="http://schemas.microsoft.com/office/drawing/2014/main" id="{7AFE8B7F-62F5-C45C-D29D-A938A1C2D75D}"/>
              </a:ext>
            </a:extLst>
          </p:cNvPr>
          <p:cNvSpPr txBox="1"/>
          <p:nvPr/>
        </p:nvSpPr>
        <p:spPr>
          <a:xfrm>
            <a:off x="5481323" y="1055419"/>
            <a:ext cx="3341836" cy="1355130"/>
          </a:xfrm>
          <a:prstGeom prst="rect">
            <a:avLst/>
          </a:prstGeom>
          <a:noFill/>
          <a:ln>
            <a:noFill/>
          </a:ln>
        </p:spPr>
        <p:txBody>
          <a:bodyPr spcFirstLastPara="1" wrap="square" lIns="0" tIns="0" rIns="0" bIns="0" anchor="t" anchorCtr="0">
            <a:noAutofit/>
          </a:bodyPr>
          <a:lstStyle/>
          <a:p>
            <a:pPr marL="177165" indent="-177165">
              <a:lnSpc>
                <a:spcPts val="1640"/>
              </a:lnSpc>
              <a:spcAft>
                <a:spcPts val="600"/>
              </a:spcAft>
              <a:buClr>
                <a:schemeClr val="bg2"/>
              </a:buClr>
              <a:buSzPct val="100000"/>
              <a:buFont typeface="Arial" panose="020B0604020202020204" pitchFamily="34" charset="0"/>
              <a:buChar char="•"/>
            </a:pPr>
            <a:r>
              <a:rPr lang="lt-LT" sz="1050">
                <a:solidFill>
                  <a:schemeClr val="tx1"/>
                </a:solidFill>
                <a:latin typeface="Montserrat"/>
                <a:sym typeface="Montserrat"/>
              </a:rPr>
              <a:t>20 naujų ir rekonstruotų viešojo transporto galinių punktų;</a:t>
            </a:r>
            <a:endParaRPr lang="en-US">
              <a:solidFill>
                <a:schemeClr val="tx1"/>
              </a:solidFill>
            </a:endParaRPr>
          </a:p>
          <a:p>
            <a:pPr marL="177165" indent="-177165">
              <a:lnSpc>
                <a:spcPts val="1640"/>
              </a:lnSpc>
              <a:spcAft>
                <a:spcPts val="600"/>
              </a:spcAft>
              <a:buClr>
                <a:schemeClr val="bg2"/>
              </a:buClr>
              <a:buSzPct val="100000"/>
              <a:buFont typeface="Arial" panose="020B0604020202020204" pitchFamily="34" charset="0"/>
              <a:buChar char="•"/>
            </a:pPr>
            <a:r>
              <a:rPr lang="lt-LT" sz="1050">
                <a:solidFill>
                  <a:schemeClr val="tx1"/>
                </a:solidFill>
                <a:latin typeface="Montserrat"/>
                <a:sym typeface="Montserrat"/>
              </a:rPr>
              <a:t>130 </a:t>
            </a:r>
            <a:r>
              <a:rPr lang="en-US" sz="1050" err="1">
                <a:solidFill>
                  <a:schemeClr val="tx1"/>
                </a:solidFill>
                <a:latin typeface="Montserrat"/>
                <a:sym typeface="Montserrat"/>
              </a:rPr>
              <a:t>nauj</a:t>
            </a:r>
            <a:r>
              <a:rPr lang="lt-LT" sz="1050">
                <a:solidFill>
                  <a:schemeClr val="tx1"/>
                </a:solidFill>
                <a:latin typeface="Montserrat"/>
                <a:sym typeface="Montserrat"/>
              </a:rPr>
              <a:t>ų</a:t>
            </a:r>
            <a:r>
              <a:rPr lang="en-US" sz="1050">
                <a:solidFill>
                  <a:schemeClr val="tx1"/>
                </a:solidFill>
                <a:latin typeface="Montserrat"/>
                <a:sym typeface="Montserrat"/>
              </a:rPr>
              <a:t> </a:t>
            </a:r>
            <a:r>
              <a:rPr lang="lt-LT" sz="1050">
                <a:solidFill>
                  <a:schemeClr val="tx1"/>
                </a:solidFill>
                <a:latin typeface="Montserrat"/>
                <a:sym typeface="Montserrat"/>
              </a:rPr>
              <a:t>viešojo transporto keleivių informavimo LCD ir E-</a:t>
            </a:r>
            <a:r>
              <a:rPr lang="lt-LT" sz="1050" err="1">
                <a:solidFill>
                  <a:schemeClr val="tx1"/>
                </a:solidFill>
                <a:latin typeface="Montserrat"/>
                <a:sym typeface="Montserrat"/>
              </a:rPr>
              <a:t>Paper</a:t>
            </a:r>
            <a:r>
              <a:rPr lang="lt-LT" sz="1050">
                <a:solidFill>
                  <a:schemeClr val="tx1"/>
                </a:solidFill>
                <a:latin typeface="Montserrat"/>
                <a:sym typeface="Montserrat"/>
              </a:rPr>
              <a:t> švieslenčių</a:t>
            </a:r>
            <a:endParaRPr lang="lt-LT" sz="1000">
              <a:solidFill>
                <a:schemeClr val="tx1"/>
              </a:solidFill>
              <a:latin typeface="Montserrat"/>
              <a:ea typeface="Montserrat"/>
            </a:endParaRPr>
          </a:p>
        </p:txBody>
      </p:sp>
      <p:sp>
        <p:nvSpPr>
          <p:cNvPr id="11" name="Google Shape;130;p20">
            <a:extLst>
              <a:ext uri="{FF2B5EF4-FFF2-40B4-BE49-F238E27FC236}">
                <a16:creationId xmlns:a16="http://schemas.microsoft.com/office/drawing/2014/main" id="{23636C59-C165-B19E-2F2D-F1DFA5EDD4E4}"/>
              </a:ext>
            </a:extLst>
          </p:cNvPr>
          <p:cNvSpPr txBox="1">
            <a:spLocks/>
          </p:cNvSpPr>
          <p:nvPr/>
        </p:nvSpPr>
        <p:spPr>
          <a:xfrm>
            <a:off x="845822" y="2867914"/>
            <a:ext cx="7734298" cy="400917"/>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1100" b="1">
                <a:solidFill>
                  <a:schemeClr val="tx1"/>
                </a:solidFill>
              </a:rPr>
              <a:t>Nauda:</a:t>
            </a:r>
          </a:p>
        </p:txBody>
      </p:sp>
      <p:sp>
        <p:nvSpPr>
          <p:cNvPr id="17" name="Google Shape;131;p20">
            <a:extLst>
              <a:ext uri="{FF2B5EF4-FFF2-40B4-BE49-F238E27FC236}">
                <a16:creationId xmlns:a16="http://schemas.microsoft.com/office/drawing/2014/main" id="{DF015D6D-9E5D-F934-69F8-360335694A9D}"/>
              </a:ext>
            </a:extLst>
          </p:cNvPr>
          <p:cNvSpPr txBox="1"/>
          <p:nvPr/>
        </p:nvSpPr>
        <p:spPr>
          <a:xfrm>
            <a:off x="2154040" y="3956020"/>
            <a:ext cx="971343" cy="659522"/>
          </a:xfrm>
          <a:prstGeom prst="rect">
            <a:avLst/>
          </a:prstGeom>
          <a:noFill/>
          <a:ln>
            <a:noFill/>
          </a:ln>
        </p:spPr>
        <p:txBody>
          <a:bodyPr spcFirstLastPara="1" wrap="square" lIns="0" tIns="0" rIns="0" bIns="0" anchor="t" anchorCtr="0">
            <a:noAutofit/>
          </a:bodyPr>
          <a:lstStyle/>
          <a:p>
            <a:pPr algn="ctr">
              <a:spcAft>
                <a:spcPts val="1200"/>
              </a:spcAft>
              <a:buClr>
                <a:schemeClr val="accent3"/>
              </a:buClr>
              <a:buSzPct val="100000"/>
            </a:pPr>
            <a:r>
              <a:rPr lang="lt-LT" sz="1050">
                <a:solidFill>
                  <a:schemeClr val="accent3"/>
                </a:solidFill>
                <a:latin typeface="Montserrat"/>
              </a:rPr>
              <a:t>Patogesnė stotelių infrastruktūra</a:t>
            </a:r>
          </a:p>
        </p:txBody>
      </p:sp>
      <p:sp>
        <p:nvSpPr>
          <p:cNvPr id="18" name="Google Shape;131;p20">
            <a:extLst>
              <a:ext uri="{FF2B5EF4-FFF2-40B4-BE49-F238E27FC236}">
                <a16:creationId xmlns:a16="http://schemas.microsoft.com/office/drawing/2014/main" id="{C9EB851C-1167-739E-507F-7A99B4028A04}"/>
              </a:ext>
            </a:extLst>
          </p:cNvPr>
          <p:cNvSpPr txBox="1"/>
          <p:nvPr/>
        </p:nvSpPr>
        <p:spPr>
          <a:xfrm>
            <a:off x="3398087" y="3956020"/>
            <a:ext cx="1748061" cy="659522"/>
          </a:xfrm>
          <a:prstGeom prst="rect">
            <a:avLst/>
          </a:prstGeom>
          <a:noFill/>
          <a:ln>
            <a:noFill/>
          </a:ln>
        </p:spPr>
        <p:txBody>
          <a:bodyPr spcFirstLastPara="1" wrap="square" lIns="0" tIns="0" rIns="0" bIns="0" anchor="t" anchorCtr="0">
            <a:noAutofit/>
          </a:bodyPr>
          <a:lstStyle/>
          <a:p>
            <a:pPr algn="ctr">
              <a:spcAft>
                <a:spcPts val="1200"/>
              </a:spcAft>
              <a:buClr>
                <a:schemeClr val="accent3"/>
              </a:buClr>
              <a:buSzPct val="100000"/>
            </a:pPr>
            <a:r>
              <a:rPr lang="lt-LT" sz="1050">
                <a:solidFill>
                  <a:schemeClr val="accent3"/>
                </a:solidFill>
                <a:latin typeface="Montserrat"/>
              </a:rPr>
              <a:t>Užtikrinamas ekologiškų transporto priemonių maršrutų kursavimas</a:t>
            </a:r>
          </a:p>
        </p:txBody>
      </p:sp>
      <p:sp>
        <p:nvSpPr>
          <p:cNvPr id="19" name="Google Shape;131;p20">
            <a:extLst>
              <a:ext uri="{FF2B5EF4-FFF2-40B4-BE49-F238E27FC236}">
                <a16:creationId xmlns:a16="http://schemas.microsoft.com/office/drawing/2014/main" id="{8A586622-82C6-F92A-94C2-2E35DE6AE13A}"/>
              </a:ext>
            </a:extLst>
          </p:cNvPr>
          <p:cNvSpPr txBox="1"/>
          <p:nvPr/>
        </p:nvSpPr>
        <p:spPr>
          <a:xfrm>
            <a:off x="5418852" y="3956020"/>
            <a:ext cx="1333496" cy="659522"/>
          </a:xfrm>
          <a:prstGeom prst="rect">
            <a:avLst/>
          </a:prstGeom>
          <a:noFill/>
          <a:ln>
            <a:noFill/>
          </a:ln>
        </p:spPr>
        <p:txBody>
          <a:bodyPr spcFirstLastPara="1" wrap="square" lIns="0" tIns="0" rIns="0" bIns="0" anchor="t" anchorCtr="0">
            <a:noAutofit/>
          </a:bodyPr>
          <a:lstStyle/>
          <a:p>
            <a:pPr algn="ctr">
              <a:spcAft>
                <a:spcPts val="1200"/>
              </a:spcAft>
              <a:buClr>
                <a:schemeClr val="accent3"/>
              </a:buClr>
              <a:buSzPct val="100000"/>
            </a:pPr>
            <a:r>
              <a:rPr lang="lt-LT" sz="1050">
                <a:solidFill>
                  <a:schemeClr val="accent3"/>
                </a:solidFill>
                <a:latin typeface="Montserrat"/>
              </a:rPr>
              <a:t>Viešojo transporto priemonių parko plėtra</a:t>
            </a:r>
          </a:p>
        </p:txBody>
      </p:sp>
      <p:sp>
        <p:nvSpPr>
          <p:cNvPr id="20" name="Google Shape;131;p20">
            <a:extLst>
              <a:ext uri="{FF2B5EF4-FFF2-40B4-BE49-F238E27FC236}">
                <a16:creationId xmlns:a16="http://schemas.microsoft.com/office/drawing/2014/main" id="{E8BDCAAC-A144-56B7-DEA8-AA183E474BCE}"/>
              </a:ext>
            </a:extLst>
          </p:cNvPr>
          <p:cNvSpPr txBox="1"/>
          <p:nvPr/>
        </p:nvSpPr>
        <p:spPr>
          <a:xfrm>
            <a:off x="7025054" y="3956020"/>
            <a:ext cx="1863969" cy="659522"/>
          </a:xfrm>
          <a:prstGeom prst="rect">
            <a:avLst/>
          </a:prstGeom>
          <a:noFill/>
          <a:ln>
            <a:noFill/>
          </a:ln>
        </p:spPr>
        <p:txBody>
          <a:bodyPr spcFirstLastPara="1" wrap="square" lIns="0" tIns="0" rIns="0" bIns="0" anchor="t" anchorCtr="0">
            <a:noAutofit/>
          </a:bodyPr>
          <a:lstStyle/>
          <a:p>
            <a:pPr algn="ctr">
              <a:spcAft>
                <a:spcPts val="1200"/>
              </a:spcAft>
              <a:buClr>
                <a:schemeClr val="accent3"/>
              </a:buClr>
              <a:buSzPct val="100000"/>
            </a:pPr>
            <a:r>
              <a:rPr lang="lt-LT" sz="1050">
                <a:solidFill>
                  <a:schemeClr val="accent3"/>
                </a:solidFill>
                <a:latin typeface="Montserrat"/>
              </a:rPr>
              <a:t>Užtikrinamas viešojo transporto prieinamumas individualių poreikių asmenims</a:t>
            </a:r>
          </a:p>
        </p:txBody>
      </p:sp>
      <p:pic>
        <p:nvPicPr>
          <p:cNvPr id="21" name="Picture 20">
            <a:extLst>
              <a:ext uri="{FF2B5EF4-FFF2-40B4-BE49-F238E27FC236}">
                <a16:creationId xmlns:a16="http://schemas.microsoft.com/office/drawing/2014/main" id="{1C64C521-46E3-4C22-A18A-2CEFB0C9D014}"/>
              </a:ext>
            </a:extLst>
          </p:cNvPr>
          <p:cNvPicPr>
            <a:picLocks noChangeAspect="1"/>
          </p:cNvPicPr>
          <p:nvPr/>
        </p:nvPicPr>
        <p:blipFill>
          <a:blip r:embed="rId4"/>
          <a:stretch>
            <a:fillRect/>
          </a:stretch>
        </p:blipFill>
        <p:spPr>
          <a:xfrm>
            <a:off x="5868617" y="3426914"/>
            <a:ext cx="444238" cy="403853"/>
          </a:xfrm>
          <a:prstGeom prst="rect">
            <a:avLst/>
          </a:prstGeom>
        </p:spPr>
      </p:pic>
      <p:pic>
        <p:nvPicPr>
          <p:cNvPr id="22" name="Picture 21">
            <a:extLst>
              <a:ext uri="{FF2B5EF4-FFF2-40B4-BE49-F238E27FC236}">
                <a16:creationId xmlns:a16="http://schemas.microsoft.com/office/drawing/2014/main" id="{9FC60221-E052-625D-1F27-B5E4684D582A}"/>
              </a:ext>
            </a:extLst>
          </p:cNvPr>
          <p:cNvPicPr>
            <a:picLocks noChangeAspect="1"/>
          </p:cNvPicPr>
          <p:nvPr/>
        </p:nvPicPr>
        <p:blipFill>
          <a:blip r:embed="rId5"/>
          <a:stretch>
            <a:fillRect/>
          </a:stretch>
        </p:blipFill>
        <p:spPr>
          <a:xfrm>
            <a:off x="4045959" y="3370375"/>
            <a:ext cx="452315" cy="460392"/>
          </a:xfrm>
          <a:prstGeom prst="rect">
            <a:avLst/>
          </a:prstGeom>
        </p:spPr>
      </p:pic>
      <p:pic>
        <p:nvPicPr>
          <p:cNvPr id="23" name="Picture 22">
            <a:extLst>
              <a:ext uri="{FF2B5EF4-FFF2-40B4-BE49-F238E27FC236}">
                <a16:creationId xmlns:a16="http://schemas.microsoft.com/office/drawing/2014/main" id="{9FCAAC17-9179-D28D-D459-22261DF2F802}"/>
              </a:ext>
            </a:extLst>
          </p:cNvPr>
          <p:cNvPicPr>
            <a:picLocks noChangeAspect="1"/>
          </p:cNvPicPr>
          <p:nvPr/>
        </p:nvPicPr>
        <p:blipFill>
          <a:blip r:embed="rId6"/>
          <a:stretch>
            <a:fillRect/>
          </a:stretch>
        </p:blipFill>
        <p:spPr>
          <a:xfrm>
            <a:off x="7799535" y="3434991"/>
            <a:ext cx="315005" cy="395776"/>
          </a:xfrm>
          <a:prstGeom prst="rect">
            <a:avLst/>
          </a:prstGeom>
        </p:spPr>
      </p:pic>
      <p:pic>
        <p:nvPicPr>
          <p:cNvPr id="27" name="Picture 26">
            <a:extLst>
              <a:ext uri="{FF2B5EF4-FFF2-40B4-BE49-F238E27FC236}">
                <a16:creationId xmlns:a16="http://schemas.microsoft.com/office/drawing/2014/main" id="{E483FB62-1F62-7BAE-7BD7-DAF6249A4B37}"/>
              </a:ext>
            </a:extLst>
          </p:cNvPr>
          <p:cNvPicPr>
            <a:picLocks noChangeAspect="1"/>
          </p:cNvPicPr>
          <p:nvPr/>
        </p:nvPicPr>
        <p:blipFill>
          <a:blip r:embed="rId7"/>
          <a:stretch>
            <a:fillRect/>
          </a:stretch>
        </p:blipFill>
        <p:spPr>
          <a:xfrm>
            <a:off x="2409515" y="3451146"/>
            <a:ext cx="460392" cy="379621"/>
          </a:xfrm>
          <a:prstGeom prst="rect">
            <a:avLst/>
          </a:prstGeom>
        </p:spPr>
      </p:pic>
    </p:spTree>
    <p:extLst>
      <p:ext uri="{BB962C8B-B14F-4D97-AF65-F5344CB8AC3E}">
        <p14:creationId xmlns:p14="http://schemas.microsoft.com/office/powerpoint/2010/main" val="1610065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0;p20">
            <a:extLst>
              <a:ext uri="{FF2B5EF4-FFF2-40B4-BE49-F238E27FC236}">
                <a16:creationId xmlns:a16="http://schemas.microsoft.com/office/drawing/2014/main" id="{DB0C0DAD-EA90-262E-2842-A4FB92B8698D}"/>
              </a:ext>
            </a:extLst>
          </p:cNvPr>
          <p:cNvSpPr txBox="1">
            <a:spLocks/>
          </p:cNvSpPr>
          <p:nvPr/>
        </p:nvSpPr>
        <p:spPr>
          <a:xfrm>
            <a:off x="503848" y="169659"/>
            <a:ext cx="8496473"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2025-2027 m. veiksmų planas (VT plėtra ir skatinimas)</a:t>
            </a:r>
            <a:endParaRPr lang="lt-LT" sz="2000" b="1"/>
          </a:p>
        </p:txBody>
      </p:sp>
      <p:graphicFrame>
        <p:nvGraphicFramePr>
          <p:cNvPr id="7" name="Table 6">
            <a:extLst>
              <a:ext uri="{FF2B5EF4-FFF2-40B4-BE49-F238E27FC236}">
                <a16:creationId xmlns:a16="http://schemas.microsoft.com/office/drawing/2014/main" id="{D889999F-6F69-37EC-663D-3A7F5C37E108}"/>
              </a:ext>
            </a:extLst>
          </p:cNvPr>
          <p:cNvGraphicFramePr>
            <a:graphicFrameLocks noGrp="1"/>
          </p:cNvGraphicFramePr>
          <p:nvPr>
            <p:extLst>
              <p:ext uri="{D42A27DB-BD31-4B8C-83A1-F6EECF244321}">
                <p14:modId xmlns:p14="http://schemas.microsoft.com/office/powerpoint/2010/main" val="3954793858"/>
              </p:ext>
            </p:extLst>
          </p:nvPr>
        </p:nvGraphicFramePr>
        <p:xfrm>
          <a:off x="143678" y="672382"/>
          <a:ext cx="8856643" cy="3724358"/>
        </p:xfrm>
        <a:graphic>
          <a:graphicData uri="http://schemas.openxmlformats.org/drawingml/2006/table">
            <a:tbl>
              <a:tblPr firstRow="1" bandRow="1">
                <a:tableStyleId>{E88F7DE2-BFA3-404E-B552-D445A4DC9ABD}</a:tableStyleId>
              </a:tblPr>
              <a:tblGrid>
                <a:gridCol w="368705">
                  <a:extLst>
                    <a:ext uri="{9D8B030D-6E8A-4147-A177-3AD203B41FA5}">
                      <a16:colId xmlns:a16="http://schemas.microsoft.com/office/drawing/2014/main" val="4090065044"/>
                    </a:ext>
                  </a:extLst>
                </a:gridCol>
                <a:gridCol w="4050288">
                  <a:extLst>
                    <a:ext uri="{9D8B030D-6E8A-4147-A177-3AD203B41FA5}">
                      <a16:colId xmlns:a16="http://schemas.microsoft.com/office/drawing/2014/main" val="1620348100"/>
                    </a:ext>
                  </a:extLst>
                </a:gridCol>
                <a:gridCol w="1102279">
                  <a:extLst>
                    <a:ext uri="{9D8B030D-6E8A-4147-A177-3AD203B41FA5}">
                      <a16:colId xmlns:a16="http://schemas.microsoft.com/office/drawing/2014/main" val="844973337"/>
                    </a:ext>
                  </a:extLst>
                </a:gridCol>
                <a:gridCol w="794841">
                  <a:extLst>
                    <a:ext uri="{9D8B030D-6E8A-4147-A177-3AD203B41FA5}">
                      <a16:colId xmlns:a16="http://schemas.microsoft.com/office/drawing/2014/main" val="1493086253"/>
                    </a:ext>
                  </a:extLst>
                </a:gridCol>
                <a:gridCol w="877325">
                  <a:extLst>
                    <a:ext uri="{9D8B030D-6E8A-4147-A177-3AD203B41FA5}">
                      <a16:colId xmlns:a16="http://schemas.microsoft.com/office/drawing/2014/main" val="2311483703"/>
                    </a:ext>
                  </a:extLst>
                </a:gridCol>
                <a:gridCol w="824836">
                  <a:extLst>
                    <a:ext uri="{9D8B030D-6E8A-4147-A177-3AD203B41FA5}">
                      <a16:colId xmlns:a16="http://schemas.microsoft.com/office/drawing/2014/main" val="163893701"/>
                    </a:ext>
                  </a:extLst>
                </a:gridCol>
                <a:gridCol w="838369">
                  <a:extLst>
                    <a:ext uri="{9D8B030D-6E8A-4147-A177-3AD203B41FA5}">
                      <a16:colId xmlns:a16="http://schemas.microsoft.com/office/drawing/2014/main" val="3597599038"/>
                    </a:ext>
                  </a:extLst>
                </a:gridCol>
              </a:tblGrid>
              <a:tr h="342465">
                <a:tc>
                  <a:txBody>
                    <a:bodyPr/>
                    <a:lstStyle/>
                    <a:p>
                      <a:r>
                        <a:rPr lang="lt-LT" sz="1000" b="1" err="1">
                          <a:latin typeface="Montserrat"/>
                        </a:rPr>
                        <a:t>Nr</a:t>
                      </a:r>
                      <a:endParaRPr lang="lt-LT" sz="1000" b="1">
                        <a:latin typeface="Montserrat"/>
                      </a:endParaRPr>
                    </a:p>
                  </a:txBody>
                  <a:tcPr>
                    <a:solidFill>
                      <a:schemeClr val="bg1">
                        <a:lumMod val="85000"/>
                      </a:schemeClr>
                    </a:solidFill>
                  </a:tcPr>
                </a:tc>
                <a:tc>
                  <a:txBody>
                    <a:bodyPr/>
                    <a:lstStyle/>
                    <a:p>
                      <a:r>
                        <a:rPr lang="en-US" sz="1000" b="1" err="1">
                          <a:latin typeface="Montserrat" panose="00000500000000000000" pitchFamily="2" charset="-70"/>
                        </a:rPr>
                        <a:t>Veiksmas</a:t>
                      </a:r>
                      <a:endParaRPr lang="lt-LT" sz="1000" b="1">
                        <a:latin typeface="Montserrat" panose="00000500000000000000" pitchFamily="2" charset="-70"/>
                      </a:endParaRPr>
                    </a:p>
                  </a:txBody>
                  <a:tcPr>
                    <a:solidFill>
                      <a:schemeClr val="bg1">
                        <a:lumMod val="85000"/>
                      </a:schemeClr>
                    </a:solidFill>
                  </a:tcPr>
                </a:tc>
                <a:tc>
                  <a:txBody>
                    <a:bodyPr/>
                    <a:lstStyle/>
                    <a:p>
                      <a:pPr algn="ctr"/>
                      <a:r>
                        <a:rPr lang="lt-LT" sz="1000" b="1">
                          <a:latin typeface="Montserrat"/>
                        </a:rPr>
                        <a:t>Atsakingas</a:t>
                      </a:r>
                    </a:p>
                  </a:txBody>
                  <a:tcPr>
                    <a:solidFill>
                      <a:schemeClr val="bg1">
                        <a:lumMod val="85000"/>
                      </a:schemeClr>
                    </a:solidFill>
                  </a:tcPr>
                </a:tc>
                <a:tc>
                  <a:txBody>
                    <a:bodyPr/>
                    <a:lstStyle/>
                    <a:p>
                      <a:pPr algn="ctr"/>
                      <a:r>
                        <a:rPr lang="en-US" sz="1000" b="1">
                          <a:latin typeface="Montserrat"/>
                        </a:rPr>
                        <a:t>2025</a:t>
                      </a:r>
                      <a:endParaRPr lang="lt-LT" sz="1000" b="1">
                        <a:latin typeface="Montserrat"/>
                      </a:endParaRPr>
                    </a:p>
                  </a:txBody>
                  <a:tcPr>
                    <a:solidFill>
                      <a:schemeClr val="accent4">
                        <a:lumMod val="20000"/>
                        <a:lumOff val="80000"/>
                      </a:schemeClr>
                    </a:solidFill>
                  </a:tcPr>
                </a:tc>
                <a:tc>
                  <a:txBody>
                    <a:bodyPr/>
                    <a:lstStyle/>
                    <a:p>
                      <a:pPr algn="ctr"/>
                      <a:r>
                        <a:rPr lang="en-US" sz="1000" b="1">
                          <a:latin typeface="Montserrat"/>
                        </a:rPr>
                        <a:t>2026</a:t>
                      </a:r>
                      <a:endParaRPr lang="lt-LT" sz="1000" b="1">
                        <a:latin typeface="Montserrat"/>
                      </a:endParaRPr>
                    </a:p>
                  </a:txBody>
                  <a:tcPr>
                    <a:solidFill>
                      <a:schemeClr val="accent4">
                        <a:lumMod val="40000"/>
                        <a:lumOff val="60000"/>
                      </a:schemeClr>
                    </a:solidFill>
                  </a:tcPr>
                </a:tc>
                <a:tc>
                  <a:txBody>
                    <a:bodyPr/>
                    <a:lstStyle/>
                    <a:p>
                      <a:pPr algn="ctr"/>
                      <a:r>
                        <a:rPr lang="en-US" sz="1000" b="1">
                          <a:latin typeface="Montserrat"/>
                        </a:rPr>
                        <a:t>2027</a:t>
                      </a:r>
                      <a:endParaRPr lang="lt-LT" sz="1000" b="1">
                        <a:latin typeface="Montserrat"/>
                      </a:endParaRPr>
                    </a:p>
                  </a:txBody>
                  <a:tcPr>
                    <a:solidFill>
                      <a:schemeClr val="accent4">
                        <a:lumMod val="60000"/>
                        <a:lumOff val="40000"/>
                      </a:schemeClr>
                    </a:solidFill>
                  </a:tcPr>
                </a:tc>
                <a:tc>
                  <a:txBody>
                    <a:bodyPr/>
                    <a:lstStyle/>
                    <a:p>
                      <a:pPr algn="ctr"/>
                      <a:r>
                        <a:rPr lang="en-US" sz="1000" b="1">
                          <a:latin typeface="Montserrat"/>
                        </a:rPr>
                        <a:t>I</a:t>
                      </a:r>
                      <a:r>
                        <a:rPr lang="lt-LT" sz="1000" b="1">
                          <a:latin typeface="Montserrat"/>
                        </a:rPr>
                        <a:t>š viso</a:t>
                      </a:r>
                    </a:p>
                  </a:txBody>
                  <a:tcPr>
                    <a:solidFill>
                      <a:schemeClr val="accent2">
                        <a:lumMod val="60000"/>
                        <a:lumOff val="40000"/>
                      </a:schemeClr>
                    </a:solidFill>
                  </a:tcPr>
                </a:tc>
                <a:extLst>
                  <a:ext uri="{0D108BD9-81ED-4DB2-BD59-A6C34878D82A}">
                    <a16:rowId xmlns:a16="http://schemas.microsoft.com/office/drawing/2014/main" val="1394290635"/>
                  </a:ext>
                </a:extLst>
              </a:tr>
              <a:tr h="342465">
                <a:tc>
                  <a:txBody>
                    <a:bodyPr/>
                    <a:lstStyle/>
                    <a:p>
                      <a:r>
                        <a:rPr lang="en-US" sz="1000">
                          <a:latin typeface="Montserrat"/>
                        </a:rPr>
                        <a:t>1</a:t>
                      </a:r>
                      <a:endParaRPr lang="lt-LT" sz="1000">
                        <a:latin typeface="Montserrat"/>
                      </a:endParaRPr>
                    </a:p>
                  </a:txBody>
                  <a:tcPr/>
                </a:tc>
                <a:tc>
                  <a:txBody>
                    <a:bodyPr/>
                    <a:lstStyle/>
                    <a:p>
                      <a:r>
                        <a:rPr lang="lt-LT" sz="1000">
                          <a:solidFill>
                            <a:schemeClr val="tx1"/>
                          </a:solidFill>
                          <a:latin typeface="Montserrat"/>
                        </a:rPr>
                        <a:t>Koreguoti esami VT maršrutai (trasos), vnt.</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a:latin typeface="Montserrat"/>
                        </a:rPr>
                        <a:t>JUDU</a:t>
                      </a:r>
                      <a:endParaRPr lang="lt-LT" sz="1000">
                        <a:latin typeface="Montserrat"/>
                      </a:endParaRPr>
                    </a:p>
                  </a:txBody>
                  <a:tcPr/>
                </a:tc>
                <a:tc>
                  <a:txBody>
                    <a:bodyPr/>
                    <a:lstStyle/>
                    <a:p>
                      <a:pPr algn="ctr"/>
                      <a:r>
                        <a:rPr lang="en-US" sz="1000">
                          <a:latin typeface="Montserrat"/>
                        </a:rPr>
                        <a:t>3</a:t>
                      </a:r>
                      <a:endParaRPr lang="lt-LT" sz="1000">
                        <a:latin typeface="Montserrat"/>
                      </a:endParaRPr>
                    </a:p>
                  </a:txBody>
                  <a:tcPr>
                    <a:solidFill>
                      <a:schemeClr val="accent4">
                        <a:lumMod val="20000"/>
                        <a:lumOff val="80000"/>
                      </a:schemeClr>
                    </a:solidFill>
                  </a:tcPr>
                </a:tc>
                <a:tc>
                  <a:txBody>
                    <a:bodyPr/>
                    <a:lstStyle/>
                    <a:p>
                      <a:pPr algn="ctr"/>
                      <a:r>
                        <a:rPr lang="en-US" sz="1000">
                          <a:latin typeface="Montserrat"/>
                        </a:rPr>
                        <a:t>5</a:t>
                      </a:r>
                      <a:endParaRPr lang="lt-LT" sz="1000">
                        <a:latin typeface="Montserrat"/>
                      </a:endParaRPr>
                    </a:p>
                  </a:txBody>
                  <a:tcPr>
                    <a:solidFill>
                      <a:schemeClr val="accent4">
                        <a:lumMod val="40000"/>
                        <a:lumOff val="60000"/>
                      </a:schemeClr>
                    </a:solidFill>
                  </a:tcPr>
                </a:tc>
                <a:tc>
                  <a:txBody>
                    <a:bodyPr/>
                    <a:lstStyle/>
                    <a:p>
                      <a:pPr algn="ctr"/>
                      <a:r>
                        <a:rPr lang="en-US" sz="1000">
                          <a:latin typeface="Montserrat"/>
                        </a:rPr>
                        <a:t>7</a:t>
                      </a:r>
                      <a:endParaRPr lang="lt-LT" sz="1000">
                        <a:latin typeface="Montserrat"/>
                      </a:endParaRPr>
                    </a:p>
                  </a:txBody>
                  <a:tcPr>
                    <a:solidFill>
                      <a:schemeClr val="accent4">
                        <a:lumMod val="60000"/>
                        <a:lumOff val="40000"/>
                      </a:schemeClr>
                    </a:solidFill>
                  </a:tcPr>
                </a:tc>
                <a:tc>
                  <a:txBody>
                    <a:bodyPr/>
                    <a:lstStyle/>
                    <a:p>
                      <a:pPr algn="ctr"/>
                      <a:r>
                        <a:rPr lang="en-US" sz="1000">
                          <a:latin typeface="Montserrat"/>
                        </a:rPr>
                        <a:t>15</a:t>
                      </a:r>
                      <a:endParaRPr lang="lt-LT" sz="1000">
                        <a:latin typeface="Montserrat"/>
                      </a:endParaRPr>
                    </a:p>
                  </a:txBody>
                  <a:tcPr>
                    <a:solidFill>
                      <a:schemeClr val="accent2">
                        <a:lumMod val="60000"/>
                        <a:lumOff val="40000"/>
                      </a:schemeClr>
                    </a:solidFill>
                  </a:tcPr>
                </a:tc>
                <a:extLst>
                  <a:ext uri="{0D108BD9-81ED-4DB2-BD59-A6C34878D82A}">
                    <a16:rowId xmlns:a16="http://schemas.microsoft.com/office/drawing/2014/main" val="1004016835"/>
                  </a:ext>
                </a:extLst>
              </a:tr>
              <a:tr h="342465">
                <a:tc>
                  <a:txBody>
                    <a:bodyPr/>
                    <a:lstStyle/>
                    <a:p>
                      <a:r>
                        <a:rPr lang="en-US" sz="1000">
                          <a:latin typeface="Montserrat"/>
                        </a:rPr>
                        <a:t>2</a:t>
                      </a:r>
                      <a:endParaRPr lang="lt-LT" sz="1000">
                        <a:latin typeface="Montserrat"/>
                      </a:endParaRPr>
                    </a:p>
                  </a:txBody>
                  <a:tcPr/>
                </a:tc>
                <a:tc>
                  <a:txBody>
                    <a:bodyPr/>
                    <a:lstStyle/>
                    <a:p>
                      <a:r>
                        <a:rPr lang="lt-LT" sz="1000">
                          <a:solidFill>
                            <a:schemeClr val="tx1"/>
                          </a:solidFill>
                          <a:latin typeface="Montserrat"/>
                        </a:rPr>
                        <a:t>Įvesti nauji VT maršrutai, vnt.</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a:latin typeface="Montserrat"/>
                        </a:rPr>
                        <a:t>JUDU</a:t>
                      </a:r>
                      <a:endParaRPr lang="lt-LT" sz="1000">
                        <a:latin typeface="Montserrat"/>
                      </a:endParaRPr>
                    </a:p>
                  </a:txBody>
                  <a:tcPr/>
                </a:tc>
                <a:tc>
                  <a:txBody>
                    <a:bodyPr/>
                    <a:lstStyle/>
                    <a:p>
                      <a:pPr algn="ctr"/>
                      <a:r>
                        <a:rPr lang="en-US" sz="1000">
                          <a:latin typeface="Montserrat"/>
                        </a:rPr>
                        <a:t>1</a:t>
                      </a:r>
                      <a:endParaRPr lang="lt-LT" sz="1000">
                        <a:latin typeface="Montserrat"/>
                      </a:endParaRPr>
                    </a:p>
                  </a:txBody>
                  <a:tcPr>
                    <a:solidFill>
                      <a:schemeClr val="accent4">
                        <a:lumMod val="20000"/>
                        <a:lumOff val="80000"/>
                      </a:schemeClr>
                    </a:solidFill>
                  </a:tcPr>
                </a:tc>
                <a:tc>
                  <a:txBody>
                    <a:bodyPr/>
                    <a:lstStyle/>
                    <a:p>
                      <a:pPr algn="ctr"/>
                      <a:r>
                        <a:rPr lang="en-US" sz="1000">
                          <a:latin typeface="Montserrat"/>
                        </a:rPr>
                        <a:t>0</a:t>
                      </a:r>
                      <a:endParaRPr lang="lt-LT" sz="1000">
                        <a:latin typeface="Montserrat"/>
                      </a:endParaRPr>
                    </a:p>
                  </a:txBody>
                  <a:tcPr>
                    <a:solidFill>
                      <a:schemeClr val="accent4">
                        <a:lumMod val="40000"/>
                        <a:lumOff val="60000"/>
                      </a:schemeClr>
                    </a:solidFill>
                  </a:tcPr>
                </a:tc>
                <a:tc>
                  <a:txBody>
                    <a:bodyPr/>
                    <a:lstStyle/>
                    <a:p>
                      <a:pPr algn="ctr"/>
                      <a:r>
                        <a:rPr lang="en-US" sz="1000">
                          <a:latin typeface="Montserrat"/>
                        </a:rPr>
                        <a:t>7</a:t>
                      </a:r>
                      <a:endParaRPr lang="lt-LT" sz="1000">
                        <a:latin typeface="Montserrat"/>
                      </a:endParaRPr>
                    </a:p>
                  </a:txBody>
                  <a:tcPr>
                    <a:solidFill>
                      <a:schemeClr val="accent4">
                        <a:lumMod val="60000"/>
                        <a:lumOff val="40000"/>
                      </a:schemeClr>
                    </a:solidFill>
                  </a:tcPr>
                </a:tc>
                <a:tc>
                  <a:txBody>
                    <a:bodyPr/>
                    <a:lstStyle/>
                    <a:p>
                      <a:pPr algn="ctr"/>
                      <a:r>
                        <a:rPr lang="en-US" sz="1000">
                          <a:latin typeface="Montserrat"/>
                        </a:rPr>
                        <a:t>8</a:t>
                      </a:r>
                      <a:endParaRPr lang="lt-LT" sz="1000">
                        <a:latin typeface="Montserrat"/>
                      </a:endParaRPr>
                    </a:p>
                  </a:txBody>
                  <a:tcPr>
                    <a:solidFill>
                      <a:schemeClr val="accent2">
                        <a:lumMod val="60000"/>
                        <a:lumOff val="40000"/>
                      </a:schemeClr>
                    </a:solidFill>
                  </a:tcPr>
                </a:tc>
                <a:extLst>
                  <a:ext uri="{0D108BD9-81ED-4DB2-BD59-A6C34878D82A}">
                    <a16:rowId xmlns:a16="http://schemas.microsoft.com/office/drawing/2014/main" val="20852027"/>
                  </a:ext>
                </a:extLst>
              </a:tr>
              <a:tr h="382666">
                <a:tc>
                  <a:txBody>
                    <a:bodyPr/>
                    <a:lstStyle/>
                    <a:p>
                      <a:r>
                        <a:rPr lang="en-US" sz="1000">
                          <a:latin typeface="Montserrat"/>
                        </a:rPr>
                        <a:t>3</a:t>
                      </a:r>
                      <a:endParaRPr lang="lt-LT" sz="1000">
                        <a:latin typeface="Montserrat"/>
                      </a:endParaRPr>
                    </a:p>
                  </a:txBody>
                  <a:tcPr/>
                </a:tc>
                <a:tc>
                  <a:txBody>
                    <a:bodyPr/>
                    <a:lstStyle/>
                    <a:p>
                      <a:r>
                        <a:rPr lang="lt-LT" sz="1000">
                          <a:solidFill>
                            <a:schemeClr val="tx1"/>
                          </a:solidFill>
                          <a:latin typeface="Montserrat"/>
                        </a:rPr>
                        <a:t>Integruoti Vilniaus regiono vežėjų tvarkaraščius į viešojo transporto sistemą, vnt.</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a:latin typeface="Montserrat"/>
                        </a:rPr>
                        <a:t>JUDU</a:t>
                      </a:r>
                      <a:endParaRPr lang="lt-LT" sz="1000">
                        <a:latin typeface="Montserrat"/>
                      </a:endParaRPr>
                    </a:p>
                    <a:p>
                      <a:pPr algn="ctr"/>
                      <a:endParaRPr lang="lt-LT" sz="1000">
                        <a:latin typeface="Montserrat" panose="00000500000000000000" pitchFamily="2" charset="-70"/>
                      </a:endParaRPr>
                    </a:p>
                  </a:txBody>
                  <a:tcPr/>
                </a:tc>
                <a:tc>
                  <a:txBody>
                    <a:bodyPr/>
                    <a:lstStyle/>
                    <a:p>
                      <a:pPr algn="ctr"/>
                      <a:r>
                        <a:rPr lang="en-US" sz="1000">
                          <a:latin typeface="Montserrat"/>
                        </a:rPr>
                        <a:t>1</a:t>
                      </a:r>
                      <a:endParaRPr lang="lt-LT" sz="1000">
                        <a:latin typeface="Montserrat"/>
                      </a:endParaRPr>
                    </a:p>
                  </a:txBody>
                  <a:tcPr>
                    <a:solidFill>
                      <a:schemeClr val="accent4">
                        <a:lumMod val="20000"/>
                        <a:lumOff val="80000"/>
                      </a:schemeClr>
                    </a:solidFill>
                  </a:tcPr>
                </a:tc>
                <a:tc>
                  <a:txBody>
                    <a:bodyPr/>
                    <a:lstStyle/>
                    <a:p>
                      <a:pPr algn="ctr"/>
                      <a:r>
                        <a:rPr lang="en-US" sz="1000">
                          <a:solidFill>
                            <a:schemeClr val="tx1"/>
                          </a:solidFill>
                          <a:latin typeface="Montserrat"/>
                        </a:rPr>
                        <a:t>0</a:t>
                      </a:r>
                      <a:endParaRPr lang="lt-LT" sz="1000">
                        <a:solidFill>
                          <a:schemeClr val="tx1"/>
                        </a:solidFill>
                        <a:latin typeface="Montserrat"/>
                      </a:endParaRPr>
                    </a:p>
                  </a:txBody>
                  <a:tcPr>
                    <a:solidFill>
                      <a:schemeClr val="accent4">
                        <a:lumMod val="40000"/>
                        <a:lumOff val="60000"/>
                      </a:schemeClr>
                    </a:solidFill>
                  </a:tcPr>
                </a:tc>
                <a:tc>
                  <a:txBody>
                    <a:bodyPr/>
                    <a:lstStyle/>
                    <a:p>
                      <a:pPr algn="ctr"/>
                      <a:r>
                        <a:rPr lang="lt-LT" sz="1000">
                          <a:solidFill>
                            <a:schemeClr val="tx1"/>
                          </a:solidFill>
                          <a:latin typeface="Montserrat"/>
                        </a:rPr>
                        <a:t>0</a:t>
                      </a:r>
                    </a:p>
                  </a:txBody>
                  <a:tcPr>
                    <a:solidFill>
                      <a:schemeClr val="accent4">
                        <a:lumMod val="60000"/>
                        <a:lumOff val="40000"/>
                      </a:schemeClr>
                    </a:solidFill>
                  </a:tcPr>
                </a:tc>
                <a:tc>
                  <a:txBody>
                    <a:bodyPr/>
                    <a:lstStyle/>
                    <a:p>
                      <a:pPr algn="ctr"/>
                      <a:r>
                        <a:rPr lang="en-US" sz="1000">
                          <a:latin typeface="Montserrat"/>
                        </a:rPr>
                        <a:t>1</a:t>
                      </a:r>
                      <a:endParaRPr lang="lt-LT" sz="1000">
                        <a:latin typeface="Montserrat"/>
                      </a:endParaRPr>
                    </a:p>
                  </a:txBody>
                  <a:tcPr>
                    <a:solidFill>
                      <a:schemeClr val="accent2">
                        <a:lumMod val="60000"/>
                        <a:lumOff val="40000"/>
                      </a:schemeClr>
                    </a:solidFill>
                  </a:tcPr>
                </a:tc>
                <a:extLst>
                  <a:ext uri="{0D108BD9-81ED-4DB2-BD59-A6C34878D82A}">
                    <a16:rowId xmlns:a16="http://schemas.microsoft.com/office/drawing/2014/main" val="2395403760"/>
                  </a:ext>
                </a:extLst>
              </a:tr>
              <a:tr h="319523">
                <a:tc>
                  <a:txBody>
                    <a:bodyPr/>
                    <a:lstStyle/>
                    <a:p>
                      <a:r>
                        <a:rPr lang="en-US" sz="1000">
                          <a:latin typeface="Montserrat"/>
                        </a:rPr>
                        <a:t>4</a:t>
                      </a:r>
                      <a:endParaRPr lang="lt-LT" sz="1000">
                        <a:latin typeface="Montserrat"/>
                      </a:endParaRPr>
                    </a:p>
                  </a:txBody>
                  <a:tcPr/>
                </a:tc>
                <a:tc>
                  <a:txBody>
                    <a:bodyPr/>
                    <a:lstStyle/>
                    <a:p>
                      <a:r>
                        <a:rPr lang="lt-LT" sz="1000">
                          <a:solidFill>
                            <a:schemeClr val="tx1"/>
                          </a:solidFill>
                          <a:latin typeface="Montserrat"/>
                        </a:rPr>
                        <a:t>Plėsti VT stotelių tinklą įrengiant naujas VT stoteles, vnt.</a:t>
                      </a:r>
                    </a:p>
                  </a:txBody>
                  <a:tcPr/>
                </a:tc>
                <a:tc>
                  <a:txBody>
                    <a:bodyPr/>
                    <a:lstStyle/>
                    <a:p>
                      <a:pPr algn="ctr"/>
                      <a:r>
                        <a:rPr lang="en-US" sz="1000">
                          <a:latin typeface="Montserrat"/>
                        </a:rPr>
                        <a:t>JUDU</a:t>
                      </a:r>
                      <a:endParaRPr lang="lt-LT" sz="1000">
                        <a:latin typeface="Montserrat"/>
                      </a:endParaRPr>
                    </a:p>
                  </a:txBody>
                  <a:tcPr/>
                </a:tc>
                <a:tc>
                  <a:txBody>
                    <a:bodyPr/>
                    <a:lstStyle/>
                    <a:p>
                      <a:pPr algn="ctr"/>
                      <a:r>
                        <a:rPr lang="en-US" sz="1000">
                          <a:latin typeface="Montserrat"/>
                        </a:rPr>
                        <a:t>17</a:t>
                      </a:r>
                      <a:endParaRPr lang="lt-LT" sz="1000">
                        <a:latin typeface="Montserrat"/>
                      </a:endParaRPr>
                    </a:p>
                  </a:txBody>
                  <a:tcPr>
                    <a:solidFill>
                      <a:schemeClr val="accent4">
                        <a:lumMod val="20000"/>
                        <a:lumOff val="80000"/>
                      </a:schemeClr>
                    </a:solidFill>
                  </a:tcPr>
                </a:tc>
                <a:tc>
                  <a:txBody>
                    <a:bodyPr/>
                    <a:lstStyle/>
                    <a:p>
                      <a:pPr algn="ctr"/>
                      <a:r>
                        <a:rPr lang="en-US" sz="1000">
                          <a:latin typeface="Montserrat"/>
                        </a:rPr>
                        <a:t>30</a:t>
                      </a:r>
                      <a:endParaRPr lang="lt-LT" sz="1000">
                        <a:latin typeface="Montserrat"/>
                      </a:endParaRPr>
                    </a:p>
                  </a:txBody>
                  <a:tcPr>
                    <a:solidFill>
                      <a:schemeClr val="accent4">
                        <a:lumMod val="40000"/>
                        <a:lumOff val="60000"/>
                      </a:schemeClr>
                    </a:solidFill>
                  </a:tcPr>
                </a:tc>
                <a:tc>
                  <a:txBody>
                    <a:bodyPr/>
                    <a:lstStyle/>
                    <a:p>
                      <a:pPr algn="ctr"/>
                      <a:r>
                        <a:rPr lang="en-US" sz="1000">
                          <a:latin typeface="Montserrat"/>
                        </a:rPr>
                        <a:t>46</a:t>
                      </a:r>
                      <a:endParaRPr lang="lt-LT" sz="1000">
                        <a:latin typeface="Montserrat"/>
                      </a:endParaRPr>
                    </a:p>
                  </a:txBody>
                  <a:tcPr>
                    <a:solidFill>
                      <a:schemeClr val="accent4">
                        <a:lumMod val="60000"/>
                        <a:lumOff val="40000"/>
                      </a:schemeClr>
                    </a:solidFill>
                  </a:tcPr>
                </a:tc>
                <a:tc>
                  <a:txBody>
                    <a:bodyPr/>
                    <a:lstStyle/>
                    <a:p>
                      <a:pPr algn="ctr"/>
                      <a:r>
                        <a:rPr lang="en-US" sz="1000">
                          <a:latin typeface="Montserrat"/>
                        </a:rPr>
                        <a:t>93</a:t>
                      </a:r>
                      <a:endParaRPr lang="lt-LT" sz="1000">
                        <a:latin typeface="Montserrat"/>
                      </a:endParaRPr>
                    </a:p>
                  </a:txBody>
                  <a:tcPr>
                    <a:solidFill>
                      <a:schemeClr val="accent2">
                        <a:lumMod val="60000"/>
                        <a:lumOff val="40000"/>
                      </a:schemeClr>
                    </a:solidFill>
                  </a:tcPr>
                </a:tc>
                <a:extLst>
                  <a:ext uri="{0D108BD9-81ED-4DB2-BD59-A6C34878D82A}">
                    <a16:rowId xmlns:a16="http://schemas.microsoft.com/office/drawing/2014/main" val="2199281857"/>
                  </a:ext>
                </a:extLst>
              </a:tr>
              <a:tr h="320040">
                <a:tc>
                  <a:txBody>
                    <a:bodyPr/>
                    <a:lstStyle/>
                    <a:p>
                      <a:r>
                        <a:rPr lang="en-US" sz="1000">
                          <a:latin typeface="Montserrat"/>
                        </a:rPr>
                        <a:t>5</a:t>
                      </a:r>
                      <a:endParaRPr lang="lt-LT" sz="1000">
                        <a:latin typeface="Montserrat"/>
                      </a:endParaRPr>
                    </a:p>
                  </a:txBody>
                  <a:tcPr/>
                </a:tc>
                <a:tc>
                  <a:txBody>
                    <a:bodyPr/>
                    <a:lstStyle/>
                    <a:p>
                      <a:r>
                        <a:rPr lang="lt-LT" sz="1000">
                          <a:solidFill>
                            <a:schemeClr val="tx1"/>
                          </a:solidFill>
                          <a:latin typeface="Montserrat"/>
                        </a:rPr>
                        <a:t>Plėsti VT eismo juostų tinklą, km</a:t>
                      </a:r>
                    </a:p>
                  </a:txBody>
                  <a:tcPr/>
                </a:tc>
                <a:tc>
                  <a:txBody>
                    <a:bodyPr/>
                    <a:lstStyle/>
                    <a:p>
                      <a:pPr algn="ctr"/>
                      <a:r>
                        <a:rPr lang="lt-LT" sz="1000">
                          <a:latin typeface="Montserrat"/>
                        </a:rPr>
                        <a:t>VMS</a:t>
                      </a:r>
                    </a:p>
                    <a:p>
                      <a:pPr algn="ctr"/>
                      <a:r>
                        <a:rPr lang="lt-LT" sz="1000">
                          <a:latin typeface="Montserrat"/>
                        </a:rPr>
                        <a:t>JUDU</a:t>
                      </a:r>
                    </a:p>
                  </a:txBody>
                  <a:tcPr/>
                </a:tc>
                <a:tc>
                  <a:txBody>
                    <a:bodyPr/>
                    <a:lstStyle/>
                    <a:p>
                      <a:pPr algn="ctr"/>
                      <a:r>
                        <a:rPr lang="en-US" sz="1000">
                          <a:solidFill>
                            <a:schemeClr val="tx1"/>
                          </a:solidFill>
                          <a:latin typeface="Montserrat"/>
                        </a:rPr>
                        <a:t>2</a:t>
                      </a:r>
                      <a:endParaRPr lang="lt-LT" sz="1000">
                        <a:solidFill>
                          <a:schemeClr val="tx1"/>
                        </a:solidFill>
                        <a:latin typeface="Montserrat"/>
                      </a:endParaRPr>
                    </a:p>
                  </a:txBody>
                  <a:tcPr>
                    <a:solidFill>
                      <a:schemeClr val="accent4">
                        <a:lumMod val="20000"/>
                        <a:lumOff val="80000"/>
                      </a:schemeClr>
                    </a:solidFill>
                  </a:tcPr>
                </a:tc>
                <a:tc>
                  <a:txBody>
                    <a:bodyPr/>
                    <a:lstStyle/>
                    <a:p>
                      <a:pPr algn="ctr"/>
                      <a:r>
                        <a:rPr lang="en-US" sz="1000">
                          <a:solidFill>
                            <a:schemeClr val="tx1"/>
                          </a:solidFill>
                          <a:latin typeface="Montserrat"/>
                        </a:rPr>
                        <a:t>2</a:t>
                      </a:r>
                      <a:endParaRPr lang="lt-LT" sz="1000">
                        <a:solidFill>
                          <a:schemeClr val="tx1"/>
                        </a:solidFill>
                        <a:latin typeface="Montserrat"/>
                      </a:endParaRPr>
                    </a:p>
                  </a:txBody>
                  <a:tcPr>
                    <a:solidFill>
                      <a:schemeClr val="accent4">
                        <a:lumMod val="40000"/>
                        <a:lumOff val="60000"/>
                      </a:schemeClr>
                    </a:solidFill>
                  </a:tcPr>
                </a:tc>
                <a:tc>
                  <a:txBody>
                    <a:bodyPr/>
                    <a:lstStyle/>
                    <a:p>
                      <a:pPr algn="ctr"/>
                      <a:r>
                        <a:rPr lang="en-US" sz="1000">
                          <a:solidFill>
                            <a:schemeClr val="tx1"/>
                          </a:solidFill>
                          <a:latin typeface="Montserrat"/>
                        </a:rPr>
                        <a:t>2</a:t>
                      </a:r>
                      <a:endParaRPr lang="lt-LT" sz="1000">
                        <a:solidFill>
                          <a:schemeClr val="tx1"/>
                        </a:solidFill>
                        <a:latin typeface="Montserrat"/>
                      </a:endParaRPr>
                    </a:p>
                  </a:txBody>
                  <a:tcPr>
                    <a:solidFill>
                      <a:schemeClr val="accent4">
                        <a:lumMod val="60000"/>
                        <a:lumOff val="40000"/>
                      </a:schemeClr>
                    </a:solidFill>
                  </a:tcPr>
                </a:tc>
                <a:tc>
                  <a:txBody>
                    <a:bodyPr/>
                    <a:lstStyle/>
                    <a:p>
                      <a:pPr algn="ctr"/>
                      <a:r>
                        <a:rPr lang="en-US" sz="1000">
                          <a:solidFill>
                            <a:schemeClr val="tx1"/>
                          </a:solidFill>
                          <a:latin typeface="Montserrat"/>
                        </a:rPr>
                        <a:t>6</a:t>
                      </a:r>
                      <a:endParaRPr lang="lt-LT" sz="1000">
                        <a:solidFill>
                          <a:schemeClr val="tx1"/>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1603722221"/>
                  </a:ext>
                </a:extLst>
              </a:tr>
              <a:tr h="342900">
                <a:tc>
                  <a:txBody>
                    <a:bodyPr/>
                    <a:lstStyle/>
                    <a:p>
                      <a:r>
                        <a:rPr lang="lt-LT" sz="1000">
                          <a:latin typeface="Montserrat"/>
                        </a:rPr>
                        <a:t>6</a:t>
                      </a:r>
                    </a:p>
                  </a:txBody>
                  <a:tcPr/>
                </a:tc>
                <a:tc>
                  <a:txBody>
                    <a:bodyPr/>
                    <a:lstStyle/>
                    <a:p>
                      <a:pPr lvl="0">
                        <a:buNone/>
                      </a:pPr>
                      <a:r>
                        <a:rPr lang="lt-LT" sz="1000">
                          <a:solidFill>
                            <a:schemeClr val="tx1"/>
                          </a:solidFill>
                          <a:latin typeface="Montserrat"/>
                        </a:rPr>
                        <a:t>Sukurti VT juostų tinklo junglumą</a:t>
                      </a:r>
                      <a:r>
                        <a:rPr lang="en-US" sz="1000">
                          <a:solidFill>
                            <a:schemeClr val="tx1"/>
                          </a:solidFill>
                          <a:latin typeface="Montserrat"/>
                        </a:rPr>
                        <a:t>, </a:t>
                      </a:r>
                      <a:r>
                        <a:rPr lang="en-US" sz="1000" err="1">
                          <a:solidFill>
                            <a:schemeClr val="tx1"/>
                          </a:solidFill>
                          <a:latin typeface="Montserrat"/>
                        </a:rPr>
                        <a:t>vnt</a:t>
                      </a:r>
                      <a:r>
                        <a:rPr lang="en-US" sz="1000">
                          <a:solidFill>
                            <a:schemeClr val="tx1"/>
                          </a:solidFill>
                          <a:latin typeface="Montserrat"/>
                        </a:rPr>
                        <a:t>.</a:t>
                      </a:r>
                    </a:p>
                  </a:txBody>
                  <a:tcPr/>
                </a:tc>
                <a:tc>
                  <a:txBody>
                    <a:bodyPr/>
                    <a:lstStyle/>
                    <a:p>
                      <a:pPr algn="ctr"/>
                      <a:r>
                        <a:rPr lang="lt-LT" sz="1000">
                          <a:latin typeface="Montserrat"/>
                        </a:rPr>
                        <a:t>VMS</a:t>
                      </a:r>
                    </a:p>
                    <a:p>
                      <a:pPr algn="ctr"/>
                      <a:r>
                        <a:rPr lang="lt-LT" sz="1000">
                          <a:latin typeface="Montserrat"/>
                        </a:rPr>
                        <a:t>JUDU</a:t>
                      </a:r>
                    </a:p>
                  </a:txBody>
                  <a:tcPr/>
                </a:tc>
                <a:tc>
                  <a:txBody>
                    <a:bodyPr/>
                    <a:lstStyle/>
                    <a:p>
                      <a:pPr algn="ctr"/>
                      <a:r>
                        <a:rPr lang="lt-LT" sz="1000">
                          <a:solidFill>
                            <a:schemeClr val="tx1"/>
                          </a:solidFill>
                          <a:latin typeface="Montserrat"/>
                        </a:rPr>
                        <a:t>0</a:t>
                      </a:r>
                    </a:p>
                  </a:txBody>
                  <a:tcPr>
                    <a:solidFill>
                      <a:schemeClr val="accent4">
                        <a:lumMod val="20000"/>
                        <a:lumOff val="80000"/>
                      </a:schemeClr>
                    </a:solidFill>
                  </a:tcPr>
                </a:tc>
                <a:tc>
                  <a:txBody>
                    <a:bodyPr/>
                    <a:lstStyle/>
                    <a:p>
                      <a:pPr algn="ctr"/>
                      <a:r>
                        <a:rPr lang="en-US" sz="1000">
                          <a:solidFill>
                            <a:schemeClr val="tx1"/>
                          </a:solidFill>
                          <a:latin typeface="Montserrat"/>
                        </a:rPr>
                        <a:t>5</a:t>
                      </a:r>
                      <a:endParaRPr lang="lt-LT" sz="1000">
                        <a:solidFill>
                          <a:schemeClr val="tx1"/>
                        </a:solidFill>
                        <a:latin typeface="Montserrat"/>
                      </a:endParaRPr>
                    </a:p>
                  </a:txBody>
                  <a:tcPr>
                    <a:solidFill>
                      <a:schemeClr val="accent4">
                        <a:lumMod val="40000"/>
                        <a:lumOff val="60000"/>
                      </a:schemeClr>
                    </a:solidFill>
                  </a:tcPr>
                </a:tc>
                <a:tc>
                  <a:txBody>
                    <a:bodyPr/>
                    <a:lstStyle/>
                    <a:p>
                      <a:pPr algn="ctr"/>
                      <a:r>
                        <a:rPr lang="en-US" sz="1000">
                          <a:solidFill>
                            <a:schemeClr val="tx1"/>
                          </a:solidFill>
                          <a:latin typeface="Montserrat"/>
                        </a:rPr>
                        <a:t>5</a:t>
                      </a:r>
                      <a:endParaRPr lang="lt-LT" sz="1000">
                        <a:solidFill>
                          <a:schemeClr val="tx1"/>
                        </a:solidFill>
                        <a:latin typeface="Montserrat"/>
                      </a:endParaRPr>
                    </a:p>
                  </a:txBody>
                  <a:tcPr>
                    <a:solidFill>
                      <a:schemeClr val="accent4">
                        <a:lumMod val="60000"/>
                        <a:lumOff val="40000"/>
                      </a:schemeClr>
                    </a:solidFill>
                  </a:tcPr>
                </a:tc>
                <a:tc>
                  <a:txBody>
                    <a:bodyPr/>
                    <a:lstStyle/>
                    <a:p>
                      <a:pPr algn="ctr"/>
                      <a:r>
                        <a:rPr lang="en-US" sz="1000">
                          <a:solidFill>
                            <a:schemeClr val="tx1"/>
                          </a:solidFill>
                          <a:latin typeface="Montserrat"/>
                        </a:rPr>
                        <a:t>10</a:t>
                      </a:r>
                      <a:endParaRPr lang="lt-LT" sz="1000">
                        <a:solidFill>
                          <a:schemeClr val="tx1"/>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1241754784"/>
                  </a:ext>
                </a:extLst>
              </a:tr>
              <a:tr h="237886">
                <a:tc>
                  <a:txBody>
                    <a:bodyPr/>
                    <a:lstStyle/>
                    <a:p>
                      <a:r>
                        <a:rPr lang="en-US" sz="1000">
                          <a:latin typeface="Montserrat"/>
                        </a:rPr>
                        <a:t>7</a:t>
                      </a:r>
                      <a:endParaRPr lang="lt-LT" sz="1000">
                        <a:latin typeface="Montserrat"/>
                      </a:endParaRPr>
                    </a:p>
                  </a:txBody>
                  <a:tcPr/>
                </a:tc>
                <a:tc>
                  <a:txBody>
                    <a:bodyPr/>
                    <a:lstStyle/>
                    <a:p>
                      <a:pPr lvl="0">
                        <a:buNone/>
                      </a:pPr>
                      <a:r>
                        <a:rPr lang="lt-LT" sz="1000" b="0" i="0" u="none" strike="noStrike" noProof="0">
                          <a:solidFill>
                            <a:schemeClr val="tx1"/>
                          </a:solidFill>
                          <a:latin typeface="Montserrat"/>
                        </a:rPr>
                        <a:t>Įdiegti naujo </a:t>
                      </a:r>
                      <a:r>
                        <a:rPr lang="lt-LT" sz="1000" b="0" i="0" u="none" strike="noStrike" noProof="0" err="1">
                          <a:solidFill>
                            <a:schemeClr val="tx1"/>
                          </a:solidFill>
                          <a:latin typeface="Montserrat"/>
                        </a:rPr>
                        <a:t>šviesoforinio</a:t>
                      </a:r>
                      <a:r>
                        <a:rPr lang="lt-LT" sz="1000" b="0" i="0" u="none" strike="noStrike" noProof="0">
                          <a:solidFill>
                            <a:schemeClr val="tx1"/>
                          </a:solidFill>
                          <a:latin typeface="Montserrat"/>
                        </a:rPr>
                        <a:t> reguliavimo sistemą su VT prioriteto sistemos moduliu, vnt.</a:t>
                      </a:r>
                      <a:endParaRPr lang="en-US" sz="1000">
                        <a:solidFill>
                          <a:schemeClr val="tx1"/>
                        </a:solidFill>
                        <a:latin typeface="Montserrat"/>
                      </a:endParaRPr>
                    </a:p>
                  </a:txBody>
                  <a:tcPr/>
                </a:tc>
                <a:tc>
                  <a:txBody>
                    <a:bodyPr/>
                    <a:lstStyle/>
                    <a:p>
                      <a:pPr algn="ctr"/>
                      <a:r>
                        <a:rPr lang="lt-LT" sz="1000">
                          <a:latin typeface="Montserrat"/>
                        </a:rPr>
                        <a:t>JUDU</a:t>
                      </a:r>
                      <a:endParaRPr lang="lt-LT" sz="1000">
                        <a:latin typeface="Montserrat" panose="00000500000000000000" pitchFamily="2" charset="-70"/>
                      </a:endParaRPr>
                    </a:p>
                  </a:txBody>
                  <a:tcPr/>
                </a:tc>
                <a:tc>
                  <a:txBody>
                    <a:bodyPr/>
                    <a:lstStyle/>
                    <a:p>
                      <a:pPr algn="ctr"/>
                      <a:r>
                        <a:rPr lang="lt-LT" sz="1000">
                          <a:solidFill>
                            <a:schemeClr val="tx1"/>
                          </a:solidFill>
                          <a:latin typeface="Montserrat"/>
                        </a:rPr>
                        <a:t>0</a:t>
                      </a:r>
                    </a:p>
                  </a:txBody>
                  <a:tcPr>
                    <a:solidFill>
                      <a:schemeClr val="accent4">
                        <a:lumMod val="20000"/>
                        <a:lumOff val="80000"/>
                      </a:schemeClr>
                    </a:solidFill>
                  </a:tcPr>
                </a:tc>
                <a:tc>
                  <a:txBody>
                    <a:bodyPr/>
                    <a:lstStyle/>
                    <a:p>
                      <a:pPr algn="ctr"/>
                      <a:r>
                        <a:rPr lang="lt-LT" sz="1000">
                          <a:solidFill>
                            <a:schemeClr val="tx1"/>
                          </a:solidFill>
                          <a:latin typeface="Montserrat"/>
                        </a:rPr>
                        <a:t>0</a:t>
                      </a:r>
                    </a:p>
                  </a:txBody>
                  <a:tcPr>
                    <a:solidFill>
                      <a:schemeClr val="accent4">
                        <a:lumMod val="40000"/>
                        <a:lumOff val="60000"/>
                      </a:schemeClr>
                    </a:solidFill>
                  </a:tcPr>
                </a:tc>
                <a:tc>
                  <a:txBody>
                    <a:bodyPr/>
                    <a:lstStyle/>
                    <a:p>
                      <a:pPr algn="ctr"/>
                      <a:r>
                        <a:rPr lang="lt-LT" sz="1000">
                          <a:solidFill>
                            <a:schemeClr val="tx1"/>
                          </a:solidFill>
                          <a:latin typeface="Montserrat"/>
                        </a:rPr>
                        <a:t>1</a:t>
                      </a:r>
                    </a:p>
                  </a:txBody>
                  <a:tcPr>
                    <a:solidFill>
                      <a:schemeClr val="accent4">
                        <a:lumMod val="60000"/>
                        <a:lumOff val="40000"/>
                      </a:schemeClr>
                    </a:solidFill>
                  </a:tcPr>
                </a:tc>
                <a:tc>
                  <a:txBody>
                    <a:bodyPr/>
                    <a:lstStyle/>
                    <a:p>
                      <a:pPr algn="ctr"/>
                      <a:r>
                        <a:rPr lang="lt-LT" sz="1000">
                          <a:solidFill>
                            <a:schemeClr val="tx1"/>
                          </a:solidFill>
                          <a:latin typeface="Montserrat"/>
                        </a:rPr>
                        <a:t>1</a:t>
                      </a:r>
                    </a:p>
                  </a:txBody>
                  <a:tcPr>
                    <a:solidFill>
                      <a:schemeClr val="accent2">
                        <a:lumMod val="60000"/>
                        <a:lumOff val="40000"/>
                      </a:schemeClr>
                    </a:solidFill>
                  </a:tcPr>
                </a:tc>
                <a:extLst>
                  <a:ext uri="{0D108BD9-81ED-4DB2-BD59-A6C34878D82A}">
                    <a16:rowId xmlns:a16="http://schemas.microsoft.com/office/drawing/2014/main" val="1188821820"/>
                  </a:ext>
                </a:extLst>
              </a:tr>
              <a:tr h="382666">
                <a:tc>
                  <a:txBody>
                    <a:bodyPr/>
                    <a:lstStyle/>
                    <a:p>
                      <a:r>
                        <a:rPr lang="en-US" sz="1000">
                          <a:latin typeface="Montserrat"/>
                        </a:rPr>
                        <a:t>8</a:t>
                      </a:r>
                      <a:endParaRPr lang="lt-LT" sz="1000">
                        <a:latin typeface="Montserrat" panose="00000500000000000000" pitchFamily="2" charset="-70"/>
                      </a:endParaRPr>
                    </a:p>
                  </a:txBody>
                  <a:tcPr/>
                </a:tc>
                <a:tc>
                  <a:txBody>
                    <a:bodyPr/>
                    <a:lstStyle/>
                    <a:p>
                      <a:pPr lvl="0">
                        <a:buNone/>
                      </a:pPr>
                      <a:r>
                        <a:rPr lang="lt-LT" sz="1000" b="0" i="0" u="none" strike="noStrike" noProof="0">
                          <a:solidFill>
                            <a:schemeClr val="tx1"/>
                          </a:solidFill>
                          <a:latin typeface="Montserrat"/>
                        </a:rPr>
                        <a:t>Didinti naujų elektrinių transporto priemonių kiekį </a:t>
                      </a:r>
                      <a:r>
                        <a:rPr lang="lt-LT" sz="1000" b="0" i="0" u="none" strike="noStrike" noProof="0" err="1">
                          <a:solidFill>
                            <a:schemeClr val="tx1"/>
                          </a:solidFill>
                          <a:latin typeface="Montserrat"/>
                        </a:rPr>
                        <a:t>konkursuojamų</a:t>
                      </a:r>
                      <a:r>
                        <a:rPr lang="lt-LT" sz="1000" b="0" i="0" u="none" strike="noStrike" noProof="0">
                          <a:solidFill>
                            <a:schemeClr val="tx1"/>
                          </a:solidFill>
                          <a:latin typeface="Montserrat"/>
                        </a:rPr>
                        <a:t> maršrutų trasose, vnt.</a:t>
                      </a:r>
                      <a:endParaRPr lang="en-US" sz="1000">
                        <a:solidFill>
                          <a:schemeClr val="tx1"/>
                        </a:solidFill>
                        <a:latin typeface="Montserrat"/>
                      </a:endParaRPr>
                    </a:p>
                  </a:txBody>
                  <a:tcPr/>
                </a:tc>
                <a:tc>
                  <a:txBody>
                    <a:bodyPr/>
                    <a:lstStyle/>
                    <a:p>
                      <a:pPr algn="ctr"/>
                      <a:r>
                        <a:rPr lang="lt-LT" sz="1000">
                          <a:solidFill>
                            <a:schemeClr val="tx1"/>
                          </a:solidFill>
                          <a:latin typeface="Montserrat"/>
                        </a:rPr>
                        <a:t>JUDU</a:t>
                      </a:r>
                    </a:p>
                  </a:txBody>
                  <a:tcPr/>
                </a:tc>
                <a:tc>
                  <a:txBody>
                    <a:bodyPr/>
                    <a:lstStyle/>
                    <a:p>
                      <a:pPr algn="ctr"/>
                      <a:r>
                        <a:rPr lang="lt-LT" sz="1000">
                          <a:solidFill>
                            <a:schemeClr val="tx1"/>
                          </a:solidFill>
                          <a:latin typeface="Montserrat"/>
                        </a:rPr>
                        <a:t>0</a:t>
                      </a:r>
                    </a:p>
                  </a:txBody>
                  <a:tcPr>
                    <a:solidFill>
                      <a:schemeClr val="accent4">
                        <a:lumMod val="20000"/>
                        <a:lumOff val="80000"/>
                      </a:schemeClr>
                    </a:solidFill>
                  </a:tcPr>
                </a:tc>
                <a:tc>
                  <a:txBody>
                    <a:bodyPr/>
                    <a:lstStyle/>
                    <a:p>
                      <a:pPr algn="ctr"/>
                      <a:r>
                        <a:rPr lang="lt-LT" sz="1000">
                          <a:solidFill>
                            <a:schemeClr val="tx1"/>
                          </a:solidFill>
                          <a:latin typeface="Montserrat"/>
                        </a:rPr>
                        <a:t>89</a:t>
                      </a:r>
                    </a:p>
                  </a:txBody>
                  <a:tcPr>
                    <a:solidFill>
                      <a:schemeClr val="accent4">
                        <a:lumMod val="40000"/>
                        <a:lumOff val="60000"/>
                      </a:schemeClr>
                    </a:solidFill>
                  </a:tcPr>
                </a:tc>
                <a:tc>
                  <a:txBody>
                    <a:bodyPr/>
                    <a:lstStyle/>
                    <a:p>
                      <a:pPr algn="ctr"/>
                      <a:r>
                        <a:rPr lang="en-US" sz="1000">
                          <a:solidFill>
                            <a:schemeClr val="tx1"/>
                          </a:solidFill>
                          <a:latin typeface="Montserrat"/>
                        </a:rPr>
                        <a:t>208</a:t>
                      </a:r>
                      <a:endParaRPr lang="lt-LT" sz="1000">
                        <a:solidFill>
                          <a:schemeClr val="tx1"/>
                        </a:solidFill>
                        <a:latin typeface="Montserrat"/>
                      </a:endParaRPr>
                    </a:p>
                  </a:txBody>
                  <a:tcPr>
                    <a:solidFill>
                      <a:schemeClr val="accent4">
                        <a:lumMod val="60000"/>
                        <a:lumOff val="40000"/>
                      </a:schemeClr>
                    </a:solidFill>
                  </a:tcPr>
                </a:tc>
                <a:tc>
                  <a:txBody>
                    <a:bodyPr/>
                    <a:lstStyle/>
                    <a:p>
                      <a:pPr algn="ctr"/>
                      <a:r>
                        <a:rPr lang="en-US" sz="1000">
                          <a:solidFill>
                            <a:schemeClr val="tx1"/>
                          </a:solidFill>
                          <a:latin typeface="Montserrat"/>
                        </a:rPr>
                        <a:t>297</a:t>
                      </a:r>
                      <a:endParaRPr lang="lt-LT" sz="1000">
                        <a:solidFill>
                          <a:schemeClr val="tx1"/>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3748613847"/>
                  </a:ext>
                </a:extLst>
              </a:tr>
              <a:tr h="395802">
                <a:tc>
                  <a:txBody>
                    <a:bodyPr/>
                    <a:lstStyle/>
                    <a:p>
                      <a:r>
                        <a:rPr lang="en-US" sz="1000">
                          <a:latin typeface="Montserrat" panose="00000500000000000000" pitchFamily="2" charset="-70"/>
                        </a:rPr>
                        <a:t>9</a:t>
                      </a:r>
                      <a:endParaRPr lang="lt-LT" sz="1000">
                        <a:latin typeface="Montserrat" panose="00000500000000000000" pitchFamily="2" charset="-70"/>
                      </a:endParaRPr>
                    </a:p>
                  </a:txBody>
                  <a:tcPr/>
                </a:tc>
                <a:tc>
                  <a:txBody>
                    <a:bodyPr/>
                    <a:lstStyle/>
                    <a:p>
                      <a:pPr lvl="0">
                        <a:buNone/>
                      </a:pPr>
                      <a:r>
                        <a:rPr lang="lt-LT" sz="1000">
                          <a:solidFill>
                            <a:schemeClr val="tx1"/>
                          </a:solidFill>
                          <a:latin typeface="Montserrat"/>
                        </a:rPr>
                        <a:t>Įsigyti naujas VT priemonės VVT maršrutų trasose</a:t>
                      </a:r>
                      <a:r>
                        <a:rPr lang="en-US" sz="1000">
                          <a:solidFill>
                            <a:schemeClr val="tx1"/>
                          </a:solidFill>
                          <a:latin typeface="Montserrat"/>
                        </a:rPr>
                        <a:t> </a:t>
                      </a:r>
                      <a:r>
                        <a:rPr lang="en-US" sz="1000" b="0" i="0" u="none" strike="noStrike" noProof="0">
                          <a:solidFill>
                            <a:schemeClr val="tx1"/>
                          </a:solidFill>
                          <a:latin typeface="Montserrat"/>
                        </a:rPr>
                        <a:t>(73 </a:t>
                      </a:r>
                      <a:r>
                        <a:rPr lang="en-US" sz="1000" b="0" i="0" u="none" strike="noStrike" noProof="0" err="1">
                          <a:solidFill>
                            <a:schemeClr val="tx1"/>
                          </a:solidFill>
                          <a:latin typeface="Montserrat"/>
                        </a:rPr>
                        <a:t>troleibusai</a:t>
                      </a:r>
                      <a:r>
                        <a:rPr lang="lt-LT" sz="1000" b="0" i="0" u="none" strike="noStrike" noProof="0">
                          <a:solidFill>
                            <a:schemeClr val="tx1"/>
                          </a:solidFill>
                          <a:latin typeface="Montserrat"/>
                        </a:rPr>
                        <a:t>,</a:t>
                      </a:r>
                      <a:r>
                        <a:rPr lang="en-US" sz="1000" b="0" i="0" u="none" strike="noStrike" noProof="0">
                          <a:solidFill>
                            <a:schemeClr val="tx1"/>
                          </a:solidFill>
                          <a:latin typeface="Montserrat"/>
                        </a:rPr>
                        <a:t> 145 </a:t>
                      </a:r>
                      <a:r>
                        <a:rPr lang="en-US" sz="1000" b="0" i="0" u="none" strike="noStrike" noProof="0" err="1">
                          <a:solidFill>
                            <a:schemeClr val="tx1"/>
                          </a:solidFill>
                          <a:latin typeface="Montserrat"/>
                        </a:rPr>
                        <a:t>elektrobusai</a:t>
                      </a:r>
                      <a:r>
                        <a:rPr lang="lt-LT" sz="1000" b="0" i="0" u="none" strike="noStrike" noProof="0">
                          <a:solidFill>
                            <a:schemeClr val="tx1"/>
                          </a:solidFill>
                          <a:latin typeface="Montserrat"/>
                        </a:rPr>
                        <a:t>, 16 vandenilinių autobusų</a:t>
                      </a:r>
                      <a:r>
                        <a:rPr lang="en-US" sz="1000" b="0" i="0" u="none" strike="noStrike" noProof="0">
                          <a:solidFill>
                            <a:schemeClr val="tx1"/>
                          </a:solidFill>
                          <a:latin typeface="Montserrat"/>
                        </a:rPr>
                        <a:t>)</a:t>
                      </a:r>
                      <a:r>
                        <a:rPr lang="lt-LT" sz="1000" b="0" i="0" u="none" strike="noStrike" noProof="0">
                          <a:solidFill>
                            <a:schemeClr val="tx1"/>
                          </a:solidFill>
                          <a:latin typeface="Montserrat"/>
                        </a:rPr>
                        <a:t>, vnt.</a:t>
                      </a:r>
                      <a:endParaRPr lang="en-US" sz="1000">
                        <a:solidFill>
                          <a:schemeClr val="tx1"/>
                        </a:solidFill>
                        <a:latin typeface="Montserrat"/>
                      </a:endParaRPr>
                    </a:p>
                  </a:txBody>
                  <a:tcPr/>
                </a:tc>
                <a:tc>
                  <a:txBody>
                    <a:bodyPr/>
                    <a:lstStyle/>
                    <a:p>
                      <a:pPr algn="ctr"/>
                      <a:r>
                        <a:rPr lang="en-US" sz="1000">
                          <a:solidFill>
                            <a:schemeClr val="tx1"/>
                          </a:solidFill>
                          <a:latin typeface="Montserrat"/>
                        </a:rPr>
                        <a:t>VVT</a:t>
                      </a:r>
                      <a:endParaRPr lang="lt-LT" sz="1000">
                        <a:solidFill>
                          <a:schemeClr val="tx1"/>
                        </a:solidFill>
                        <a:latin typeface="Montserrat"/>
                      </a:endParaRPr>
                    </a:p>
                  </a:txBody>
                  <a:tcPr/>
                </a:tc>
                <a:tc>
                  <a:txBody>
                    <a:bodyPr/>
                    <a:lstStyle/>
                    <a:p>
                      <a:pPr algn="ctr"/>
                      <a:r>
                        <a:rPr lang="en-US" sz="1000">
                          <a:solidFill>
                            <a:schemeClr val="tx1"/>
                          </a:solidFill>
                          <a:latin typeface="Montserrat"/>
                        </a:rPr>
                        <a:t>0</a:t>
                      </a:r>
                      <a:endParaRPr lang="lt-LT" sz="1000">
                        <a:solidFill>
                          <a:schemeClr val="tx1"/>
                        </a:solidFill>
                        <a:latin typeface="Montserrat"/>
                      </a:endParaRPr>
                    </a:p>
                  </a:txBody>
                  <a:tcPr>
                    <a:solidFill>
                      <a:schemeClr val="accent4">
                        <a:lumMod val="20000"/>
                        <a:lumOff val="80000"/>
                      </a:schemeClr>
                    </a:solidFill>
                  </a:tcPr>
                </a:tc>
                <a:tc>
                  <a:txBody>
                    <a:bodyPr/>
                    <a:lstStyle/>
                    <a:p>
                      <a:pPr algn="ctr"/>
                      <a:r>
                        <a:rPr lang="en-US" sz="1000">
                          <a:solidFill>
                            <a:schemeClr val="tx1"/>
                          </a:solidFill>
                          <a:latin typeface="Montserrat"/>
                        </a:rPr>
                        <a:t>161</a:t>
                      </a:r>
                      <a:endParaRPr lang="lt-LT" sz="1000">
                        <a:solidFill>
                          <a:schemeClr val="tx1"/>
                        </a:solidFill>
                        <a:latin typeface="Montserrat"/>
                      </a:endParaRPr>
                    </a:p>
                  </a:txBody>
                  <a:tcPr>
                    <a:solidFill>
                      <a:schemeClr val="accent4">
                        <a:lumMod val="40000"/>
                        <a:lumOff val="60000"/>
                      </a:schemeClr>
                    </a:solidFill>
                  </a:tcPr>
                </a:tc>
                <a:tc>
                  <a:txBody>
                    <a:bodyPr/>
                    <a:lstStyle/>
                    <a:p>
                      <a:pPr algn="ctr"/>
                      <a:r>
                        <a:rPr lang="en-US" sz="1000">
                          <a:solidFill>
                            <a:schemeClr val="tx1"/>
                          </a:solidFill>
                          <a:latin typeface="Montserrat"/>
                        </a:rPr>
                        <a:t>73</a:t>
                      </a:r>
                      <a:endParaRPr lang="lt-LT" sz="1000">
                        <a:solidFill>
                          <a:schemeClr val="tx1"/>
                        </a:solidFill>
                        <a:latin typeface="Montserrat"/>
                      </a:endParaRPr>
                    </a:p>
                  </a:txBody>
                  <a:tcPr>
                    <a:solidFill>
                      <a:schemeClr val="accent4">
                        <a:lumMod val="60000"/>
                        <a:lumOff val="40000"/>
                      </a:schemeClr>
                    </a:solidFill>
                  </a:tcPr>
                </a:tc>
                <a:tc>
                  <a:txBody>
                    <a:bodyPr/>
                    <a:lstStyle/>
                    <a:p>
                      <a:pPr algn="ctr"/>
                      <a:r>
                        <a:rPr lang="en-US" sz="1000">
                          <a:solidFill>
                            <a:schemeClr val="tx1"/>
                          </a:solidFill>
                          <a:latin typeface="Montserrat"/>
                        </a:rPr>
                        <a:t>234</a:t>
                      </a:r>
                      <a:endParaRPr lang="lt-LT" sz="1000">
                        <a:solidFill>
                          <a:schemeClr val="tx1"/>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4021480251"/>
                  </a:ext>
                </a:extLst>
              </a:tr>
            </a:tbl>
          </a:graphicData>
        </a:graphic>
      </p:graphicFrame>
    </p:spTree>
    <p:extLst>
      <p:ext uri="{BB962C8B-B14F-4D97-AF65-F5344CB8AC3E}">
        <p14:creationId xmlns:p14="http://schemas.microsoft.com/office/powerpoint/2010/main" val="3481935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0;p20">
            <a:extLst>
              <a:ext uri="{FF2B5EF4-FFF2-40B4-BE49-F238E27FC236}">
                <a16:creationId xmlns:a16="http://schemas.microsoft.com/office/drawing/2014/main" id="{DB0C0DAD-EA90-262E-2842-A4FB92B8698D}"/>
              </a:ext>
            </a:extLst>
          </p:cNvPr>
          <p:cNvSpPr txBox="1">
            <a:spLocks/>
          </p:cNvSpPr>
          <p:nvPr/>
        </p:nvSpPr>
        <p:spPr>
          <a:xfrm>
            <a:off x="503848" y="169659"/>
            <a:ext cx="8275879"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2025-2027 m. veiksmų planas (VT plėtra ir skatinimas)</a:t>
            </a:r>
            <a:endParaRPr lang="lt-LT" sz="2000" b="1"/>
          </a:p>
        </p:txBody>
      </p:sp>
      <p:graphicFrame>
        <p:nvGraphicFramePr>
          <p:cNvPr id="7" name="Table 6">
            <a:extLst>
              <a:ext uri="{FF2B5EF4-FFF2-40B4-BE49-F238E27FC236}">
                <a16:creationId xmlns:a16="http://schemas.microsoft.com/office/drawing/2014/main" id="{D889999F-6F69-37EC-663D-3A7F5C37E108}"/>
              </a:ext>
            </a:extLst>
          </p:cNvPr>
          <p:cNvGraphicFramePr>
            <a:graphicFrameLocks noGrp="1"/>
          </p:cNvGraphicFramePr>
          <p:nvPr>
            <p:extLst>
              <p:ext uri="{D42A27DB-BD31-4B8C-83A1-F6EECF244321}">
                <p14:modId xmlns:p14="http://schemas.microsoft.com/office/powerpoint/2010/main" val="930725179"/>
              </p:ext>
            </p:extLst>
          </p:nvPr>
        </p:nvGraphicFramePr>
        <p:xfrm>
          <a:off x="208157" y="747906"/>
          <a:ext cx="8571570" cy="4231637"/>
        </p:xfrm>
        <a:graphic>
          <a:graphicData uri="http://schemas.openxmlformats.org/drawingml/2006/table">
            <a:tbl>
              <a:tblPr firstRow="1" bandRow="1">
                <a:tableStyleId>{E88F7DE2-BFA3-404E-B552-D445A4DC9ABD}</a:tableStyleId>
              </a:tblPr>
              <a:tblGrid>
                <a:gridCol w="438614">
                  <a:extLst>
                    <a:ext uri="{9D8B030D-6E8A-4147-A177-3AD203B41FA5}">
                      <a16:colId xmlns:a16="http://schemas.microsoft.com/office/drawing/2014/main" val="4090065044"/>
                    </a:ext>
                  </a:extLst>
                </a:gridCol>
                <a:gridCol w="3838143">
                  <a:extLst>
                    <a:ext uri="{9D8B030D-6E8A-4147-A177-3AD203B41FA5}">
                      <a16:colId xmlns:a16="http://schemas.microsoft.com/office/drawing/2014/main" val="1620348100"/>
                    </a:ext>
                  </a:extLst>
                </a:gridCol>
                <a:gridCol w="1066800">
                  <a:extLst>
                    <a:ext uri="{9D8B030D-6E8A-4147-A177-3AD203B41FA5}">
                      <a16:colId xmlns:a16="http://schemas.microsoft.com/office/drawing/2014/main" val="844973337"/>
                    </a:ext>
                  </a:extLst>
                </a:gridCol>
                <a:gridCol w="769257">
                  <a:extLst>
                    <a:ext uri="{9D8B030D-6E8A-4147-A177-3AD203B41FA5}">
                      <a16:colId xmlns:a16="http://schemas.microsoft.com/office/drawing/2014/main" val="1493086253"/>
                    </a:ext>
                  </a:extLst>
                </a:gridCol>
                <a:gridCol w="849086">
                  <a:extLst>
                    <a:ext uri="{9D8B030D-6E8A-4147-A177-3AD203B41FA5}">
                      <a16:colId xmlns:a16="http://schemas.microsoft.com/office/drawing/2014/main" val="2311483703"/>
                    </a:ext>
                  </a:extLst>
                </a:gridCol>
                <a:gridCol w="798286">
                  <a:extLst>
                    <a:ext uri="{9D8B030D-6E8A-4147-A177-3AD203B41FA5}">
                      <a16:colId xmlns:a16="http://schemas.microsoft.com/office/drawing/2014/main" val="163893701"/>
                    </a:ext>
                  </a:extLst>
                </a:gridCol>
                <a:gridCol w="811384">
                  <a:extLst>
                    <a:ext uri="{9D8B030D-6E8A-4147-A177-3AD203B41FA5}">
                      <a16:colId xmlns:a16="http://schemas.microsoft.com/office/drawing/2014/main" val="3597599038"/>
                    </a:ext>
                  </a:extLst>
                </a:gridCol>
              </a:tblGrid>
              <a:tr h="370840">
                <a:tc>
                  <a:txBody>
                    <a:bodyPr/>
                    <a:lstStyle/>
                    <a:p>
                      <a:r>
                        <a:rPr lang="lt-LT" sz="1000" b="1">
                          <a:latin typeface="Montserrat"/>
                        </a:rPr>
                        <a:t>Nr.</a:t>
                      </a:r>
                    </a:p>
                  </a:txBody>
                  <a:tcPr>
                    <a:solidFill>
                      <a:schemeClr val="bg1">
                        <a:lumMod val="85000"/>
                      </a:schemeClr>
                    </a:solidFill>
                  </a:tcPr>
                </a:tc>
                <a:tc>
                  <a:txBody>
                    <a:bodyPr/>
                    <a:lstStyle/>
                    <a:p>
                      <a:r>
                        <a:rPr lang="en-US" sz="1000" b="1" err="1">
                          <a:latin typeface="Montserrat" panose="00000500000000000000" pitchFamily="2" charset="-70"/>
                        </a:rPr>
                        <a:t>Veiksmas</a:t>
                      </a:r>
                      <a:endParaRPr lang="lt-LT" sz="1000" b="1">
                        <a:latin typeface="Montserrat" panose="00000500000000000000" pitchFamily="2" charset="-70"/>
                      </a:endParaRPr>
                    </a:p>
                  </a:txBody>
                  <a:tcPr>
                    <a:solidFill>
                      <a:schemeClr val="bg1">
                        <a:lumMod val="85000"/>
                      </a:schemeClr>
                    </a:solidFill>
                  </a:tcPr>
                </a:tc>
                <a:tc>
                  <a:txBody>
                    <a:bodyPr/>
                    <a:lstStyle/>
                    <a:p>
                      <a:pPr algn="ctr"/>
                      <a:r>
                        <a:rPr lang="lt-LT" sz="1000" b="1">
                          <a:latin typeface="Montserrat"/>
                        </a:rPr>
                        <a:t>Atsakingas</a:t>
                      </a:r>
                    </a:p>
                  </a:txBody>
                  <a:tcPr>
                    <a:solidFill>
                      <a:schemeClr val="bg1">
                        <a:lumMod val="85000"/>
                      </a:schemeClr>
                    </a:solidFill>
                  </a:tcPr>
                </a:tc>
                <a:tc>
                  <a:txBody>
                    <a:bodyPr/>
                    <a:lstStyle/>
                    <a:p>
                      <a:pPr algn="ctr"/>
                      <a:r>
                        <a:rPr lang="en-US" sz="1000" b="1">
                          <a:latin typeface="Montserrat"/>
                        </a:rPr>
                        <a:t>2025</a:t>
                      </a:r>
                      <a:endParaRPr lang="lt-LT" sz="1000" b="1">
                        <a:latin typeface="Montserrat"/>
                      </a:endParaRPr>
                    </a:p>
                  </a:txBody>
                  <a:tcPr>
                    <a:solidFill>
                      <a:schemeClr val="accent4">
                        <a:lumMod val="20000"/>
                        <a:lumOff val="80000"/>
                      </a:schemeClr>
                    </a:solidFill>
                  </a:tcPr>
                </a:tc>
                <a:tc>
                  <a:txBody>
                    <a:bodyPr/>
                    <a:lstStyle/>
                    <a:p>
                      <a:pPr algn="ctr"/>
                      <a:r>
                        <a:rPr lang="en-US" sz="1000" b="1">
                          <a:latin typeface="Montserrat"/>
                        </a:rPr>
                        <a:t>2026</a:t>
                      </a:r>
                      <a:endParaRPr lang="lt-LT" sz="1000" b="1">
                        <a:latin typeface="Montserrat"/>
                      </a:endParaRPr>
                    </a:p>
                  </a:txBody>
                  <a:tcPr>
                    <a:solidFill>
                      <a:schemeClr val="accent4">
                        <a:lumMod val="40000"/>
                        <a:lumOff val="60000"/>
                      </a:schemeClr>
                    </a:solidFill>
                  </a:tcPr>
                </a:tc>
                <a:tc>
                  <a:txBody>
                    <a:bodyPr/>
                    <a:lstStyle/>
                    <a:p>
                      <a:pPr algn="ctr"/>
                      <a:r>
                        <a:rPr lang="en-US" sz="1000" b="1">
                          <a:latin typeface="Montserrat"/>
                        </a:rPr>
                        <a:t>2027</a:t>
                      </a:r>
                      <a:endParaRPr lang="lt-LT" sz="1000" b="1">
                        <a:latin typeface="Montserrat"/>
                      </a:endParaRPr>
                    </a:p>
                  </a:txBody>
                  <a:tcPr>
                    <a:solidFill>
                      <a:schemeClr val="accent4">
                        <a:lumMod val="60000"/>
                        <a:lumOff val="40000"/>
                      </a:schemeClr>
                    </a:solidFill>
                  </a:tcPr>
                </a:tc>
                <a:tc>
                  <a:txBody>
                    <a:bodyPr/>
                    <a:lstStyle/>
                    <a:p>
                      <a:pPr algn="ctr"/>
                      <a:r>
                        <a:rPr lang="en-US" sz="1000" b="1">
                          <a:latin typeface="Montserrat"/>
                        </a:rPr>
                        <a:t>I</a:t>
                      </a:r>
                      <a:r>
                        <a:rPr lang="lt-LT" sz="1000" b="1">
                          <a:latin typeface="Montserrat"/>
                        </a:rPr>
                        <a:t>š viso</a:t>
                      </a:r>
                    </a:p>
                  </a:txBody>
                  <a:tcPr>
                    <a:solidFill>
                      <a:schemeClr val="accent2">
                        <a:lumMod val="60000"/>
                        <a:lumOff val="40000"/>
                      </a:schemeClr>
                    </a:solidFill>
                  </a:tcPr>
                </a:tc>
                <a:extLst>
                  <a:ext uri="{0D108BD9-81ED-4DB2-BD59-A6C34878D82A}">
                    <a16:rowId xmlns:a16="http://schemas.microsoft.com/office/drawing/2014/main" val="1394290635"/>
                  </a:ext>
                </a:extLst>
              </a:tr>
              <a:tr h="370839">
                <a:tc>
                  <a:txBody>
                    <a:bodyPr/>
                    <a:lstStyle/>
                    <a:p>
                      <a:r>
                        <a:rPr lang="en-US" sz="1000">
                          <a:latin typeface="Montserrat" panose="00000500000000000000" pitchFamily="2" charset="-70"/>
                        </a:rPr>
                        <a:t>10</a:t>
                      </a:r>
                      <a:endParaRPr lang="lt-LT" sz="1000">
                        <a:latin typeface="Montserrat" panose="00000500000000000000" pitchFamily="2" charset="-70"/>
                      </a:endParaRPr>
                    </a:p>
                  </a:txBody>
                  <a:tcPr/>
                </a:tc>
                <a:tc>
                  <a:txBody>
                    <a:bodyPr/>
                    <a:lstStyle/>
                    <a:p>
                      <a:pPr lvl="0">
                        <a:buNone/>
                      </a:pPr>
                      <a:r>
                        <a:rPr lang="lt-LT" sz="1000">
                          <a:solidFill>
                            <a:schemeClr val="tx1"/>
                          </a:solidFill>
                          <a:latin typeface="Montserrat"/>
                        </a:rPr>
                        <a:t>Integruotų vandens transporto maršrutų skaičius į bendrą VT sistemą, vnt.</a:t>
                      </a:r>
                      <a:endParaRPr lang="en-US" sz="1000">
                        <a:solidFill>
                          <a:schemeClr val="tx1"/>
                        </a:solidFill>
                        <a:latin typeface="Montserrat"/>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lt-LT" sz="1000">
                          <a:solidFill>
                            <a:schemeClr val="tx1"/>
                          </a:solidFill>
                          <a:latin typeface="Montserrat"/>
                        </a:rPr>
                        <a:t>JUDU</a:t>
                      </a:r>
                    </a:p>
                    <a:p>
                      <a:pPr algn="ctr"/>
                      <a:r>
                        <a:rPr lang="en-US" sz="1000">
                          <a:solidFill>
                            <a:schemeClr val="tx1"/>
                          </a:solidFill>
                          <a:latin typeface="Montserrat"/>
                        </a:rPr>
                        <a:t>VVT</a:t>
                      </a:r>
                      <a:endParaRPr lang="lt-LT" sz="1000">
                        <a:solidFill>
                          <a:schemeClr val="tx1"/>
                        </a:solidFill>
                        <a:latin typeface="Montserrat"/>
                      </a:endParaRPr>
                    </a:p>
                  </a:txBody>
                  <a:tcPr/>
                </a:tc>
                <a:tc>
                  <a:txBody>
                    <a:bodyPr/>
                    <a:lstStyle/>
                    <a:p>
                      <a:pPr algn="ctr"/>
                      <a:r>
                        <a:rPr lang="en-US" sz="1000">
                          <a:solidFill>
                            <a:schemeClr val="tx1"/>
                          </a:solidFill>
                          <a:latin typeface="Montserrat"/>
                        </a:rPr>
                        <a:t>1</a:t>
                      </a:r>
                      <a:endParaRPr lang="lt-LT" sz="1000">
                        <a:solidFill>
                          <a:schemeClr val="tx1"/>
                        </a:solidFill>
                        <a:latin typeface="Montserrat"/>
                      </a:endParaRPr>
                    </a:p>
                  </a:txBody>
                  <a:tcPr>
                    <a:solidFill>
                      <a:schemeClr val="accent4">
                        <a:lumMod val="20000"/>
                        <a:lumOff val="80000"/>
                      </a:schemeClr>
                    </a:solidFill>
                  </a:tcPr>
                </a:tc>
                <a:tc>
                  <a:txBody>
                    <a:bodyPr/>
                    <a:lstStyle/>
                    <a:p>
                      <a:pPr algn="ctr"/>
                      <a:r>
                        <a:rPr lang="en-US" sz="1000">
                          <a:solidFill>
                            <a:schemeClr val="tx1"/>
                          </a:solidFill>
                          <a:latin typeface="Montserrat"/>
                        </a:rPr>
                        <a:t>0</a:t>
                      </a:r>
                      <a:endParaRPr lang="lt-LT" sz="1000">
                        <a:solidFill>
                          <a:schemeClr val="tx1"/>
                        </a:solidFill>
                        <a:latin typeface="Montserrat"/>
                      </a:endParaRPr>
                    </a:p>
                  </a:txBody>
                  <a:tcPr>
                    <a:solidFill>
                      <a:schemeClr val="accent4">
                        <a:lumMod val="40000"/>
                        <a:lumOff val="60000"/>
                      </a:schemeClr>
                    </a:solidFill>
                  </a:tcPr>
                </a:tc>
                <a:tc>
                  <a:txBody>
                    <a:bodyPr/>
                    <a:lstStyle/>
                    <a:p>
                      <a:pPr algn="ctr"/>
                      <a:r>
                        <a:rPr lang="en-US" sz="1000">
                          <a:solidFill>
                            <a:schemeClr val="tx1"/>
                          </a:solidFill>
                          <a:latin typeface="Montserrat"/>
                        </a:rPr>
                        <a:t>0</a:t>
                      </a:r>
                      <a:endParaRPr lang="lt-LT" sz="1000">
                        <a:solidFill>
                          <a:schemeClr val="tx1"/>
                        </a:solidFill>
                        <a:latin typeface="Montserrat"/>
                      </a:endParaRPr>
                    </a:p>
                  </a:txBody>
                  <a:tcPr>
                    <a:solidFill>
                      <a:schemeClr val="accent4">
                        <a:lumMod val="60000"/>
                        <a:lumOff val="40000"/>
                      </a:schemeClr>
                    </a:solidFill>
                  </a:tcPr>
                </a:tc>
                <a:tc>
                  <a:txBody>
                    <a:bodyPr/>
                    <a:lstStyle/>
                    <a:p>
                      <a:pPr algn="ctr"/>
                      <a:r>
                        <a:rPr lang="en-US" sz="1000">
                          <a:solidFill>
                            <a:schemeClr val="tx1"/>
                          </a:solidFill>
                          <a:latin typeface="Montserrat"/>
                        </a:rPr>
                        <a:t>1</a:t>
                      </a:r>
                      <a:endParaRPr lang="lt-LT" sz="1000">
                        <a:solidFill>
                          <a:schemeClr val="tx1"/>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2989912370"/>
                  </a:ext>
                </a:extLst>
              </a:tr>
              <a:tr h="370840">
                <a:tc>
                  <a:txBody>
                    <a:bodyPr/>
                    <a:lstStyle/>
                    <a:p>
                      <a:r>
                        <a:rPr lang="en-US" sz="1000">
                          <a:latin typeface="Montserrat"/>
                        </a:rPr>
                        <a:t>11</a:t>
                      </a:r>
                      <a:endParaRPr lang="lt-LT" sz="1000">
                        <a:latin typeface="Montserrat"/>
                      </a:endParaRPr>
                    </a:p>
                  </a:txBody>
                  <a:tcPr/>
                </a:tc>
                <a:tc>
                  <a:txBody>
                    <a:bodyPr/>
                    <a:lstStyle/>
                    <a:p>
                      <a:pPr lvl="0">
                        <a:buNone/>
                      </a:pPr>
                      <a:r>
                        <a:rPr lang="lt-LT" sz="1000" b="0" i="0" u="none" strike="noStrike" noProof="0">
                          <a:solidFill>
                            <a:schemeClr val="tx1"/>
                          </a:solidFill>
                          <a:latin typeface="Montserrat"/>
                        </a:rPr>
                        <a:t>Įrengti, atnaujinti VT priemonių galinius punktus, vnt.</a:t>
                      </a:r>
                      <a:endParaRPr lang="en-US" sz="1000">
                        <a:solidFill>
                          <a:schemeClr val="tx1"/>
                        </a:solidFill>
                        <a:latin typeface="Montserrat"/>
                      </a:endParaRPr>
                    </a:p>
                  </a:txBody>
                  <a:tcPr/>
                </a:tc>
                <a:tc>
                  <a:txBody>
                    <a:bodyPr/>
                    <a:lstStyle/>
                    <a:p>
                      <a:pPr marL="0" marR="0" lvl="0" indent="0" algn="ctr" rtl="0" eaLnBrk="1" fontAlgn="auto" latinLnBrk="0" hangingPunct="1">
                        <a:lnSpc>
                          <a:spcPct val="100000"/>
                        </a:lnSpc>
                        <a:spcBef>
                          <a:spcPts val="0"/>
                        </a:spcBef>
                        <a:spcAft>
                          <a:spcPts val="0"/>
                        </a:spcAft>
                        <a:buClr>
                          <a:srgbClr val="000000"/>
                        </a:buClr>
                        <a:buSzTx/>
                        <a:buFont typeface="Arial"/>
                        <a:buNone/>
                      </a:pPr>
                      <a:r>
                        <a:rPr lang="en-US" sz="1000">
                          <a:solidFill>
                            <a:schemeClr val="tx1"/>
                          </a:solidFill>
                          <a:latin typeface="Montserrat"/>
                        </a:rPr>
                        <a:t>VMS</a:t>
                      </a:r>
                    </a:p>
                    <a:p>
                      <a:pPr marL="0" marR="0" lvl="0" indent="0" algn="ctr">
                        <a:lnSpc>
                          <a:spcPct val="100000"/>
                        </a:lnSpc>
                        <a:spcBef>
                          <a:spcPts val="0"/>
                        </a:spcBef>
                        <a:spcAft>
                          <a:spcPts val="0"/>
                        </a:spcAft>
                        <a:buSzTx/>
                        <a:buFont typeface="Arial"/>
                        <a:buNone/>
                      </a:pPr>
                      <a:r>
                        <a:rPr lang="en-US" sz="1000">
                          <a:solidFill>
                            <a:schemeClr val="tx1"/>
                          </a:solidFill>
                          <a:latin typeface="Montserrat"/>
                        </a:rPr>
                        <a:t>JUD</a:t>
                      </a:r>
                      <a:r>
                        <a:rPr lang="lt-LT" sz="1000">
                          <a:solidFill>
                            <a:schemeClr val="tx1"/>
                          </a:solidFill>
                          <a:latin typeface="Montserrat"/>
                        </a:rPr>
                        <a:t>U</a:t>
                      </a:r>
                      <a:endParaRPr lang="en-US" sz="1000">
                        <a:solidFill>
                          <a:schemeClr val="tx1"/>
                        </a:solidFill>
                        <a:latin typeface="Montserrat"/>
                      </a:endParaRPr>
                    </a:p>
                  </a:txBody>
                  <a:tcPr/>
                </a:tc>
                <a:tc>
                  <a:txBody>
                    <a:bodyPr/>
                    <a:lstStyle/>
                    <a:p>
                      <a:pPr algn="ctr"/>
                      <a:r>
                        <a:rPr lang="en-US" sz="1000">
                          <a:solidFill>
                            <a:schemeClr val="tx1"/>
                          </a:solidFill>
                          <a:latin typeface="Montserrat"/>
                        </a:rPr>
                        <a:t>7</a:t>
                      </a:r>
                    </a:p>
                  </a:txBody>
                  <a:tcPr>
                    <a:solidFill>
                      <a:schemeClr val="accent4">
                        <a:lumMod val="20000"/>
                        <a:lumOff val="80000"/>
                      </a:schemeClr>
                    </a:solidFill>
                  </a:tcPr>
                </a:tc>
                <a:tc>
                  <a:txBody>
                    <a:bodyPr/>
                    <a:lstStyle/>
                    <a:p>
                      <a:pPr algn="ctr"/>
                      <a:r>
                        <a:rPr lang="en-US" sz="1000">
                          <a:solidFill>
                            <a:schemeClr val="tx1"/>
                          </a:solidFill>
                          <a:latin typeface="Montserrat"/>
                        </a:rPr>
                        <a:t>7</a:t>
                      </a:r>
                    </a:p>
                  </a:txBody>
                  <a:tcPr>
                    <a:solidFill>
                      <a:schemeClr val="accent4">
                        <a:lumMod val="40000"/>
                        <a:lumOff val="60000"/>
                      </a:schemeClr>
                    </a:solidFill>
                  </a:tcPr>
                </a:tc>
                <a:tc>
                  <a:txBody>
                    <a:bodyPr/>
                    <a:lstStyle/>
                    <a:p>
                      <a:pPr algn="ctr"/>
                      <a:r>
                        <a:rPr lang="en-US" sz="1000">
                          <a:solidFill>
                            <a:schemeClr val="tx1"/>
                          </a:solidFill>
                          <a:latin typeface="Montserrat"/>
                        </a:rPr>
                        <a:t>6</a:t>
                      </a:r>
                    </a:p>
                  </a:txBody>
                  <a:tcPr>
                    <a:solidFill>
                      <a:schemeClr val="accent4">
                        <a:lumMod val="60000"/>
                        <a:lumOff val="40000"/>
                      </a:schemeClr>
                    </a:solidFill>
                  </a:tcPr>
                </a:tc>
                <a:tc>
                  <a:txBody>
                    <a:bodyPr/>
                    <a:lstStyle/>
                    <a:p>
                      <a:pPr algn="ctr"/>
                      <a:r>
                        <a:rPr lang="en-US" sz="1000">
                          <a:solidFill>
                            <a:schemeClr val="tx1"/>
                          </a:solidFill>
                          <a:latin typeface="Montserrat"/>
                        </a:rPr>
                        <a:t>20</a:t>
                      </a:r>
                    </a:p>
                  </a:txBody>
                  <a:tcPr>
                    <a:solidFill>
                      <a:schemeClr val="accent2">
                        <a:lumMod val="60000"/>
                        <a:lumOff val="40000"/>
                      </a:schemeClr>
                    </a:solidFill>
                  </a:tcPr>
                </a:tc>
                <a:extLst>
                  <a:ext uri="{0D108BD9-81ED-4DB2-BD59-A6C34878D82A}">
                    <a16:rowId xmlns:a16="http://schemas.microsoft.com/office/drawing/2014/main" val="20852027"/>
                  </a:ext>
                </a:extLst>
              </a:tr>
              <a:tr h="370840">
                <a:tc>
                  <a:txBody>
                    <a:bodyPr/>
                    <a:lstStyle/>
                    <a:p>
                      <a:r>
                        <a:rPr lang="en-US" sz="1000">
                          <a:latin typeface="Montserrat" panose="00000500000000000000" pitchFamily="2" charset="-70"/>
                        </a:rPr>
                        <a:t>12</a:t>
                      </a:r>
                      <a:endParaRPr lang="lt-LT" sz="1000">
                        <a:latin typeface="Montserrat" panose="00000500000000000000" pitchFamily="2" charset="-70"/>
                      </a:endParaRPr>
                    </a:p>
                  </a:txBody>
                  <a:tcPr/>
                </a:tc>
                <a:tc>
                  <a:txBody>
                    <a:bodyPr/>
                    <a:lstStyle/>
                    <a:p>
                      <a:pPr lvl="0">
                        <a:buNone/>
                      </a:pPr>
                      <a:r>
                        <a:rPr lang="lt-LT" sz="1000" b="0" i="0" u="none" strike="noStrike" noProof="0">
                          <a:solidFill>
                            <a:schemeClr val="tx1"/>
                          </a:solidFill>
                          <a:latin typeface="Montserrat"/>
                        </a:rPr>
                        <a:t>Įrengti naujus VT persėdimo taškus, vnt.</a:t>
                      </a:r>
                      <a:endParaRPr lang="en-US" sz="1000">
                        <a:solidFill>
                          <a:schemeClr val="tx1"/>
                        </a:solidFill>
                        <a:latin typeface="Montserrat"/>
                      </a:endParaRPr>
                    </a:p>
                  </a:txBody>
                  <a:tcPr/>
                </a:tc>
                <a:tc>
                  <a:txBody>
                    <a:bodyPr/>
                    <a:lstStyle/>
                    <a:p>
                      <a:pPr marL="0" marR="0" lvl="0" indent="0" algn="ctr" rtl="0" eaLnBrk="1" fontAlgn="auto" latinLnBrk="0" hangingPunct="1">
                        <a:lnSpc>
                          <a:spcPct val="100000"/>
                        </a:lnSpc>
                        <a:spcBef>
                          <a:spcPts val="0"/>
                        </a:spcBef>
                        <a:spcAft>
                          <a:spcPts val="0"/>
                        </a:spcAft>
                        <a:buClr>
                          <a:srgbClr val="000000"/>
                        </a:buClr>
                        <a:buSzTx/>
                        <a:buFont typeface="Arial"/>
                        <a:buNone/>
                      </a:pPr>
                      <a:r>
                        <a:rPr lang="en-US" sz="1000">
                          <a:solidFill>
                            <a:schemeClr val="tx1"/>
                          </a:solidFill>
                          <a:latin typeface="Montserrat"/>
                        </a:rPr>
                        <a:t>VMS</a:t>
                      </a:r>
                    </a:p>
                    <a:p>
                      <a:pPr marL="0" marR="0" lvl="0" indent="0" algn="ctr">
                        <a:lnSpc>
                          <a:spcPct val="100000"/>
                        </a:lnSpc>
                        <a:spcBef>
                          <a:spcPts val="0"/>
                        </a:spcBef>
                        <a:spcAft>
                          <a:spcPts val="0"/>
                        </a:spcAft>
                        <a:buSzTx/>
                        <a:buFont typeface="Arial"/>
                        <a:buNone/>
                      </a:pPr>
                      <a:r>
                        <a:rPr lang="en-US" sz="1000">
                          <a:solidFill>
                            <a:schemeClr val="tx1"/>
                          </a:solidFill>
                          <a:latin typeface="Montserrat"/>
                        </a:rPr>
                        <a:t>JUDU</a:t>
                      </a:r>
                    </a:p>
                  </a:txBody>
                  <a:tcPr/>
                </a:tc>
                <a:tc>
                  <a:txBody>
                    <a:bodyPr/>
                    <a:lstStyle/>
                    <a:p>
                      <a:pPr algn="ctr"/>
                      <a:r>
                        <a:rPr lang="en-US" sz="1000">
                          <a:solidFill>
                            <a:schemeClr val="tx1"/>
                          </a:solidFill>
                          <a:latin typeface="Montserrat"/>
                        </a:rPr>
                        <a:t>0</a:t>
                      </a:r>
                    </a:p>
                  </a:txBody>
                  <a:tcPr>
                    <a:solidFill>
                      <a:schemeClr val="accent4">
                        <a:lumMod val="20000"/>
                        <a:lumOff val="80000"/>
                      </a:schemeClr>
                    </a:solidFill>
                  </a:tcPr>
                </a:tc>
                <a:tc>
                  <a:txBody>
                    <a:bodyPr/>
                    <a:lstStyle/>
                    <a:p>
                      <a:pPr algn="ctr"/>
                      <a:r>
                        <a:rPr lang="lt-LT" sz="1000">
                          <a:solidFill>
                            <a:srgbClr val="000000"/>
                          </a:solidFill>
                          <a:latin typeface="Montserrat"/>
                        </a:rPr>
                        <a:t>0</a:t>
                      </a:r>
                      <a:endParaRPr lang="en-US" sz="1000">
                        <a:solidFill>
                          <a:srgbClr val="000000"/>
                        </a:solidFill>
                        <a:latin typeface="Montserrat"/>
                      </a:endParaRPr>
                    </a:p>
                  </a:txBody>
                  <a:tcPr>
                    <a:solidFill>
                      <a:schemeClr val="accent4">
                        <a:lumMod val="40000"/>
                        <a:lumOff val="60000"/>
                      </a:schemeClr>
                    </a:solidFill>
                  </a:tcPr>
                </a:tc>
                <a:tc>
                  <a:txBody>
                    <a:bodyPr/>
                    <a:lstStyle/>
                    <a:p>
                      <a:pPr algn="ctr"/>
                      <a:r>
                        <a:rPr lang="en-US" sz="1000">
                          <a:solidFill>
                            <a:schemeClr val="tx1"/>
                          </a:solidFill>
                          <a:latin typeface="Montserrat"/>
                        </a:rPr>
                        <a:t>1</a:t>
                      </a:r>
                    </a:p>
                  </a:txBody>
                  <a:tcPr>
                    <a:solidFill>
                      <a:schemeClr val="accent4">
                        <a:lumMod val="60000"/>
                        <a:lumOff val="40000"/>
                      </a:schemeClr>
                    </a:solidFill>
                  </a:tcPr>
                </a:tc>
                <a:tc>
                  <a:txBody>
                    <a:bodyPr/>
                    <a:lstStyle/>
                    <a:p>
                      <a:pPr algn="ctr"/>
                      <a:r>
                        <a:rPr lang="lt-LT" sz="1000">
                          <a:solidFill>
                            <a:schemeClr val="tx1"/>
                          </a:solidFill>
                          <a:latin typeface="Montserrat"/>
                        </a:rPr>
                        <a:t>1</a:t>
                      </a:r>
                      <a:endParaRPr lang="en-US" sz="1000">
                        <a:solidFill>
                          <a:schemeClr val="tx1"/>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2395403760"/>
                  </a:ext>
                </a:extLst>
              </a:tr>
              <a:tr h="370840">
                <a:tc>
                  <a:txBody>
                    <a:bodyPr/>
                    <a:lstStyle/>
                    <a:p>
                      <a:r>
                        <a:rPr lang="en-US" sz="1000">
                          <a:latin typeface="Montserrat" panose="00000500000000000000" pitchFamily="2" charset="-70"/>
                        </a:rPr>
                        <a:t>13</a:t>
                      </a:r>
                      <a:endParaRPr lang="lt-LT" sz="1000">
                        <a:latin typeface="Montserrat" panose="00000500000000000000" pitchFamily="2" charset="-70"/>
                      </a:endParaRPr>
                    </a:p>
                  </a:txBody>
                  <a:tcPr/>
                </a:tc>
                <a:tc>
                  <a:txBody>
                    <a:bodyPr/>
                    <a:lstStyle/>
                    <a:p>
                      <a:pPr lvl="0">
                        <a:buNone/>
                      </a:pPr>
                      <a:r>
                        <a:rPr lang="lt-LT" sz="1000" b="0" i="0" u="none" strike="noStrike" noProof="0">
                          <a:solidFill>
                            <a:schemeClr val="tx1"/>
                          </a:solidFill>
                          <a:latin typeface="Montserrat"/>
                        </a:rPr>
                        <a:t>Įrengti </a:t>
                      </a:r>
                      <a:r>
                        <a:rPr lang="lt-LT" sz="1000" b="0" i="0" u="none" strike="noStrike" noProof="0" err="1">
                          <a:solidFill>
                            <a:schemeClr val="tx1"/>
                          </a:solidFill>
                          <a:latin typeface="Montserrat"/>
                        </a:rPr>
                        <a:t>multifunkcinę</a:t>
                      </a:r>
                      <a:r>
                        <a:rPr lang="lt-LT" sz="1000" b="0" i="0" u="none" strike="noStrike" noProof="0">
                          <a:solidFill>
                            <a:schemeClr val="tx1"/>
                          </a:solidFill>
                          <a:latin typeface="Montserrat"/>
                        </a:rPr>
                        <a:t> laukimo erdvę </a:t>
                      </a:r>
                      <a:r>
                        <a:rPr lang="en-US" sz="1000" b="0" i="0" u="none" strike="noStrike" noProof="0">
                          <a:solidFill>
                            <a:schemeClr val="tx1"/>
                          </a:solidFill>
                          <a:latin typeface="Montserrat"/>
                        </a:rPr>
                        <a:t>bent </a:t>
                      </a:r>
                      <a:r>
                        <a:rPr lang="en-US" sz="1000" b="0" i="0" u="none" strike="noStrike" noProof="0" err="1">
                          <a:solidFill>
                            <a:schemeClr val="tx1"/>
                          </a:solidFill>
                          <a:latin typeface="Montserrat"/>
                        </a:rPr>
                        <a:t>viename</a:t>
                      </a:r>
                      <a:r>
                        <a:rPr lang="lt-LT" sz="1000" b="0" i="0" u="none" strike="noStrike" noProof="0">
                          <a:solidFill>
                            <a:schemeClr val="tx1"/>
                          </a:solidFill>
                          <a:latin typeface="Montserrat"/>
                        </a:rPr>
                        <a:t> VT persėdimo taške, vnt.</a:t>
                      </a:r>
                      <a:endParaRPr lang="en-US" sz="1000">
                        <a:solidFill>
                          <a:schemeClr val="tx1"/>
                        </a:solidFill>
                        <a:latin typeface="Montserrat"/>
                      </a:endParaRPr>
                    </a:p>
                  </a:txBody>
                  <a:tcPr/>
                </a:tc>
                <a:tc>
                  <a:txBody>
                    <a:bodyPr/>
                    <a:lstStyle/>
                    <a:p>
                      <a:pPr algn="ctr"/>
                      <a:r>
                        <a:rPr lang="lt-LT" sz="1000">
                          <a:solidFill>
                            <a:schemeClr val="tx1"/>
                          </a:solidFill>
                          <a:latin typeface="Montserrat"/>
                        </a:rPr>
                        <a:t>VMS </a:t>
                      </a:r>
                    </a:p>
                    <a:p>
                      <a:pPr algn="ctr"/>
                      <a:r>
                        <a:rPr lang="lt-LT" sz="1000">
                          <a:solidFill>
                            <a:schemeClr val="tx1"/>
                          </a:solidFill>
                          <a:latin typeface="Montserrat"/>
                        </a:rPr>
                        <a:t>JUDU</a:t>
                      </a:r>
                    </a:p>
                  </a:txBody>
                  <a:tcPr/>
                </a:tc>
                <a:tc>
                  <a:txBody>
                    <a:bodyPr/>
                    <a:lstStyle/>
                    <a:p>
                      <a:pPr algn="ctr"/>
                      <a:r>
                        <a:rPr lang="en-US" sz="1000">
                          <a:solidFill>
                            <a:schemeClr val="tx1"/>
                          </a:solidFill>
                          <a:latin typeface="Montserrat"/>
                        </a:rPr>
                        <a:t>0</a:t>
                      </a:r>
                    </a:p>
                  </a:txBody>
                  <a:tcPr>
                    <a:solidFill>
                      <a:schemeClr val="accent4">
                        <a:lumMod val="20000"/>
                        <a:lumOff val="80000"/>
                      </a:schemeClr>
                    </a:solidFill>
                  </a:tcPr>
                </a:tc>
                <a:tc>
                  <a:txBody>
                    <a:bodyPr/>
                    <a:lstStyle/>
                    <a:p>
                      <a:pPr algn="ctr"/>
                      <a:r>
                        <a:rPr lang="en-US" sz="1000">
                          <a:solidFill>
                            <a:schemeClr val="tx1"/>
                          </a:solidFill>
                          <a:latin typeface="Montserrat"/>
                        </a:rPr>
                        <a:t>0</a:t>
                      </a:r>
                    </a:p>
                  </a:txBody>
                  <a:tcPr>
                    <a:solidFill>
                      <a:schemeClr val="accent4">
                        <a:lumMod val="40000"/>
                        <a:lumOff val="60000"/>
                      </a:schemeClr>
                    </a:solidFill>
                  </a:tcPr>
                </a:tc>
                <a:tc>
                  <a:txBody>
                    <a:bodyPr/>
                    <a:lstStyle/>
                    <a:p>
                      <a:pPr algn="ctr"/>
                      <a:r>
                        <a:rPr lang="en-US" sz="1000">
                          <a:solidFill>
                            <a:schemeClr val="tx1"/>
                          </a:solidFill>
                          <a:latin typeface="Montserrat"/>
                        </a:rPr>
                        <a:t>1</a:t>
                      </a:r>
                    </a:p>
                  </a:txBody>
                  <a:tcPr>
                    <a:solidFill>
                      <a:schemeClr val="accent4">
                        <a:lumMod val="60000"/>
                        <a:lumOff val="40000"/>
                      </a:schemeClr>
                    </a:solidFill>
                  </a:tcPr>
                </a:tc>
                <a:tc>
                  <a:txBody>
                    <a:bodyPr/>
                    <a:lstStyle/>
                    <a:p>
                      <a:pPr algn="ctr"/>
                      <a:r>
                        <a:rPr lang="en-US" sz="1000">
                          <a:solidFill>
                            <a:schemeClr val="tx1"/>
                          </a:solidFill>
                          <a:latin typeface="Montserrat"/>
                        </a:rPr>
                        <a:t>1</a:t>
                      </a:r>
                    </a:p>
                  </a:txBody>
                  <a:tcPr>
                    <a:solidFill>
                      <a:schemeClr val="accent2">
                        <a:lumMod val="60000"/>
                        <a:lumOff val="40000"/>
                      </a:schemeClr>
                    </a:solidFill>
                  </a:tcPr>
                </a:tc>
                <a:extLst>
                  <a:ext uri="{0D108BD9-81ED-4DB2-BD59-A6C34878D82A}">
                    <a16:rowId xmlns:a16="http://schemas.microsoft.com/office/drawing/2014/main" val="2199281857"/>
                  </a:ext>
                </a:extLst>
              </a:tr>
              <a:tr h="370840">
                <a:tc>
                  <a:txBody>
                    <a:bodyPr/>
                    <a:lstStyle/>
                    <a:p>
                      <a:r>
                        <a:rPr lang="en-US" sz="1000">
                          <a:latin typeface="Montserrat" panose="00000500000000000000" pitchFamily="2" charset="-70"/>
                        </a:rPr>
                        <a:t>14</a:t>
                      </a:r>
                      <a:endParaRPr lang="lt-LT" sz="1000">
                        <a:latin typeface="Montserrat" panose="00000500000000000000" pitchFamily="2" charset="-70"/>
                      </a:endParaRPr>
                    </a:p>
                  </a:txBody>
                  <a:tcPr/>
                </a:tc>
                <a:tc>
                  <a:txBody>
                    <a:bodyPr/>
                    <a:lstStyle/>
                    <a:p>
                      <a:pPr lvl="0">
                        <a:buNone/>
                      </a:pPr>
                      <a:r>
                        <a:rPr lang="lt-LT" sz="1000" b="0" i="0" u="none" strike="noStrike" noProof="0">
                          <a:solidFill>
                            <a:schemeClr val="tx1"/>
                          </a:solidFill>
                          <a:latin typeface="Montserrat"/>
                        </a:rPr>
                        <a:t>VT stotelių ir jų prieigų pritaikymas pagal UD principus, vnt.</a:t>
                      </a:r>
                      <a:endParaRPr lang="en-US" sz="1000">
                        <a:solidFill>
                          <a:schemeClr val="tx1"/>
                        </a:solidFill>
                        <a:latin typeface="Montserrat"/>
                      </a:endParaRPr>
                    </a:p>
                  </a:txBody>
                  <a:tcPr/>
                </a:tc>
                <a:tc>
                  <a:txBody>
                    <a:bodyPr/>
                    <a:lstStyle/>
                    <a:p>
                      <a:pPr algn="ctr"/>
                      <a:r>
                        <a:rPr lang="lt-LT" sz="1000">
                          <a:solidFill>
                            <a:schemeClr val="tx1"/>
                          </a:solidFill>
                          <a:latin typeface="Montserrat"/>
                        </a:rPr>
                        <a:t>JUDU</a:t>
                      </a:r>
                    </a:p>
                  </a:txBody>
                  <a:tcPr/>
                </a:tc>
                <a:tc>
                  <a:txBody>
                    <a:bodyPr/>
                    <a:lstStyle/>
                    <a:p>
                      <a:pPr algn="ctr"/>
                      <a:r>
                        <a:rPr lang="en-US" sz="1000">
                          <a:solidFill>
                            <a:schemeClr val="tx1"/>
                          </a:solidFill>
                          <a:latin typeface="Montserrat"/>
                        </a:rPr>
                        <a:t>0</a:t>
                      </a:r>
                    </a:p>
                  </a:txBody>
                  <a:tcPr>
                    <a:solidFill>
                      <a:schemeClr val="accent4">
                        <a:lumMod val="20000"/>
                        <a:lumOff val="80000"/>
                      </a:schemeClr>
                    </a:solidFill>
                  </a:tcPr>
                </a:tc>
                <a:tc>
                  <a:txBody>
                    <a:bodyPr/>
                    <a:lstStyle/>
                    <a:p>
                      <a:pPr algn="ctr"/>
                      <a:r>
                        <a:rPr lang="en-US" sz="1000">
                          <a:solidFill>
                            <a:schemeClr val="tx1"/>
                          </a:solidFill>
                          <a:latin typeface="Montserrat"/>
                        </a:rPr>
                        <a:t>30</a:t>
                      </a:r>
                    </a:p>
                  </a:txBody>
                  <a:tcPr>
                    <a:solidFill>
                      <a:schemeClr val="accent4">
                        <a:lumMod val="40000"/>
                        <a:lumOff val="60000"/>
                      </a:schemeClr>
                    </a:solidFill>
                  </a:tcPr>
                </a:tc>
                <a:tc>
                  <a:txBody>
                    <a:bodyPr/>
                    <a:lstStyle/>
                    <a:p>
                      <a:pPr algn="ctr"/>
                      <a:r>
                        <a:rPr lang="en-US" sz="1000">
                          <a:solidFill>
                            <a:schemeClr val="tx1"/>
                          </a:solidFill>
                          <a:latin typeface="Montserrat"/>
                        </a:rPr>
                        <a:t>46</a:t>
                      </a:r>
                    </a:p>
                  </a:txBody>
                  <a:tcPr>
                    <a:solidFill>
                      <a:schemeClr val="accent4">
                        <a:lumMod val="60000"/>
                        <a:lumOff val="40000"/>
                      </a:schemeClr>
                    </a:solidFill>
                  </a:tcPr>
                </a:tc>
                <a:tc>
                  <a:txBody>
                    <a:bodyPr/>
                    <a:lstStyle/>
                    <a:p>
                      <a:pPr algn="ctr"/>
                      <a:r>
                        <a:rPr lang="en-US" sz="1000">
                          <a:solidFill>
                            <a:schemeClr val="tx1"/>
                          </a:solidFill>
                          <a:latin typeface="Montserrat"/>
                        </a:rPr>
                        <a:t>76</a:t>
                      </a:r>
                    </a:p>
                  </a:txBody>
                  <a:tcPr>
                    <a:solidFill>
                      <a:schemeClr val="accent2">
                        <a:lumMod val="60000"/>
                        <a:lumOff val="40000"/>
                      </a:schemeClr>
                    </a:solidFill>
                  </a:tcPr>
                </a:tc>
                <a:extLst>
                  <a:ext uri="{0D108BD9-81ED-4DB2-BD59-A6C34878D82A}">
                    <a16:rowId xmlns:a16="http://schemas.microsoft.com/office/drawing/2014/main" val="1603722221"/>
                  </a:ext>
                </a:extLst>
              </a:tr>
              <a:tr h="370840">
                <a:tc>
                  <a:txBody>
                    <a:bodyPr/>
                    <a:lstStyle/>
                    <a:p>
                      <a:r>
                        <a:rPr lang="en-US" sz="1000">
                          <a:latin typeface="Montserrat" panose="00000500000000000000" pitchFamily="2" charset="-70"/>
                        </a:rPr>
                        <a:t>15</a:t>
                      </a:r>
                      <a:endParaRPr lang="lt-LT" sz="1000">
                        <a:latin typeface="Montserrat" panose="00000500000000000000" pitchFamily="2" charset="-70"/>
                      </a:endParaRPr>
                    </a:p>
                  </a:txBody>
                  <a:tcPr/>
                </a:tc>
                <a:tc>
                  <a:txBody>
                    <a:bodyPr/>
                    <a:lstStyle/>
                    <a:p>
                      <a:pPr lvl="0">
                        <a:buNone/>
                      </a:pPr>
                      <a:r>
                        <a:rPr lang="lt-LT" sz="1000" b="0" i="0" u="none" strike="noStrike" noProof="0">
                          <a:solidFill>
                            <a:schemeClr val="tx1"/>
                          </a:solidFill>
                          <a:latin typeface="Montserrat"/>
                        </a:rPr>
                        <a:t>Plėsti VT švieslenčių tinklą stotelėse, vnt.</a:t>
                      </a:r>
                      <a:endParaRPr lang="en-US" sz="1000">
                        <a:solidFill>
                          <a:schemeClr val="tx1"/>
                        </a:solidFill>
                        <a:latin typeface="Montserrat"/>
                      </a:endParaRPr>
                    </a:p>
                  </a:txBody>
                  <a:tcPr/>
                </a:tc>
                <a:tc>
                  <a:txBody>
                    <a:bodyPr/>
                    <a:lstStyle/>
                    <a:p>
                      <a:pPr algn="ctr"/>
                      <a:r>
                        <a:rPr lang="lt-LT" sz="1000">
                          <a:solidFill>
                            <a:schemeClr val="tx1"/>
                          </a:solidFill>
                          <a:latin typeface="Montserrat"/>
                        </a:rPr>
                        <a:t>JUDU</a:t>
                      </a:r>
                    </a:p>
                  </a:txBody>
                  <a:tcPr/>
                </a:tc>
                <a:tc>
                  <a:txBody>
                    <a:bodyPr/>
                    <a:lstStyle/>
                    <a:p>
                      <a:pPr algn="ctr"/>
                      <a:r>
                        <a:rPr lang="lt-LT" sz="1000">
                          <a:solidFill>
                            <a:srgbClr val="000000"/>
                          </a:solidFill>
                          <a:latin typeface="Montserrat"/>
                        </a:rPr>
                        <a:t>10</a:t>
                      </a:r>
                    </a:p>
                  </a:txBody>
                  <a:tcPr>
                    <a:solidFill>
                      <a:schemeClr val="accent4">
                        <a:lumMod val="20000"/>
                        <a:lumOff val="80000"/>
                      </a:schemeClr>
                    </a:solidFill>
                  </a:tcPr>
                </a:tc>
                <a:tc>
                  <a:txBody>
                    <a:bodyPr/>
                    <a:lstStyle/>
                    <a:p>
                      <a:pPr algn="ctr"/>
                      <a:r>
                        <a:rPr lang="lt-LT" sz="1000">
                          <a:solidFill>
                            <a:srgbClr val="000000"/>
                          </a:solidFill>
                          <a:latin typeface="Montserrat"/>
                        </a:rPr>
                        <a:t>10</a:t>
                      </a:r>
                    </a:p>
                  </a:txBody>
                  <a:tcPr>
                    <a:solidFill>
                      <a:schemeClr val="accent4">
                        <a:lumMod val="40000"/>
                        <a:lumOff val="60000"/>
                      </a:schemeClr>
                    </a:solidFill>
                  </a:tcPr>
                </a:tc>
                <a:tc>
                  <a:txBody>
                    <a:bodyPr/>
                    <a:lstStyle/>
                    <a:p>
                      <a:pPr algn="ctr"/>
                      <a:r>
                        <a:rPr lang="lt-LT" sz="1000">
                          <a:solidFill>
                            <a:srgbClr val="000000"/>
                          </a:solidFill>
                          <a:latin typeface="Montserrat"/>
                        </a:rPr>
                        <a:t>10</a:t>
                      </a:r>
                    </a:p>
                  </a:txBody>
                  <a:tcPr>
                    <a:solidFill>
                      <a:schemeClr val="accent4">
                        <a:lumMod val="60000"/>
                        <a:lumOff val="40000"/>
                      </a:schemeClr>
                    </a:solidFill>
                  </a:tcPr>
                </a:tc>
                <a:tc>
                  <a:txBody>
                    <a:bodyPr/>
                    <a:lstStyle/>
                    <a:p>
                      <a:pPr algn="ctr"/>
                      <a:r>
                        <a:rPr lang="lt-LT" sz="1000">
                          <a:solidFill>
                            <a:srgbClr val="000000"/>
                          </a:solidFill>
                          <a:latin typeface="Montserrat"/>
                        </a:rPr>
                        <a:t>30</a:t>
                      </a:r>
                    </a:p>
                  </a:txBody>
                  <a:tcPr>
                    <a:solidFill>
                      <a:schemeClr val="accent2">
                        <a:lumMod val="60000"/>
                        <a:lumOff val="40000"/>
                      </a:schemeClr>
                    </a:solidFill>
                  </a:tcPr>
                </a:tc>
                <a:extLst>
                  <a:ext uri="{0D108BD9-81ED-4DB2-BD59-A6C34878D82A}">
                    <a16:rowId xmlns:a16="http://schemas.microsoft.com/office/drawing/2014/main" val="1188821820"/>
                  </a:ext>
                </a:extLst>
              </a:tr>
              <a:tr h="370840">
                <a:tc>
                  <a:txBody>
                    <a:bodyPr/>
                    <a:lstStyle/>
                    <a:p>
                      <a:r>
                        <a:rPr lang="en-US" sz="1000">
                          <a:latin typeface="Montserrat" panose="00000500000000000000" pitchFamily="2" charset="-70"/>
                        </a:rPr>
                        <a:t>16</a:t>
                      </a:r>
                      <a:endParaRPr lang="lt-LT" sz="1000">
                        <a:latin typeface="Montserrat" panose="00000500000000000000" pitchFamily="2" charset="-70"/>
                      </a:endParaRPr>
                    </a:p>
                  </a:txBody>
                  <a:tcPr/>
                </a:tc>
                <a:tc>
                  <a:txBody>
                    <a:bodyPr/>
                    <a:lstStyle/>
                    <a:p>
                      <a:pPr lvl="0">
                        <a:buNone/>
                      </a:pPr>
                      <a:r>
                        <a:rPr lang="lt-LT" sz="1000" b="0" i="0" u="none" strike="noStrike" noProof="0">
                          <a:solidFill>
                            <a:schemeClr val="tx1"/>
                          </a:solidFill>
                          <a:latin typeface="Montserrat"/>
                        </a:rPr>
                        <a:t>Įrengti išmaniuosius tvarkaraščius (angl. e-</a:t>
                      </a:r>
                      <a:r>
                        <a:rPr lang="lt-LT" sz="1000" b="0" i="0" u="none" strike="noStrike" noProof="0" err="1">
                          <a:solidFill>
                            <a:schemeClr val="tx1"/>
                          </a:solidFill>
                          <a:latin typeface="Montserrat"/>
                        </a:rPr>
                        <a:t>paper</a:t>
                      </a:r>
                      <a:r>
                        <a:rPr lang="lt-LT" sz="1000" b="0" i="0" u="none" strike="noStrike" noProof="0">
                          <a:solidFill>
                            <a:schemeClr val="tx1"/>
                          </a:solidFill>
                          <a:latin typeface="Montserrat"/>
                        </a:rPr>
                        <a:t>), vnt.</a:t>
                      </a:r>
                      <a:endParaRPr lang="en-US" sz="1000">
                        <a:solidFill>
                          <a:schemeClr val="tx1"/>
                        </a:solidFill>
                        <a:latin typeface="Montserrat"/>
                      </a:endParaRPr>
                    </a:p>
                  </a:txBody>
                  <a:tcPr/>
                </a:tc>
                <a:tc>
                  <a:txBody>
                    <a:bodyPr/>
                    <a:lstStyle/>
                    <a:p>
                      <a:pPr algn="ctr"/>
                      <a:r>
                        <a:rPr lang="lt-LT" sz="1000">
                          <a:solidFill>
                            <a:schemeClr val="tx1"/>
                          </a:solidFill>
                          <a:latin typeface="Montserrat"/>
                        </a:rPr>
                        <a:t>JUDU</a:t>
                      </a:r>
                    </a:p>
                  </a:txBody>
                  <a:tcPr/>
                </a:tc>
                <a:tc>
                  <a:txBody>
                    <a:bodyPr/>
                    <a:lstStyle/>
                    <a:p>
                      <a:pPr algn="ctr"/>
                      <a:r>
                        <a:rPr lang="en-US" sz="1000">
                          <a:solidFill>
                            <a:srgbClr val="000000"/>
                          </a:solidFill>
                          <a:latin typeface="Montserrat"/>
                        </a:rPr>
                        <a:t>20</a:t>
                      </a:r>
                      <a:endParaRPr lang="lt-LT" sz="1000">
                        <a:solidFill>
                          <a:srgbClr val="000000"/>
                        </a:solidFill>
                        <a:latin typeface="Montserrat"/>
                      </a:endParaRPr>
                    </a:p>
                  </a:txBody>
                  <a:tcPr>
                    <a:solidFill>
                      <a:schemeClr val="accent4">
                        <a:lumMod val="20000"/>
                        <a:lumOff val="80000"/>
                      </a:schemeClr>
                    </a:solidFill>
                  </a:tcPr>
                </a:tc>
                <a:tc>
                  <a:txBody>
                    <a:bodyPr/>
                    <a:lstStyle/>
                    <a:p>
                      <a:pPr algn="ctr"/>
                      <a:r>
                        <a:rPr lang="en-US" sz="1000">
                          <a:solidFill>
                            <a:srgbClr val="000000"/>
                          </a:solidFill>
                          <a:latin typeface="Montserrat"/>
                        </a:rPr>
                        <a:t>40</a:t>
                      </a:r>
                      <a:endParaRPr lang="lt-LT" sz="1000">
                        <a:solidFill>
                          <a:srgbClr val="000000"/>
                        </a:solidFill>
                        <a:latin typeface="Montserrat"/>
                      </a:endParaRPr>
                    </a:p>
                  </a:txBody>
                  <a:tcPr>
                    <a:solidFill>
                      <a:schemeClr val="accent4">
                        <a:lumMod val="40000"/>
                        <a:lumOff val="60000"/>
                      </a:schemeClr>
                    </a:solidFill>
                  </a:tcPr>
                </a:tc>
                <a:tc>
                  <a:txBody>
                    <a:bodyPr/>
                    <a:lstStyle/>
                    <a:p>
                      <a:pPr algn="ctr"/>
                      <a:r>
                        <a:rPr lang="en-US" sz="1000">
                          <a:solidFill>
                            <a:srgbClr val="000000"/>
                          </a:solidFill>
                          <a:latin typeface="Montserrat"/>
                        </a:rPr>
                        <a:t>40</a:t>
                      </a:r>
                      <a:endParaRPr lang="lt-LT" sz="1000">
                        <a:solidFill>
                          <a:srgbClr val="000000"/>
                        </a:solidFill>
                        <a:latin typeface="Montserrat"/>
                      </a:endParaRPr>
                    </a:p>
                  </a:txBody>
                  <a:tcPr>
                    <a:solidFill>
                      <a:schemeClr val="accent4">
                        <a:lumMod val="60000"/>
                        <a:lumOff val="40000"/>
                      </a:schemeClr>
                    </a:solidFill>
                  </a:tcPr>
                </a:tc>
                <a:tc>
                  <a:txBody>
                    <a:bodyPr/>
                    <a:lstStyle/>
                    <a:p>
                      <a:pPr algn="ctr"/>
                      <a:r>
                        <a:rPr lang="en-US" sz="1000">
                          <a:solidFill>
                            <a:srgbClr val="000000"/>
                          </a:solidFill>
                          <a:latin typeface="Montserrat"/>
                        </a:rPr>
                        <a:t>100</a:t>
                      </a:r>
                      <a:endParaRPr lang="lt-LT" sz="1000">
                        <a:solidFill>
                          <a:srgbClr val="000000"/>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3748613847"/>
                  </a:ext>
                </a:extLst>
              </a:tr>
              <a:tr h="370839">
                <a:tc>
                  <a:txBody>
                    <a:bodyPr/>
                    <a:lstStyle/>
                    <a:p>
                      <a:pPr lvl="0">
                        <a:buNone/>
                      </a:pPr>
                      <a:r>
                        <a:rPr lang="en-US" sz="1000">
                          <a:latin typeface="Montserrat"/>
                        </a:rPr>
                        <a:t>17</a:t>
                      </a:r>
                      <a:endParaRPr lang="lt-LT" sz="1000">
                        <a:latin typeface="Montserrat"/>
                      </a:endParaRPr>
                    </a:p>
                  </a:txBody>
                  <a:tcPr/>
                </a:tc>
                <a:tc>
                  <a:txBody>
                    <a:bodyPr/>
                    <a:lstStyle/>
                    <a:p>
                      <a:pPr lvl="0">
                        <a:buNone/>
                      </a:pPr>
                      <a:r>
                        <a:rPr lang="lt-LT" sz="1000" b="0" i="0" u="none" strike="noStrike" noProof="0">
                          <a:solidFill>
                            <a:schemeClr val="tx1"/>
                          </a:solidFill>
                          <a:latin typeface="Montserrat"/>
                        </a:rPr>
                        <a:t>Atnaujinta Transporto balso sistema, vnt.</a:t>
                      </a:r>
                      <a:endParaRPr lang="en-US" sz="1000">
                        <a:solidFill>
                          <a:schemeClr val="tx1"/>
                        </a:solidFill>
                        <a:latin typeface="Montserrat"/>
                      </a:endParaRPr>
                    </a:p>
                  </a:txBody>
                  <a:tcPr/>
                </a:tc>
                <a:tc>
                  <a:txBody>
                    <a:bodyPr/>
                    <a:lstStyle/>
                    <a:p>
                      <a:pPr lvl="0" algn="ctr">
                        <a:buNone/>
                      </a:pPr>
                      <a:r>
                        <a:rPr lang="lt-LT" sz="1000">
                          <a:solidFill>
                            <a:schemeClr val="tx1"/>
                          </a:solidFill>
                          <a:latin typeface="Montserrat"/>
                        </a:rPr>
                        <a:t>JUDU</a:t>
                      </a:r>
                    </a:p>
                  </a:txBody>
                  <a:tcPr/>
                </a:tc>
                <a:tc>
                  <a:txBody>
                    <a:bodyPr/>
                    <a:lstStyle/>
                    <a:p>
                      <a:pPr lvl="0" algn="ctr">
                        <a:buNone/>
                      </a:pPr>
                      <a:r>
                        <a:rPr lang="en-US" sz="1000">
                          <a:solidFill>
                            <a:schemeClr val="tx1"/>
                          </a:solidFill>
                          <a:latin typeface="Montserrat"/>
                        </a:rPr>
                        <a:t>1</a:t>
                      </a:r>
                      <a:endParaRPr lang="lt-LT" sz="1000">
                        <a:solidFill>
                          <a:schemeClr val="tx1"/>
                        </a:solidFill>
                        <a:latin typeface="Montserrat"/>
                      </a:endParaRPr>
                    </a:p>
                  </a:txBody>
                  <a:tcPr>
                    <a:solidFill>
                      <a:schemeClr val="accent4">
                        <a:lumMod val="20000"/>
                        <a:lumOff val="80000"/>
                      </a:schemeClr>
                    </a:solidFill>
                  </a:tcPr>
                </a:tc>
                <a:tc>
                  <a:txBody>
                    <a:bodyPr/>
                    <a:lstStyle/>
                    <a:p>
                      <a:pPr lvl="0" algn="ctr">
                        <a:buNone/>
                      </a:pPr>
                      <a:r>
                        <a:rPr lang="en-US" sz="1000">
                          <a:solidFill>
                            <a:schemeClr val="tx1"/>
                          </a:solidFill>
                          <a:latin typeface="Montserrat"/>
                        </a:rPr>
                        <a:t>0</a:t>
                      </a:r>
                      <a:endParaRPr lang="lt-LT" sz="1000">
                        <a:solidFill>
                          <a:schemeClr val="tx1"/>
                        </a:solidFill>
                        <a:latin typeface="Montserrat"/>
                      </a:endParaRPr>
                    </a:p>
                  </a:txBody>
                  <a:tcPr>
                    <a:solidFill>
                      <a:schemeClr val="accent4">
                        <a:lumMod val="40000"/>
                        <a:lumOff val="60000"/>
                      </a:schemeClr>
                    </a:solidFill>
                  </a:tcPr>
                </a:tc>
                <a:tc>
                  <a:txBody>
                    <a:bodyPr/>
                    <a:lstStyle/>
                    <a:p>
                      <a:pPr lvl="0" algn="ctr">
                        <a:buNone/>
                      </a:pPr>
                      <a:r>
                        <a:rPr lang="lt-LT" sz="1000">
                          <a:solidFill>
                            <a:schemeClr val="tx1"/>
                          </a:solidFill>
                          <a:latin typeface="Montserrat"/>
                        </a:rPr>
                        <a:t>0</a:t>
                      </a:r>
                    </a:p>
                  </a:txBody>
                  <a:tcPr>
                    <a:solidFill>
                      <a:schemeClr val="accent4">
                        <a:lumMod val="60000"/>
                        <a:lumOff val="40000"/>
                      </a:schemeClr>
                    </a:solidFill>
                  </a:tcPr>
                </a:tc>
                <a:tc>
                  <a:txBody>
                    <a:bodyPr/>
                    <a:lstStyle/>
                    <a:p>
                      <a:pPr lvl="0" algn="ctr">
                        <a:buNone/>
                      </a:pPr>
                      <a:r>
                        <a:rPr lang="lt-LT" sz="1000">
                          <a:solidFill>
                            <a:schemeClr val="tx1"/>
                          </a:solidFill>
                          <a:latin typeface="Montserrat"/>
                        </a:rPr>
                        <a:t>1</a:t>
                      </a:r>
                    </a:p>
                  </a:txBody>
                  <a:tcPr>
                    <a:solidFill>
                      <a:schemeClr val="accent2">
                        <a:lumMod val="60000"/>
                        <a:lumOff val="40000"/>
                      </a:schemeClr>
                    </a:solidFill>
                  </a:tcPr>
                </a:tc>
                <a:extLst>
                  <a:ext uri="{0D108BD9-81ED-4DB2-BD59-A6C34878D82A}">
                    <a16:rowId xmlns:a16="http://schemas.microsoft.com/office/drawing/2014/main" val="2694557843"/>
                  </a:ext>
                </a:extLst>
              </a:tr>
              <a:tr h="370838">
                <a:tc>
                  <a:txBody>
                    <a:bodyPr/>
                    <a:lstStyle/>
                    <a:p>
                      <a:pPr lvl="0">
                        <a:buNone/>
                      </a:pPr>
                      <a:r>
                        <a:rPr lang="en-US" sz="1000">
                          <a:latin typeface="Montserrat"/>
                        </a:rPr>
                        <a:t>18</a:t>
                      </a:r>
                      <a:endParaRPr lang="lt-LT" sz="1000">
                        <a:latin typeface="Montserrat"/>
                      </a:endParaRPr>
                    </a:p>
                  </a:txBody>
                  <a:tcPr/>
                </a:tc>
                <a:tc>
                  <a:txBody>
                    <a:bodyPr/>
                    <a:lstStyle/>
                    <a:p>
                      <a:pPr lvl="0">
                        <a:buNone/>
                      </a:pPr>
                      <a:r>
                        <a:rPr lang="en-US" sz="1000" b="0" i="0" u="none" strike="noStrike" noProof="0" err="1">
                          <a:solidFill>
                            <a:schemeClr val="tx1"/>
                          </a:solidFill>
                          <a:latin typeface="Montserrat"/>
                        </a:rPr>
                        <a:t>Įvesti</a:t>
                      </a:r>
                      <a:r>
                        <a:rPr lang="en-US" sz="1000" b="0" i="0" u="none" strike="noStrike" noProof="0">
                          <a:solidFill>
                            <a:schemeClr val="tx1"/>
                          </a:solidFill>
                          <a:latin typeface="Montserrat"/>
                        </a:rPr>
                        <a:t> VT </a:t>
                      </a:r>
                      <a:r>
                        <a:rPr lang="en-US" sz="1000" b="0" i="0" u="none" strike="noStrike" noProof="0" err="1">
                          <a:solidFill>
                            <a:schemeClr val="tx1"/>
                          </a:solidFill>
                          <a:latin typeface="Montserrat"/>
                        </a:rPr>
                        <a:t>kainodaros</a:t>
                      </a:r>
                      <a:r>
                        <a:rPr lang="en-US" sz="1000" b="0" i="0" u="none" strike="noStrike" noProof="0">
                          <a:solidFill>
                            <a:schemeClr val="tx1"/>
                          </a:solidFill>
                          <a:latin typeface="Montserrat"/>
                        </a:rPr>
                        <a:t> </a:t>
                      </a:r>
                      <a:r>
                        <a:rPr lang="en-US" sz="1000" b="0" i="0" u="none" strike="noStrike" noProof="0" err="1">
                          <a:solidFill>
                            <a:schemeClr val="tx1"/>
                          </a:solidFill>
                          <a:latin typeface="Montserrat"/>
                        </a:rPr>
                        <a:t>pokyčius</a:t>
                      </a:r>
                      <a:r>
                        <a:rPr lang="lt-LT" sz="1000" b="0" i="0" u="none" strike="noStrike" noProof="0">
                          <a:solidFill>
                            <a:schemeClr val="tx1"/>
                          </a:solidFill>
                          <a:latin typeface="Montserrat"/>
                        </a:rPr>
                        <a:t>, vnt.</a:t>
                      </a:r>
                      <a:endParaRPr lang="en-US" sz="1000">
                        <a:solidFill>
                          <a:schemeClr val="tx1"/>
                        </a:solidFill>
                        <a:latin typeface="Montserrat"/>
                      </a:endParaRPr>
                    </a:p>
                  </a:txBody>
                  <a:tcPr/>
                </a:tc>
                <a:tc>
                  <a:txBody>
                    <a:bodyPr/>
                    <a:lstStyle/>
                    <a:p>
                      <a:pPr lvl="0" algn="ctr">
                        <a:buNone/>
                      </a:pPr>
                      <a:r>
                        <a:rPr lang="lt-LT" sz="1000">
                          <a:solidFill>
                            <a:schemeClr val="tx1"/>
                          </a:solidFill>
                          <a:latin typeface="Montserrat"/>
                        </a:rPr>
                        <a:t>JUDU</a:t>
                      </a:r>
                    </a:p>
                  </a:txBody>
                  <a:tcPr/>
                </a:tc>
                <a:tc>
                  <a:txBody>
                    <a:bodyPr/>
                    <a:lstStyle/>
                    <a:p>
                      <a:pPr lvl="0" algn="ctr">
                        <a:buNone/>
                      </a:pPr>
                      <a:r>
                        <a:rPr lang="en-US" sz="1000">
                          <a:solidFill>
                            <a:schemeClr val="tx1"/>
                          </a:solidFill>
                          <a:latin typeface="Montserrat"/>
                        </a:rPr>
                        <a:t>0</a:t>
                      </a:r>
                      <a:endParaRPr lang="lt-LT" sz="1000">
                        <a:solidFill>
                          <a:schemeClr val="tx1"/>
                        </a:solidFill>
                        <a:latin typeface="Montserrat"/>
                      </a:endParaRPr>
                    </a:p>
                  </a:txBody>
                  <a:tcPr>
                    <a:solidFill>
                      <a:schemeClr val="accent4">
                        <a:lumMod val="20000"/>
                        <a:lumOff val="80000"/>
                      </a:schemeClr>
                    </a:solidFill>
                  </a:tcPr>
                </a:tc>
                <a:tc>
                  <a:txBody>
                    <a:bodyPr/>
                    <a:lstStyle/>
                    <a:p>
                      <a:pPr lvl="0" algn="ctr">
                        <a:buNone/>
                      </a:pPr>
                      <a:r>
                        <a:rPr lang="en-US" sz="1000">
                          <a:solidFill>
                            <a:schemeClr val="tx1"/>
                          </a:solidFill>
                          <a:latin typeface="Montserrat"/>
                        </a:rPr>
                        <a:t>1</a:t>
                      </a:r>
                      <a:endParaRPr lang="lt-LT" sz="1000">
                        <a:solidFill>
                          <a:schemeClr val="tx1"/>
                        </a:solidFill>
                        <a:latin typeface="Montserrat"/>
                      </a:endParaRPr>
                    </a:p>
                  </a:txBody>
                  <a:tcPr>
                    <a:solidFill>
                      <a:schemeClr val="accent4">
                        <a:lumMod val="40000"/>
                        <a:lumOff val="60000"/>
                      </a:schemeClr>
                    </a:solidFill>
                  </a:tcPr>
                </a:tc>
                <a:tc>
                  <a:txBody>
                    <a:bodyPr/>
                    <a:lstStyle/>
                    <a:p>
                      <a:pPr lvl="0" algn="ctr">
                        <a:buNone/>
                      </a:pPr>
                      <a:r>
                        <a:rPr lang="en-US" sz="1000">
                          <a:solidFill>
                            <a:schemeClr val="tx1"/>
                          </a:solidFill>
                          <a:latin typeface="Montserrat"/>
                        </a:rPr>
                        <a:t>0</a:t>
                      </a:r>
                      <a:endParaRPr lang="lt-LT" sz="1000">
                        <a:solidFill>
                          <a:schemeClr val="tx1"/>
                        </a:solidFill>
                        <a:latin typeface="Montserrat"/>
                      </a:endParaRPr>
                    </a:p>
                  </a:txBody>
                  <a:tcPr>
                    <a:solidFill>
                      <a:schemeClr val="accent4">
                        <a:lumMod val="60000"/>
                        <a:lumOff val="40000"/>
                      </a:schemeClr>
                    </a:solidFill>
                  </a:tcPr>
                </a:tc>
                <a:tc>
                  <a:txBody>
                    <a:bodyPr/>
                    <a:lstStyle/>
                    <a:p>
                      <a:pPr lvl="0" algn="ctr">
                        <a:buNone/>
                      </a:pPr>
                      <a:r>
                        <a:rPr lang="en-US" sz="1000">
                          <a:solidFill>
                            <a:schemeClr val="tx1"/>
                          </a:solidFill>
                          <a:latin typeface="Montserrat"/>
                        </a:rPr>
                        <a:t>1</a:t>
                      </a:r>
                      <a:endParaRPr lang="lt-LT" sz="1000">
                        <a:solidFill>
                          <a:schemeClr val="tx1"/>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2849709935"/>
                  </a:ext>
                </a:extLst>
              </a:tr>
              <a:tr h="370838">
                <a:tc>
                  <a:txBody>
                    <a:bodyPr/>
                    <a:lstStyle/>
                    <a:p>
                      <a:pPr lvl="0">
                        <a:buNone/>
                      </a:pPr>
                      <a:r>
                        <a:rPr lang="en-US" sz="1000">
                          <a:latin typeface="Montserrat"/>
                        </a:rPr>
                        <a:t>19</a:t>
                      </a:r>
                      <a:endParaRPr lang="lt-LT" sz="1000">
                        <a:latin typeface="Montserrat"/>
                      </a:endParaRPr>
                    </a:p>
                  </a:txBody>
                  <a:tcPr/>
                </a:tc>
                <a:tc>
                  <a:txBody>
                    <a:bodyPr/>
                    <a:lstStyle/>
                    <a:p>
                      <a:pPr lvl="0">
                        <a:buNone/>
                      </a:pPr>
                      <a:r>
                        <a:rPr lang="en-US" sz="1000" err="1">
                          <a:solidFill>
                            <a:schemeClr val="tx1"/>
                          </a:solidFill>
                          <a:latin typeface="Montserrat"/>
                        </a:rPr>
                        <a:t>Nauj</a:t>
                      </a:r>
                      <a:r>
                        <a:rPr lang="lt-LT" sz="1000" err="1">
                          <a:solidFill>
                            <a:schemeClr val="tx1"/>
                          </a:solidFill>
                          <a:latin typeface="Montserrat"/>
                        </a:rPr>
                        <a:t>os</a:t>
                      </a:r>
                      <a:r>
                        <a:rPr lang="en-US" sz="1000">
                          <a:solidFill>
                            <a:schemeClr val="tx1"/>
                          </a:solidFill>
                          <a:latin typeface="Montserrat"/>
                        </a:rPr>
                        <a:t> </a:t>
                      </a:r>
                      <a:r>
                        <a:rPr lang="lt-LT" sz="1000">
                          <a:solidFill>
                            <a:schemeClr val="tx1"/>
                          </a:solidFill>
                          <a:latin typeface="Montserrat"/>
                        </a:rPr>
                        <a:t>viešojo transporto priemonių parko bazės Liepkalnyje, Naujoje Vilnioje, vnt.</a:t>
                      </a:r>
                      <a:endParaRPr lang="en-US" sz="1000">
                        <a:solidFill>
                          <a:schemeClr val="tx1"/>
                        </a:solidFill>
                        <a:latin typeface="Montserrat"/>
                      </a:endParaRPr>
                    </a:p>
                  </a:txBody>
                  <a:tcPr/>
                </a:tc>
                <a:tc>
                  <a:txBody>
                    <a:bodyPr/>
                    <a:lstStyle/>
                    <a:p>
                      <a:pPr algn="ctr"/>
                      <a:r>
                        <a:rPr lang="lt-LT" sz="1000">
                          <a:solidFill>
                            <a:schemeClr val="tx1"/>
                          </a:solidFill>
                          <a:latin typeface="Montserrat"/>
                        </a:rPr>
                        <a:t>VMS</a:t>
                      </a:r>
                      <a:endParaRPr lang="en-US" sz="1000">
                        <a:latin typeface="Montserrat"/>
                      </a:endParaRPr>
                    </a:p>
                    <a:p>
                      <a:pPr lvl="0" algn="ctr">
                        <a:buNone/>
                      </a:pPr>
                      <a:r>
                        <a:rPr lang="lt-LT" sz="1000">
                          <a:solidFill>
                            <a:schemeClr val="tx1"/>
                          </a:solidFill>
                          <a:latin typeface="Montserrat"/>
                        </a:rPr>
                        <a:t>VVT</a:t>
                      </a:r>
                    </a:p>
                  </a:txBody>
                  <a:tcPr/>
                </a:tc>
                <a:tc>
                  <a:txBody>
                    <a:bodyPr/>
                    <a:lstStyle/>
                    <a:p>
                      <a:pPr lvl="0" algn="ctr">
                        <a:buNone/>
                      </a:pPr>
                      <a:r>
                        <a:rPr lang="lt-LT" sz="1000">
                          <a:solidFill>
                            <a:schemeClr val="tx1"/>
                          </a:solidFill>
                          <a:latin typeface="Montserrat"/>
                        </a:rPr>
                        <a:t>0</a:t>
                      </a:r>
                    </a:p>
                  </a:txBody>
                  <a:tcPr>
                    <a:solidFill>
                      <a:schemeClr val="accent4">
                        <a:lumMod val="20000"/>
                        <a:lumOff val="80000"/>
                      </a:schemeClr>
                    </a:solidFill>
                  </a:tcPr>
                </a:tc>
                <a:tc>
                  <a:txBody>
                    <a:bodyPr/>
                    <a:lstStyle/>
                    <a:p>
                      <a:pPr lvl="0" algn="ctr">
                        <a:buNone/>
                      </a:pPr>
                      <a:r>
                        <a:rPr lang="en-US" sz="1000">
                          <a:solidFill>
                            <a:schemeClr val="tx1"/>
                          </a:solidFill>
                          <a:latin typeface="Montserrat"/>
                        </a:rPr>
                        <a:t>0</a:t>
                      </a:r>
                      <a:endParaRPr lang="lt-LT" sz="1000">
                        <a:solidFill>
                          <a:schemeClr val="tx1"/>
                        </a:solidFill>
                        <a:latin typeface="Montserrat"/>
                      </a:endParaRPr>
                    </a:p>
                  </a:txBody>
                  <a:tcPr>
                    <a:solidFill>
                      <a:schemeClr val="accent4">
                        <a:lumMod val="40000"/>
                        <a:lumOff val="60000"/>
                      </a:schemeClr>
                    </a:solidFill>
                  </a:tcPr>
                </a:tc>
                <a:tc>
                  <a:txBody>
                    <a:bodyPr/>
                    <a:lstStyle/>
                    <a:p>
                      <a:pPr lvl="0" algn="ctr">
                        <a:buNone/>
                      </a:pPr>
                      <a:r>
                        <a:rPr lang="en-US" sz="1000">
                          <a:solidFill>
                            <a:schemeClr val="tx1"/>
                          </a:solidFill>
                          <a:latin typeface="Montserrat"/>
                        </a:rPr>
                        <a:t>2</a:t>
                      </a:r>
                      <a:endParaRPr lang="lt-LT" sz="1000">
                        <a:solidFill>
                          <a:schemeClr val="tx1"/>
                        </a:solidFill>
                        <a:latin typeface="Montserrat"/>
                      </a:endParaRPr>
                    </a:p>
                  </a:txBody>
                  <a:tcPr>
                    <a:solidFill>
                      <a:schemeClr val="accent4">
                        <a:lumMod val="60000"/>
                        <a:lumOff val="40000"/>
                      </a:schemeClr>
                    </a:solidFill>
                  </a:tcPr>
                </a:tc>
                <a:tc>
                  <a:txBody>
                    <a:bodyPr/>
                    <a:lstStyle/>
                    <a:p>
                      <a:pPr lvl="0" algn="ctr">
                        <a:buNone/>
                      </a:pPr>
                      <a:r>
                        <a:rPr lang="en-US" sz="1000">
                          <a:solidFill>
                            <a:schemeClr val="tx1"/>
                          </a:solidFill>
                          <a:latin typeface="Montserrat"/>
                        </a:rPr>
                        <a:t>2</a:t>
                      </a:r>
                      <a:endParaRPr lang="lt-LT" sz="1000">
                        <a:solidFill>
                          <a:schemeClr val="tx1"/>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2173420448"/>
                  </a:ext>
                </a:extLst>
              </a:tr>
            </a:tbl>
          </a:graphicData>
        </a:graphic>
      </p:graphicFrame>
    </p:spTree>
    <p:extLst>
      <p:ext uri="{BB962C8B-B14F-4D97-AF65-F5344CB8AC3E}">
        <p14:creationId xmlns:p14="http://schemas.microsoft.com/office/powerpoint/2010/main" val="3459264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E5BF04-C588-6E48-3D36-BD0C5B81E9A8}"/>
              </a:ext>
            </a:extLst>
          </p:cNvPr>
          <p:cNvPicPr>
            <a:picLocks noChangeAspect="1"/>
          </p:cNvPicPr>
          <p:nvPr/>
        </p:nvPicPr>
        <p:blipFill>
          <a:blip r:embed="rId2"/>
          <a:stretch>
            <a:fillRect/>
          </a:stretch>
        </p:blipFill>
        <p:spPr>
          <a:xfrm>
            <a:off x="0" y="1204724"/>
            <a:ext cx="9144000" cy="3933825"/>
          </a:xfrm>
          <a:prstGeom prst="rect">
            <a:avLst/>
          </a:prstGeom>
        </p:spPr>
      </p:pic>
      <p:sp>
        <p:nvSpPr>
          <p:cNvPr id="6" name="Google Shape;130;p20">
            <a:extLst>
              <a:ext uri="{FF2B5EF4-FFF2-40B4-BE49-F238E27FC236}">
                <a16:creationId xmlns:a16="http://schemas.microsoft.com/office/drawing/2014/main" id="{3F5566DA-1F14-0DCC-6284-82643FAFFC5F}"/>
              </a:ext>
            </a:extLst>
          </p:cNvPr>
          <p:cNvSpPr txBox="1">
            <a:spLocks/>
          </p:cNvSpPr>
          <p:nvPr/>
        </p:nvSpPr>
        <p:spPr>
          <a:xfrm>
            <a:off x="503848" y="169659"/>
            <a:ext cx="8545809" cy="502723"/>
          </a:xfrm>
          <a:prstGeom prst="rect">
            <a:avLst/>
          </a:prstGeom>
          <a:noFill/>
          <a:ln>
            <a:noFill/>
          </a:ln>
        </p:spPr>
        <p:txBody>
          <a:bodyPr spcFirstLastPara="1" wrap="square" lIns="0"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Paruošiamieji veiksmai ruošiantis 2028-2030m. periodo įgyvendinimui</a:t>
            </a:r>
            <a:endParaRPr lang="lt-LT" sz="2000" b="1"/>
          </a:p>
        </p:txBody>
      </p:sp>
      <p:sp>
        <p:nvSpPr>
          <p:cNvPr id="7" name="Google Shape;131;p20">
            <a:extLst>
              <a:ext uri="{FF2B5EF4-FFF2-40B4-BE49-F238E27FC236}">
                <a16:creationId xmlns:a16="http://schemas.microsoft.com/office/drawing/2014/main" id="{1472F16D-DDE0-D03D-175E-0539CABC5183}"/>
              </a:ext>
            </a:extLst>
          </p:cNvPr>
          <p:cNvSpPr txBox="1"/>
          <p:nvPr/>
        </p:nvSpPr>
        <p:spPr>
          <a:xfrm>
            <a:off x="503848" y="1204724"/>
            <a:ext cx="8458723" cy="1336933"/>
          </a:xfrm>
          <a:prstGeom prst="rect">
            <a:avLst/>
          </a:prstGeom>
          <a:noFill/>
          <a:ln>
            <a:noFill/>
          </a:ln>
        </p:spPr>
        <p:txBody>
          <a:bodyPr spcFirstLastPara="1" wrap="square" lIns="0" tIns="0" rIns="0" bIns="0" anchor="t" anchorCtr="0">
            <a:noAutofit/>
          </a:bodyPr>
          <a:lstStyle/>
          <a:p>
            <a:pPr>
              <a:lnSpc>
                <a:spcPts val="2120"/>
              </a:lnSpc>
              <a:spcAft>
                <a:spcPts val="600"/>
              </a:spcAft>
              <a:buClr>
                <a:srgbClr val="595959"/>
              </a:buClr>
              <a:buSzPts val="1500"/>
            </a:pPr>
            <a:r>
              <a:rPr lang="lt">
                <a:latin typeface="Montserrat"/>
                <a:ea typeface="Montserrat"/>
                <a:cs typeface="Montserrat"/>
                <a:sym typeface="Montserrat"/>
              </a:rPr>
              <a:t>1. Naujos viešojo transporto rūšies sistemos vertinimas, ašių formavimas, projektavimas</a:t>
            </a:r>
            <a:r>
              <a:rPr lang="en-US">
                <a:latin typeface="Montserrat"/>
                <a:ea typeface="Montserrat"/>
                <a:cs typeface="Montserrat"/>
                <a:sym typeface="Montserrat"/>
              </a:rPr>
              <a:t>;</a:t>
            </a:r>
            <a:endParaRPr lang="lt">
              <a:latin typeface="Montserrat"/>
              <a:ea typeface="Montserrat"/>
              <a:cs typeface="Montserrat"/>
              <a:sym typeface="Montserrat"/>
            </a:endParaRPr>
          </a:p>
          <a:p>
            <a:pPr>
              <a:lnSpc>
                <a:spcPts val="2120"/>
              </a:lnSpc>
              <a:spcAft>
                <a:spcPts val="600"/>
              </a:spcAft>
              <a:buClr>
                <a:srgbClr val="595959"/>
              </a:buClr>
              <a:buSzPts val="1500"/>
            </a:pPr>
            <a:r>
              <a:rPr lang="lt">
                <a:latin typeface="Montserrat"/>
                <a:sym typeface="Montserrat"/>
              </a:rPr>
              <a:t>2. Suprojektuoti A juostas, kurios numatomos įrengti nuo 2028 m.</a:t>
            </a:r>
            <a:r>
              <a:rPr lang="en-US">
                <a:latin typeface="Montserrat"/>
                <a:sym typeface="Montserrat"/>
              </a:rPr>
              <a:t>;</a:t>
            </a:r>
          </a:p>
          <a:p>
            <a:pPr>
              <a:lnSpc>
                <a:spcPts val="2120"/>
              </a:lnSpc>
              <a:spcAft>
                <a:spcPts val="600"/>
              </a:spcAft>
              <a:buClr>
                <a:srgbClr val="595959"/>
              </a:buClr>
              <a:buSzPts val="1500"/>
            </a:pPr>
            <a:r>
              <a:rPr lang="en-US">
                <a:latin typeface="Montserrat"/>
              </a:rPr>
              <a:t>3. T</a:t>
            </a:r>
            <a:r>
              <a:rPr lang="lt-LT" err="1">
                <a:latin typeface="Montserrat"/>
              </a:rPr>
              <a:t>ęsti</a:t>
            </a:r>
            <a:r>
              <a:rPr lang="lt-LT">
                <a:latin typeface="Montserrat"/>
              </a:rPr>
              <a:t> galinių punktų modernizavimo techninių projektų rengimą;</a:t>
            </a:r>
          </a:p>
          <a:p>
            <a:pPr>
              <a:lnSpc>
                <a:spcPts val="2120"/>
              </a:lnSpc>
              <a:spcAft>
                <a:spcPts val="600"/>
              </a:spcAft>
              <a:buClr>
                <a:srgbClr val="595959"/>
              </a:buClr>
              <a:buSzPts val="1500"/>
            </a:pPr>
            <a:r>
              <a:rPr lang="lt-LT">
                <a:latin typeface="Montserrat"/>
              </a:rPr>
              <a:t>4. Suprojektuoti 5 viešojo transporto persėdimo taškus. </a:t>
            </a:r>
            <a:endParaRPr lang="lt">
              <a:latin typeface="Montserrat"/>
            </a:endParaRPr>
          </a:p>
        </p:txBody>
      </p:sp>
    </p:spTree>
    <p:extLst>
      <p:ext uri="{BB962C8B-B14F-4D97-AF65-F5344CB8AC3E}">
        <p14:creationId xmlns:p14="http://schemas.microsoft.com/office/powerpoint/2010/main" val="3555131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DA1B616-07D5-D006-BF20-41FD2E2FE59D}"/>
              </a:ext>
            </a:extLst>
          </p:cNvPr>
          <p:cNvSpPr txBox="1">
            <a:spLocks/>
          </p:cNvSpPr>
          <p:nvPr/>
        </p:nvSpPr>
        <p:spPr>
          <a:xfrm>
            <a:off x="566737" y="3142012"/>
            <a:ext cx="6487206" cy="1517276"/>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2"/>
              </a:buClr>
              <a:buSzPts val="1800"/>
              <a:buFont typeface="Arial"/>
              <a:buNone/>
              <a:defRPr sz="3750" b="0" i="0" u="none" strike="noStrike" cap="none" baseline="0">
                <a:solidFill>
                  <a:schemeClr val="tx1"/>
                </a:solidFill>
                <a:latin typeface="Graphit" panose="020B0803010203020203" pitchFamily="34" charset="-70"/>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lt-LT" b="1">
                <a:latin typeface="Montserrat" pitchFamily="2" charset="77"/>
              </a:rPr>
              <a:t>Aplinkos humanizavimas ir judėjimas pėsčiomis</a:t>
            </a:r>
          </a:p>
        </p:txBody>
      </p:sp>
    </p:spTree>
    <p:extLst>
      <p:ext uri="{BB962C8B-B14F-4D97-AF65-F5344CB8AC3E}">
        <p14:creationId xmlns:p14="http://schemas.microsoft.com/office/powerpoint/2010/main" val="1041578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5ECDED-AFB4-9637-BB6B-FFA0E400AF14}"/>
              </a:ext>
            </a:extLst>
          </p:cNvPr>
          <p:cNvSpPr>
            <a:spLocks noGrp="1"/>
          </p:cNvSpPr>
          <p:nvPr>
            <p:ph type="body" sz="quarter" idx="14"/>
          </p:nvPr>
        </p:nvSpPr>
        <p:spPr>
          <a:xfrm>
            <a:off x="442912" y="1518472"/>
            <a:ext cx="8289770" cy="3100638"/>
          </a:xfrm>
        </p:spPr>
        <p:txBody>
          <a:bodyPr>
            <a:normAutofit lnSpcReduction="10000"/>
          </a:bodyPr>
          <a:lstStyle/>
          <a:p>
            <a:pPr marL="285750" indent="-285750">
              <a:spcAft>
                <a:spcPts val="1200"/>
              </a:spcAft>
              <a:buFont typeface="Arial" panose="020B0604020202020204" pitchFamily="34" charset="0"/>
              <a:buChar char="•"/>
            </a:pPr>
            <a:r>
              <a:rPr lang="lt-LT" sz="1400">
                <a:latin typeface="Montserrat"/>
              </a:rPr>
              <a:t>Patvirtintas Vilniaus miesto savivaldybės tarybos 2018 m. gruodžio 19 d. sprendimu Nr. 1-1859</a:t>
            </a:r>
          </a:p>
          <a:p>
            <a:pPr marL="285750" indent="-285750">
              <a:spcAft>
                <a:spcPts val="1200"/>
              </a:spcAft>
              <a:buFont typeface="Arial" panose="020B0604020202020204" pitchFamily="34" charset="0"/>
              <a:buChar char="•"/>
            </a:pPr>
            <a:r>
              <a:rPr lang="lt-LT" sz="1400">
                <a:latin typeface="Montserrat"/>
              </a:rPr>
              <a:t>Tikslas – patenkinti šiandienos ir rytojaus žmonių mobilumo reikmes, užtikrinant geresnę gyvenimo kokybę miestuose ir jų prieigose. </a:t>
            </a:r>
          </a:p>
          <a:p>
            <a:pPr marL="285750" indent="-285750">
              <a:spcAft>
                <a:spcPts val="1200"/>
              </a:spcAft>
              <a:buFont typeface="Arial" panose="020B0604020202020204" pitchFamily="34" charset="0"/>
              <a:buChar char="•"/>
            </a:pPr>
            <a:r>
              <a:rPr lang="lt-LT" sz="1400">
                <a:latin typeface="Montserrat"/>
              </a:rPr>
              <a:t>DJP – tai teritorijų strateginio planavimo dokumentas, kuris parengtas esamos planavimo praktikos pagrindu ir vadovaujantis integracijos, dalyvavimo ir vertinimo principais. Politika ir priemonės, nustatytos DJP, turėtų kompleksiškai apimti visas transporto rūšis ir formas: privatų ir viešą, keleivinį ir krovininį, motorizuotą ir </a:t>
            </a:r>
            <a:r>
              <a:rPr lang="lt-LT" sz="1400" err="1">
                <a:latin typeface="Montserrat"/>
              </a:rPr>
              <a:t>bevariklį</a:t>
            </a:r>
            <a:r>
              <a:rPr lang="lt-LT" sz="1400">
                <a:latin typeface="Montserrat"/>
              </a:rPr>
              <a:t>, aktyviai ir retai naudojamą. </a:t>
            </a:r>
          </a:p>
          <a:p>
            <a:pPr marL="285750" indent="-285750">
              <a:spcAft>
                <a:spcPts val="1200"/>
              </a:spcAft>
              <a:buFont typeface="Arial" panose="020B0604020202020204" pitchFamily="34" charset="0"/>
              <a:buChar char="•"/>
            </a:pPr>
            <a:r>
              <a:rPr lang="lt-LT" sz="1400">
                <a:latin typeface="Montserrat"/>
              </a:rPr>
              <a:t>DJP parengtas neapsiribojant transportu ir judumu, o tinkamai atsižvelgiama ir į socialinius, ekonominius, aplinkosauginius bei politinius–institucinius kriterijus.</a:t>
            </a:r>
          </a:p>
        </p:txBody>
      </p:sp>
      <p:sp>
        <p:nvSpPr>
          <p:cNvPr id="4" name="Text Placeholder 3">
            <a:extLst>
              <a:ext uri="{FF2B5EF4-FFF2-40B4-BE49-F238E27FC236}">
                <a16:creationId xmlns:a16="http://schemas.microsoft.com/office/drawing/2014/main" id="{306D44CE-3C4A-617A-0C53-66F07E3233C8}"/>
              </a:ext>
            </a:extLst>
          </p:cNvPr>
          <p:cNvSpPr>
            <a:spLocks noGrp="1"/>
          </p:cNvSpPr>
          <p:nvPr>
            <p:ph type="body" sz="quarter" idx="15"/>
          </p:nvPr>
        </p:nvSpPr>
        <p:spPr/>
        <p:txBody>
          <a:bodyPr/>
          <a:lstStyle/>
          <a:p>
            <a:r>
              <a:rPr lang="lt-LT"/>
              <a:t>Vilniaus miesto darnaus judumo planas (DJP)</a:t>
            </a:r>
          </a:p>
        </p:txBody>
      </p:sp>
    </p:spTree>
    <p:extLst>
      <p:ext uri="{BB962C8B-B14F-4D97-AF65-F5344CB8AC3E}">
        <p14:creationId xmlns:p14="http://schemas.microsoft.com/office/powerpoint/2010/main" val="1802443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6" name="Picture 15">
            <a:extLst>
              <a:ext uri="{FF2B5EF4-FFF2-40B4-BE49-F238E27FC236}">
                <a16:creationId xmlns:a16="http://schemas.microsoft.com/office/drawing/2014/main" id="{5BAB7BBA-76AF-261C-A25D-0F4C5294593F}"/>
              </a:ext>
            </a:extLst>
          </p:cNvPr>
          <p:cNvPicPr>
            <a:picLocks noChangeAspect="1"/>
          </p:cNvPicPr>
          <p:nvPr/>
        </p:nvPicPr>
        <p:blipFill>
          <a:blip r:embed="rId3"/>
          <a:stretch>
            <a:fillRect/>
          </a:stretch>
        </p:blipFill>
        <p:spPr>
          <a:xfrm>
            <a:off x="0" y="1204724"/>
            <a:ext cx="9144000" cy="3933825"/>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45819" y="370381"/>
            <a:ext cx="7734301"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Aplinkos humanizavimas ir judėjimas pėsčiomis</a:t>
            </a:r>
            <a:endParaRPr lang="lt-LT" sz="2000" b="1"/>
          </a:p>
        </p:txBody>
      </p:sp>
      <p:sp>
        <p:nvSpPr>
          <p:cNvPr id="14" name="Google Shape;131;p20">
            <a:extLst>
              <a:ext uri="{FF2B5EF4-FFF2-40B4-BE49-F238E27FC236}">
                <a16:creationId xmlns:a16="http://schemas.microsoft.com/office/drawing/2014/main" id="{DA2233D0-F868-2A81-B19D-F77794D822BF}"/>
              </a:ext>
            </a:extLst>
          </p:cNvPr>
          <p:cNvSpPr txBox="1"/>
          <p:nvPr/>
        </p:nvSpPr>
        <p:spPr>
          <a:xfrm>
            <a:off x="845819" y="2046815"/>
            <a:ext cx="5816237" cy="1856802"/>
          </a:xfrm>
          <a:prstGeom prst="rect">
            <a:avLst/>
          </a:prstGeom>
          <a:noFill/>
          <a:ln>
            <a:noFill/>
          </a:ln>
        </p:spPr>
        <p:txBody>
          <a:bodyPr spcFirstLastPara="1" wrap="square" lIns="0" tIns="0" rIns="0" bIns="0" anchor="t" anchorCtr="0">
            <a:noAutofit/>
          </a:bodyPr>
          <a:lstStyle/>
          <a:p>
            <a:pPr>
              <a:lnSpc>
                <a:spcPts val="2420"/>
              </a:lnSpc>
              <a:spcAft>
                <a:spcPts val="600"/>
              </a:spcAft>
              <a:buClr>
                <a:srgbClr val="595959"/>
              </a:buClr>
              <a:buSzPts val="1500"/>
            </a:pPr>
            <a:r>
              <a:rPr lang="lt" b="1">
                <a:solidFill>
                  <a:schemeClr val="accent3"/>
                </a:solidFill>
                <a:latin typeface="Montserrat"/>
                <a:ea typeface="Montserrat"/>
                <a:cs typeface="Montserrat"/>
                <a:sym typeface="Montserrat"/>
              </a:rPr>
              <a:t>Uždaviniai:</a:t>
            </a:r>
          </a:p>
          <a:p>
            <a:pPr marL="432000" algn="just">
              <a:lnSpc>
                <a:spcPts val="2420"/>
              </a:lnSpc>
              <a:spcAft>
                <a:spcPts val="600"/>
              </a:spcAft>
              <a:buClr>
                <a:srgbClr val="595959"/>
              </a:buClr>
              <a:buSzPts val="1500"/>
            </a:pPr>
            <a:r>
              <a:rPr lang="lt-LT" sz="1400">
                <a:solidFill>
                  <a:schemeClr val="dk1"/>
                </a:solidFill>
                <a:latin typeface="Montserrat"/>
                <a:ea typeface="Montserrat"/>
                <a:cs typeface="Montserrat"/>
                <a:sym typeface="Montserrat"/>
              </a:rPr>
              <a:t>Padidinti </a:t>
            </a:r>
            <a:r>
              <a:rPr lang="lt-LT" sz="1400">
                <a:solidFill>
                  <a:schemeClr val="tx1"/>
                </a:solidFill>
                <a:latin typeface="Montserrat"/>
                <a:ea typeface="Montserrat"/>
                <a:cs typeface="Montserrat"/>
                <a:sym typeface="Montserrat"/>
              </a:rPr>
              <a:t>pėsčiųjų judėjimo patogumą</a:t>
            </a:r>
            <a:r>
              <a:rPr lang="lt-LT" sz="1400">
                <a:solidFill>
                  <a:schemeClr val="dk1"/>
                </a:solidFill>
                <a:latin typeface="Montserrat"/>
                <a:ea typeface="Montserrat"/>
                <a:cs typeface="Montserrat"/>
                <a:sym typeface="Montserrat"/>
              </a:rPr>
              <a:t>; </a:t>
            </a:r>
          </a:p>
          <a:p>
            <a:pPr marL="432000" algn="just">
              <a:lnSpc>
                <a:spcPts val="2420"/>
              </a:lnSpc>
              <a:spcAft>
                <a:spcPts val="600"/>
              </a:spcAft>
              <a:buClr>
                <a:srgbClr val="595959"/>
              </a:buClr>
              <a:buSzPts val="1500"/>
            </a:pPr>
            <a:r>
              <a:rPr lang="lt-LT" sz="1400">
                <a:solidFill>
                  <a:schemeClr val="dk1"/>
                </a:solidFill>
                <a:latin typeface="Montserrat"/>
                <a:ea typeface="Montserrat"/>
                <a:cs typeface="Montserrat"/>
                <a:sym typeface="Montserrat"/>
              </a:rPr>
              <a:t>Padidinti pėsčiųjų saugumą gatvėse ir viešosiose erdvėse;</a:t>
            </a:r>
          </a:p>
          <a:p>
            <a:pPr marL="432000" algn="just">
              <a:lnSpc>
                <a:spcPts val="2420"/>
              </a:lnSpc>
              <a:spcAft>
                <a:spcPts val="600"/>
              </a:spcAft>
              <a:buClr>
                <a:srgbClr val="595959"/>
              </a:buClr>
              <a:buSzPts val="1500"/>
            </a:pPr>
            <a:r>
              <a:rPr lang="lt-LT" sz="1400">
                <a:solidFill>
                  <a:schemeClr val="dk1"/>
                </a:solidFill>
                <a:latin typeface="Montserrat"/>
                <a:ea typeface="Montserrat"/>
                <a:cs typeface="Montserrat"/>
                <a:sym typeface="Montserrat"/>
              </a:rPr>
              <a:t>Tvarkyti gatves, įvedant ramaus eismo zonas.</a:t>
            </a:r>
            <a:endParaRPr lang="lt-LT" sz="1400">
              <a:solidFill>
                <a:schemeClr val="dk1"/>
              </a:solidFill>
              <a:latin typeface="Montserrat"/>
              <a:ea typeface="Montserrat"/>
              <a:cs typeface="Montserrat"/>
            </a:endParaRPr>
          </a:p>
        </p:txBody>
      </p:sp>
      <p:sp>
        <p:nvSpPr>
          <p:cNvPr id="17" name="Google Shape;131;p20">
            <a:extLst>
              <a:ext uri="{FF2B5EF4-FFF2-40B4-BE49-F238E27FC236}">
                <a16:creationId xmlns:a16="http://schemas.microsoft.com/office/drawing/2014/main" id="{9767B8C0-8DD4-CC0C-7A3A-95C42CE6E504}"/>
              </a:ext>
            </a:extLst>
          </p:cNvPr>
          <p:cNvSpPr txBox="1"/>
          <p:nvPr/>
        </p:nvSpPr>
        <p:spPr>
          <a:xfrm>
            <a:off x="845819" y="1239884"/>
            <a:ext cx="5715401" cy="644467"/>
          </a:xfrm>
          <a:prstGeom prst="rect">
            <a:avLst/>
          </a:prstGeom>
          <a:noFill/>
          <a:ln>
            <a:noFill/>
          </a:ln>
        </p:spPr>
        <p:txBody>
          <a:bodyPr spcFirstLastPara="1" wrap="square" lIns="0" tIns="0" rIns="0" bIns="0" anchor="t" anchorCtr="0">
            <a:noAutofit/>
          </a:bodyPr>
          <a:lstStyle/>
          <a:p>
            <a:pPr>
              <a:lnSpc>
                <a:spcPts val="2120"/>
              </a:lnSpc>
              <a:spcAft>
                <a:spcPts val="600"/>
              </a:spcAft>
              <a:buClr>
                <a:srgbClr val="595959"/>
              </a:buClr>
              <a:buSzPts val="1500"/>
            </a:pPr>
            <a:r>
              <a:rPr lang="lt" b="1">
                <a:solidFill>
                  <a:schemeClr val="accent3"/>
                </a:solidFill>
                <a:latin typeface="Montserrat"/>
                <a:ea typeface="Montserrat"/>
                <a:cs typeface="Montserrat"/>
                <a:sym typeface="Montserrat"/>
              </a:rPr>
              <a:t>Tikslas</a:t>
            </a:r>
            <a:r>
              <a:rPr lang="lt">
                <a:latin typeface="Montserrat"/>
                <a:ea typeface="Montserrat"/>
                <a:cs typeface="Montserrat"/>
                <a:sym typeface="Montserrat"/>
              </a:rPr>
              <a:t> – </a:t>
            </a:r>
            <a:r>
              <a:rPr lang="lt-LT" sz="1400">
                <a:latin typeface="Montserrat"/>
                <a:ea typeface="Montserrat"/>
                <a:cs typeface="Montserrat"/>
                <a:sym typeface="Montserrat"/>
              </a:rPr>
              <a:t>gatvių erdves pritaikyti visų eismo dalyvių judumui, didinant eismo saugą ir judumo komfortą.</a:t>
            </a:r>
            <a:endParaRPr lang="lt" sz="1400">
              <a:latin typeface="Montserrat"/>
              <a:ea typeface="Montserrat"/>
              <a:cs typeface="Montserrat"/>
              <a:sym typeface="Montserrat"/>
            </a:endParaRPr>
          </a:p>
        </p:txBody>
      </p:sp>
      <p:sp>
        <p:nvSpPr>
          <p:cNvPr id="22" name="Ovalas 90">
            <a:extLst>
              <a:ext uri="{FF2B5EF4-FFF2-40B4-BE49-F238E27FC236}">
                <a16:creationId xmlns:a16="http://schemas.microsoft.com/office/drawing/2014/main" id="{A4086343-384B-0A9D-D733-F2F975E49DB8}"/>
              </a:ext>
            </a:extLst>
          </p:cNvPr>
          <p:cNvSpPr>
            <a:spLocks noChangeAspect="1"/>
          </p:cNvSpPr>
          <p:nvPr/>
        </p:nvSpPr>
        <p:spPr bwMode="auto">
          <a:xfrm>
            <a:off x="845820" y="2418373"/>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3" name="Ovalas 90">
            <a:extLst>
              <a:ext uri="{FF2B5EF4-FFF2-40B4-BE49-F238E27FC236}">
                <a16:creationId xmlns:a16="http://schemas.microsoft.com/office/drawing/2014/main" id="{9EE75CFC-3FA4-B149-1240-2C69B1C9247D}"/>
              </a:ext>
            </a:extLst>
          </p:cNvPr>
          <p:cNvSpPr>
            <a:spLocks noChangeAspect="1"/>
          </p:cNvSpPr>
          <p:nvPr/>
        </p:nvSpPr>
        <p:spPr bwMode="auto">
          <a:xfrm>
            <a:off x="845820" y="2814879"/>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4" name="Ovalas 90">
            <a:extLst>
              <a:ext uri="{FF2B5EF4-FFF2-40B4-BE49-F238E27FC236}">
                <a16:creationId xmlns:a16="http://schemas.microsoft.com/office/drawing/2014/main" id="{C4412AED-B81D-F949-E639-BF3262E17B28}"/>
              </a:ext>
            </a:extLst>
          </p:cNvPr>
          <p:cNvSpPr>
            <a:spLocks noChangeAspect="1"/>
          </p:cNvSpPr>
          <p:nvPr/>
        </p:nvSpPr>
        <p:spPr bwMode="auto">
          <a:xfrm>
            <a:off x="845820" y="3205312"/>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Tree>
    <p:extLst>
      <p:ext uri="{BB962C8B-B14F-4D97-AF65-F5344CB8AC3E}">
        <p14:creationId xmlns:p14="http://schemas.microsoft.com/office/powerpoint/2010/main" val="2343571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Google Shape;334;p47" descr="A picture containing text, grass, outdoor, road&#10;&#10;Description automatically generated">
            <a:extLst>
              <a:ext uri="{FF2B5EF4-FFF2-40B4-BE49-F238E27FC236}">
                <a16:creationId xmlns:a16="http://schemas.microsoft.com/office/drawing/2014/main" id="{F3545DCD-F824-D4C1-0098-078DE4521EA8}"/>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435024" y="0"/>
            <a:ext cx="3719538" cy="5143500"/>
          </a:xfrm>
          <a:prstGeom prst="rect">
            <a:avLst/>
          </a:prstGeom>
          <a:noFill/>
          <a:ln>
            <a:noFill/>
          </a:ln>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50672" y="285523"/>
            <a:ext cx="4507170" cy="634818"/>
          </a:xfrm>
          <a:prstGeom prst="rect">
            <a:avLst/>
          </a:prstGeom>
          <a:noFill/>
          <a:ln>
            <a:noFill/>
          </a:ln>
        </p:spPr>
        <p:txBody>
          <a:bodyPr spcFirstLastPara="1" wrap="square" lIns="0" tIns="34275" rIns="68575" bIns="34275" anchor="t" anchorCtr="0">
            <a:normAutofit fontScale="92500" lnSpcReduction="10000"/>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0795" indent="-10795"/>
            <a:r>
              <a:rPr lang="lt-LT" sz="2000" b="1">
                <a:solidFill>
                  <a:srgbClr val="242750"/>
                </a:solidFill>
              </a:rPr>
              <a:t>Gatvių pertvarkymas. Ramaus eismo zonos </a:t>
            </a:r>
            <a:endParaRPr lang="lt-LT" sz="2000" b="1">
              <a:solidFill>
                <a:srgbClr val="FF0000"/>
              </a:solidFill>
            </a:endParaRPr>
          </a:p>
        </p:txBody>
      </p:sp>
      <p:pic>
        <p:nvPicPr>
          <p:cNvPr id="4" name="Picture 3">
            <a:extLst>
              <a:ext uri="{FF2B5EF4-FFF2-40B4-BE49-F238E27FC236}">
                <a16:creationId xmlns:a16="http://schemas.microsoft.com/office/drawing/2014/main" id="{84C570C5-5F1A-6024-AE57-830609B07AB2}"/>
              </a:ext>
            </a:extLst>
          </p:cNvPr>
          <p:cNvPicPr>
            <a:picLocks noChangeAspect="1"/>
          </p:cNvPicPr>
          <p:nvPr/>
        </p:nvPicPr>
        <p:blipFill>
          <a:blip r:embed="rId4"/>
          <a:stretch>
            <a:fillRect/>
          </a:stretch>
        </p:blipFill>
        <p:spPr>
          <a:xfrm>
            <a:off x="7971423" y="4802855"/>
            <a:ext cx="758515" cy="172125"/>
          </a:xfrm>
          <a:prstGeom prst="rect">
            <a:avLst/>
          </a:prstGeom>
        </p:spPr>
      </p:pic>
      <p:sp>
        <p:nvSpPr>
          <p:cNvPr id="5" name="Google Shape;131;p20">
            <a:extLst>
              <a:ext uri="{FF2B5EF4-FFF2-40B4-BE49-F238E27FC236}">
                <a16:creationId xmlns:a16="http://schemas.microsoft.com/office/drawing/2014/main" id="{07D53573-E16D-67B2-F4A3-385D41E3B1FC}"/>
              </a:ext>
            </a:extLst>
          </p:cNvPr>
          <p:cNvSpPr txBox="1"/>
          <p:nvPr/>
        </p:nvSpPr>
        <p:spPr>
          <a:xfrm>
            <a:off x="845820" y="1005199"/>
            <a:ext cx="4267200" cy="659828"/>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Pertvarkomos gatvės, įvedant ramaus eismo gatvės principus, sprendinius suderinus su teritorijoje gyvenančių ir ją lankančių vilniečių lūkesčiais.</a:t>
            </a:r>
            <a:br>
              <a:rPr lang="lt-LT" sz="1100">
                <a:latin typeface="Montserrat"/>
              </a:rPr>
            </a:br>
            <a:r>
              <a:rPr lang="lt-LT" sz="1100">
                <a:latin typeface="Montserrat"/>
              </a:rPr>
              <a:t> </a:t>
            </a:r>
            <a:br>
              <a:rPr lang="lt-LT" sz="1100">
                <a:latin typeface="Montserrat"/>
              </a:rPr>
            </a:br>
            <a:r>
              <a:rPr lang="lt-LT" sz="1100" b="1">
                <a:latin typeface="Montserrat"/>
              </a:rPr>
              <a:t>Siektini rezultatai ir naudos: </a:t>
            </a:r>
          </a:p>
        </p:txBody>
      </p:sp>
      <p:sp>
        <p:nvSpPr>
          <p:cNvPr id="11" name="Google Shape;131;p20">
            <a:extLst>
              <a:ext uri="{FF2B5EF4-FFF2-40B4-BE49-F238E27FC236}">
                <a16:creationId xmlns:a16="http://schemas.microsoft.com/office/drawing/2014/main" id="{F0EAC537-B3D8-A763-BD02-8A1CDE5F87A7}"/>
              </a:ext>
            </a:extLst>
          </p:cNvPr>
          <p:cNvSpPr txBox="1"/>
          <p:nvPr/>
        </p:nvSpPr>
        <p:spPr>
          <a:xfrm>
            <a:off x="1366772" y="2460806"/>
            <a:ext cx="3432056" cy="325062"/>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perteklinis važiuojamosios dalies plotis skiriamas kitų judumo būdų infrastruktūros kūrimui</a:t>
            </a:r>
          </a:p>
        </p:txBody>
      </p:sp>
      <p:pic>
        <p:nvPicPr>
          <p:cNvPr id="13" name="Picture 12">
            <a:extLst>
              <a:ext uri="{FF2B5EF4-FFF2-40B4-BE49-F238E27FC236}">
                <a16:creationId xmlns:a16="http://schemas.microsoft.com/office/drawing/2014/main" id="{59352175-2BB0-9223-7AD6-E77FD07361AC}"/>
              </a:ext>
            </a:extLst>
          </p:cNvPr>
          <p:cNvPicPr>
            <a:picLocks noChangeAspect="1"/>
          </p:cNvPicPr>
          <p:nvPr/>
        </p:nvPicPr>
        <p:blipFill>
          <a:blip r:embed="rId5"/>
          <a:stretch>
            <a:fillRect/>
          </a:stretch>
        </p:blipFill>
        <p:spPr>
          <a:xfrm>
            <a:off x="834029" y="2521752"/>
            <a:ext cx="362601" cy="184178"/>
          </a:xfrm>
          <a:prstGeom prst="rect">
            <a:avLst/>
          </a:prstGeom>
        </p:spPr>
      </p:pic>
      <p:sp>
        <p:nvSpPr>
          <p:cNvPr id="16" name="Google Shape;131;p20">
            <a:extLst>
              <a:ext uri="{FF2B5EF4-FFF2-40B4-BE49-F238E27FC236}">
                <a16:creationId xmlns:a16="http://schemas.microsoft.com/office/drawing/2014/main" id="{86F9DA76-750C-CB03-0494-FC963D6A52BA}"/>
              </a:ext>
            </a:extLst>
          </p:cNvPr>
          <p:cNvSpPr txBox="1"/>
          <p:nvPr/>
        </p:nvSpPr>
        <p:spPr>
          <a:xfrm>
            <a:off x="1372096" y="2986996"/>
            <a:ext cx="3913888" cy="138372"/>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želdiniais atskiriamas pėsčiųjų ir automobilių judėjimas</a:t>
            </a:r>
          </a:p>
        </p:txBody>
      </p:sp>
      <p:sp>
        <p:nvSpPr>
          <p:cNvPr id="18" name="Google Shape;131;p20">
            <a:extLst>
              <a:ext uri="{FF2B5EF4-FFF2-40B4-BE49-F238E27FC236}">
                <a16:creationId xmlns:a16="http://schemas.microsoft.com/office/drawing/2014/main" id="{5B8E4D65-1391-CC16-6F54-EAFFDEA05D4F}"/>
              </a:ext>
            </a:extLst>
          </p:cNvPr>
          <p:cNvSpPr txBox="1"/>
          <p:nvPr/>
        </p:nvSpPr>
        <p:spPr>
          <a:xfrm>
            <a:off x="1366772" y="3873551"/>
            <a:ext cx="3821178" cy="325062"/>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apšvietimas pirmiausia įrengiamas pėsčiųjų ir dviračių takuose, taip sukuriant saugesnį ir malonesnį judėjimą</a:t>
            </a:r>
          </a:p>
        </p:txBody>
      </p:sp>
      <p:sp>
        <p:nvSpPr>
          <p:cNvPr id="20" name="Google Shape;131;p20">
            <a:extLst>
              <a:ext uri="{FF2B5EF4-FFF2-40B4-BE49-F238E27FC236}">
                <a16:creationId xmlns:a16="http://schemas.microsoft.com/office/drawing/2014/main" id="{3EA55178-E442-59E4-CCBF-DBBF4C87200B}"/>
              </a:ext>
            </a:extLst>
          </p:cNvPr>
          <p:cNvSpPr txBox="1"/>
          <p:nvPr/>
        </p:nvSpPr>
        <p:spPr>
          <a:xfrm>
            <a:off x="1366772" y="3389620"/>
            <a:ext cx="3913888" cy="138372"/>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Greitis sumažintas iki 30 km/ val. ir daugiau nei 50 proc. padidinta eismo sauga</a:t>
            </a:r>
          </a:p>
        </p:txBody>
      </p:sp>
      <p:sp>
        <p:nvSpPr>
          <p:cNvPr id="21" name="Google Shape;131;p20">
            <a:extLst>
              <a:ext uri="{FF2B5EF4-FFF2-40B4-BE49-F238E27FC236}">
                <a16:creationId xmlns:a16="http://schemas.microsoft.com/office/drawing/2014/main" id="{EC7F7817-5A91-5C00-9FAB-97D974DE5AE5}"/>
              </a:ext>
            </a:extLst>
          </p:cNvPr>
          <p:cNvSpPr txBox="1"/>
          <p:nvPr/>
        </p:nvSpPr>
        <p:spPr>
          <a:xfrm>
            <a:off x="1366772" y="4468927"/>
            <a:ext cx="4068252" cy="325062"/>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pėsčiųjų perėjimai įrengiami tankiau, užtikrinant patogesnius judėjimo pėsčiomis ryšius</a:t>
            </a:r>
          </a:p>
        </p:txBody>
      </p:sp>
      <p:pic>
        <p:nvPicPr>
          <p:cNvPr id="25" name="Picture 24">
            <a:extLst>
              <a:ext uri="{FF2B5EF4-FFF2-40B4-BE49-F238E27FC236}">
                <a16:creationId xmlns:a16="http://schemas.microsoft.com/office/drawing/2014/main" id="{BA61E3E2-ABFC-5AC7-170E-18D42A8D9671}"/>
              </a:ext>
            </a:extLst>
          </p:cNvPr>
          <p:cNvPicPr>
            <a:picLocks noChangeAspect="1"/>
          </p:cNvPicPr>
          <p:nvPr/>
        </p:nvPicPr>
        <p:blipFill>
          <a:blip r:embed="rId6"/>
          <a:stretch>
            <a:fillRect/>
          </a:stretch>
        </p:blipFill>
        <p:spPr>
          <a:xfrm>
            <a:off x="847970" y="2886987"/>
            <a:ext cx="334718" cy="359980"/>
          </a:xfrm>
          <a:prstGeom prst="rect">
            <a:avLst/>
          </a:prstGeom>
        </p:spPr>
      </p:pic>
      <p:pic>
        <p:nvPicPr>
          <p:cNvPr id="29" name="Picture 28">
            <a:extLst>
              <a:ext uri="{FF2B5EF4-FFF2-40B4-BE49-F238E27FC236}">
                <a16:creationId xmlns:a16="http://schemas.microsoft.com/office/drawing/2014/main" id="{A52F24A3-B8D7-EA23-0F3D-D4532963B204}"/>
              </a:ext>
            </a:extLst>
          </p:cNvPr>
          <p:cNvPicPr>
            <a:picLocks noChangeAspect="1"/>
          </p:cNvPicPr>
          <p:nvPr/>
        </p:nvPicPr>
        <p:blipFill>
          <a:blip r:embed="rId7"/>
          <a:stretch>
            <a:fillRect/>
          </a:stretch>
        </p:blipFill>
        <p:spPr>
          <a:xfrm>
            <a:off x="835340" y="3433828"/>
            <a:ext cx="359979" cy="233671"/>
          </a:xfrm>
          <a:prstGeom prst="rect">
            <a:avLst/>
          </a:prstGeom>
        </p:spPr>
      </p:pic>
      <p:pic>
        <p:nvPicPr>
          <p:cNvPr id="31" name="Picture 30">
            <a:extLst>
              <a:ext uri="{FF2B5EF4-FFF2-40B4-BE49-F238E27FC236}">
                <a16:creationId xmlns:a16="http://schemas.microsoft.com/office/drawing/2014/main" id="{4D34CEB6-1B25-89DB-8C79-E1A053EB9F90}"/>
              </a:ext>
            </a:extLst>
          </p:cNvPr>
          <p:cNvPicPr>
            <a:picLocks noChangeAspect="1"/>
          </p:cNvPicPr>
          <p:nvPr/>
        </p:nvPicPr>
        <p:blipFill>
          <a:blip r:embed="rId8"/>
          <a:stretch>
            <a:fillRect/>
          </a:stretch>
        </p:blipFill>
        <p:spPr>
          <a:xfrm>
            <a:off x="835340" y="3895734"/>
            <a:ext cx="359979" cy="359979"/>
          </a:xfrm>
          <a:prstGeom prst="rect">
            <a:avLst/>
          </a:prstGeom>
        </p:spPr>
      </p:pic>
      <p:pic>
        <p:nvPicPr>
          <p:cNvPr id="32" name="Picture 31">
            <a:extLst>
              <a:ext uri="{FF2B5EF4-FFF2-40B4-BE49-F238E27FC236}">
                <a16:creationId xmlns:a16="http://schemas.microsoft.com/office/drawing/2014/main" id="{AC6E67CE-A94D-F685-523F-4C697EB56762}"/>
              </a:ext>
            </a:extLst>
          </p:cNvPr>
          <p:cNvPicPr>
            <a:picLocks noChangeAspect="1"/>
          </p:cNvPicPr>
          <p:nvPr/>
        </p:nvPicPr>
        <p:blipFill>
          <a:blip r:embed="rId9"/>
          <a:stretch>
            <a:fillRect/>
          </a:stretch>
        </p:blipFill>
        <p:spPr>
          <a:xfrm rot="5400000">
            <a:off x="844813" y="4472085"/>
            <a:ext cx="341033" cy="334718"/>
          </a:xfrm>
          <a:prstGeom prst="rect">
            <a:avLst/>
          </a:prstGeom>
        </p:spPr>
      </p:pic>
      <p:pic>
        <p:nvPicPr>
          <p:cNvPr id="33" name="Picture 32">
            <a:extLst>
              <a:ext uri="{FF2B5EF4-FFF2-40B4-BE49-F238E27FC236}">
                <a16:creationId xmlns:a16="http://schemas.microsoft.com/office/drawing/2014/main" id="{2E20AC79-51E1-21BF-4290-DC0280F2A19A}"/>
              </a:ext>
            </a:extLst>
          </p:cNvPr>
          <p:cNvPicPr>
            <a:picLocks noChangeAspect="1"/>
          </p:cNvPicPr>
          <p:nvPr/>
        </p:nvPicPr>
        <p:blipFill>
          <a:blip r:embed="rId10"/>
          <a:stretch>
            <a:fillRect/>
          </a:stretch>
        </p:blipFill>
        <p:spPr>
          <a:xfrm>
            <a:off x="845820" y="1930693"/>
            <a:ext cx="286634" cy="326762"/>
          </a:xfrm>
          <a:prstGeom prst="rect">
            <a:avLst/>
          </a:prstGeom>
        </p:spPr>
      </p:pic>
      <p:sp>
        <p:nvSpPr>
          <p:cNvPr id="34" name="Google Shape;131;p20">
            <a:extLst>
              <a:ext uri="{FF2B5EF4-FFF2-40B4-BE49-F238E27FC236}">
                <a16:creationId xmlns:a16="http://schemas.microsoft.com/office/drawing/2014/main" id="{C18E9CD1-9BBA-CB3F-6318-DE1672D4D7CD}"/>
              </a:ext>
            </a:extLst>
          </p:cNvPr>
          <p:cNvSpPr txBox="1"/>
          <p:nvPr/>
        </p:nvSpPr>
        <p:spPr>
          <a:xfrm>
            <a:off x="1366772" y="1948764"/>
            <a:ext cx="3432056" cy="325062"/>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40 pertvarkytų gatvių, iki 20 proc. sumažinant transporto tranzitinį eismą</a:t>
            </a:r>
          </a:p>
        </p:txBody>
      </p:sp>
      <p:grpSp>
        <p:nvGrpSpPr>
          <p:cNvPr id="17" name="Group 16">
            <a:extLst>
              <a:ext uri="{FF2B5EF4-FFF2-40B4-BE49-F238E27FC236}">
                <a16:creationId xmlns:a16="http://schemas.microsoft.com/office/drawing/2014/main" id="{F35B8A83-38F0-2B6A-A2FF-6CAA784DA804}"/>
              </a:ext>
            </a:extLst>
          </p:cNvPr>
          <p:cNvGrpSpPr/>
          <p:nvPr/>
        </p:nvGrpSpPr>
        <p:grpSpPr>
          <a:xfrm>
            <a:off x="183957" y="1530459"/>
            <a:ext cx="330137" cy="2318780"/>
            <a:chOff x="183957" y="1530459"/>
            <a:chExt cx="330137" cy="2318780"/>
          </a:xfrm>
        </p:grpSpPr>
        <p:grpSp>
          <p:nvGrpSpPr>
            <p:cNvPr id="7" name="Group 6">
              <a:extLst>
                <a:ext uri="{FF2B5EF4-FFF2-40B4-BE49-F238E27FC236}">
                  <a16:creationId xmlns:a16="http://schemas.microsoft.com/office/drawing/2014/main" id="{9A1B9BFD-F2D3-075F-F6B9-24DF910A5A35}"/>
                </a:ext>
              </a:extLst>
            </p:cNvPr>
            <p:cNvGrpSpPr/>
            <p:nvPr/>
          </p:nvGrpSpPr>
          <p:grpSpPr>
            <a:xfrm>
              <a:off x="183957" y="1530459"/>
              <a:ext cx="328068" cy="2318780"/>
              <a:chOff x="183957" y="1530459"/>
              <a:chExt cx="328068" cy="2318780"/>
            </a:xfrm>
          </p:grpSpPr>
          <p:sp>
            <p:nvSpPr>
              <p:cNvPr id="8" name="Ovalas 90">
                <a:extLst>
                  <a:ext uri="{FF2B5EF4-FFF2-40B4-BE49-F238E27FC236}">
                    <a16:creationId xmlns:a16="http://schemas.microsoft.com/office/drawing/2014/main" id="{34D61F06-3603-521A-DFA3-2027FB3273CA}"/>
                  </a:ext>
                </a:extLst>
              </p:cNvPr>
              <p:cNvSpPr>
                <a:spLocks noChangeAspect="1"/>
              </p:cNvSpPr>
              <p:nvPr/>
            </p:nvSpPr>
            <p:spPr bwMode="auto">
              <a:xfrm>
                <a:off x="183957" y="27404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9" name="Ovalas 90">
                <a:extLst>
                  <a:ext uri="{FF2B5EF4-FFF2-40B4-BE49-F238E27FC236}">
                    <a16:creationId xmlns:a16="http://schemas.microsoft.com/office/drawing/2014/main" id="{87DCA721-0F73-2C4E-656D-8E60BCE1EC07}"/>
                  </a:ext>
                </a:extLst>
              </p:cNvPr>
              <p:cNvSpPr>
                <a:spLocks noChangeAspect="1"/>
              </p:cNvSpPr>
              <p:nvPr/>
            </p:nvSpPr>
            <p:spPr bwMode="auto">
              <a:xfrm>
                <a:off x="183957" y="3130909"/>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A891E062-70DB-56E3-882D-2C25D5FB3390}"/>
                  </a:ext>
                </a:extLst>
              </p:cNvPr>
              <p:cNvSpPr>
                <a:spLocks noChangeAspect="1"/>
              </p:cNvSpPr>
              <p:nvPr/>
            </p:nvSpPr>
            <p:spPr bwMode="auto">
              <a:xfrm>
                <a:off x="183957" y="3521342"/>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3B2D74B6-D7D2-AFA4-EADF-C4AC278004D0}"/>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6" name="Ovalas 90">
              <a:extLst>
                <a:ext uri="{FF2B5EF4-FFF2-40B4-BE49-F238E27FC236}">
                  <a16:creationId xmlns:a16="http://schemas.microsoft.com/office/drawing/2014/main" id="{5D759732-6A3C-B21A-9D70-467989F1F338}"/>
                </a:ext>
              </a:extLst>
            </p:cNvPr>
            <p:cNvSpPr>
              <a:spLocks noChangeAspect="1"/>
            </p:cNvSpPr>
            <p:nvPr/>
          </p:nvSpPr>
          <p:spPr bwMode="auto">
            <a:xfrm>
              <a:off x="183957" y="275166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2" name="Ovalas 90">
              <a:extLst>
                <a:ext uri="{FF2B5EF4-FFF2-40B4-BE49-F238E27FC236}">
                  <a16:creationId xmlns:a16="http://schemas.microsoft.com/office/drawing/2014/main" id="{313AF29C-041E-5B4B-C698-11B8310F7F49}"/>
                </a:ext>
              </a:extLst>
            </p:cNvPr>
            <p:cNvSpPr>
              <a:spLocks noChangeAspect="1"/>
            </p:cNvSpPr>
            <p:nvPr/>
          </p:nvSpPr>
          <p:spPr bwMode="auto">
            <a:xfrm>
              <a:off x="186026" y="3516617"/>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grpSp>
    </p:spTree>
    <p:extLst>
      <p:ext uri="{BB962C8B-B14F-4D97-AF65-F5344CB8AC3E}">
        <p14:creationId xmlns:p14="http://schemas.microsoft.com/office/powerpoint/2010/main" val="3118699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2" name="Picture 21">
            <a:extLst>
              <a:ext uri="{FF2B5EF4-FFF2-40B4-BE49-F238E27FC236}">
                <a16:creationId xmlns:a16="http://schemas.microsoft.com/office/drawing/2014/main" id="{8A966EFB-2E9E-B7F2-CC28-73BDB5F3FE0D}"/>
              </a:ext>
            </a:extLst>
          </p:cNvPr>
          <p:cNvPicPr>
            <a:picLocks noChangeAspect="1"/>
          </p:cNvPicPr>
          <p:nvPr/>
        </p:nvPicPr>
        <p:blipFill>
          <a:blip r:embed="rId3"/>
          <a:stretch>
            <a:fillRect/>
          </a:stretch>
        </p:blipFill>
        <p:spPr>
          <a:xfrm>
            <a:off x="848858" y="1980683"/>
            <a:ext cx="328068" cy="346294"/>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39745" y="370381"/>
            <a:ext cx="7740375"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Pėsčiųjų infrastruktūros tvarkymas</a:t>
            </a:r>
            <a:endParaRPr lang="lt-LT" sz="2000" b="1"/>
          </a:p>
        </p:txBody>
      </p:sp>
      <p:grpSp>
        <p:nvGrpSpPr>
          <p:cNvPr id="7" name="Group 6">
            <a:extLst>
              <a:ext uri="{FF2B5EF4-FFF2-40B4-BE49-F238E27FC236}">
                <a16:creationId xmlns:a16="http://schemas.microsoft.com/office/drawing/2014/main" id="{9A1B9BFD-F2D3-075F-F6B9-24DF910A5A35}"/>
              </a:ext>
            </a:extLst>
          </p:cNvPr>
          <p:cNvGrpSpPr/>
          <p:nvPr/>
        </p:nvGrpSpPr>
        <p:grpSpPr>
          <a:xfrm>
            <a:off x="183957" y="1530459"/>
            <a:ext cx="328068" cy="2318780"/>
            <a:chOff x="183957" y="1530459"/>
            <a:chExt cx="328068" cy="2318780"/>
          </a:xfrm>
        </p:grpSpPr>
        <p:sp>
          <p:nvSpPr>
            <p:cNvPr id="8" name="Ovalas 90">
              <a:extLst>
                <a:ext uri="{FF2B5EF4-FFF2-40B4-BE49-F238E27FC236}">
                  <a16:creationId xmlns:a16="http://schemas.microsoft.com/office/drawing/2014/main" id="{34D61F06-3603-521A-DFA3-2027FB3273CA}"/>
                </a:ext>
              </a:extLst>
            </p:cNvPr>
            <p:cNvSpPr>
              <a:spLocks noChangeAspect="1"/>
            </p:cNvSpPr>
            <p:nvPr/>
          </p:nvSpPr>
          <p:spPr bwMode="auto">
            <a:xfrm>
              <a:off x="183957" y="27404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9" name="Ovalas 90">
              <a:extLst>
                <a:ext uri="{FF2B5EF4-FFF2-40B4-BE49-F238E27FC236}">
                  <a16:creationId xmlns:a16="http://schemas.microsoft.com/office/drawing/2014/main" id="{87DCA721-0F73-2C4E-656D-8E60BCE1EC07}"/>
                </a:ext>
              </a:extLst>
            </p:cNvPr>
            <p:cNvSpPr>
              <a:spLocks noChangeAspect="1"/>
            </p:cNvSpPr>
            <p:nvPr/>
          </p:nvSpPr>
          <p:spPr bwMode="auto">
            <a:xfrm>
              <a:off x="183957" y="3130909"/>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A891E062-70DB-56E3-882D-2C25D5FB3390}"/>
                </a:ext>
              </a:extLst>
            </p:cNvPr>
            <p:cNvSpPr>
              <a:spLocks noChangeAspect="1"/>
            </p:cNvSpPr>
            <p:nvPr/>
          </p:nvSpPr>
          <p:spPr bwMode="auto">
            <a:xfrm>
              <a:off x="183957" y="3521342"/>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3B2D74B6-D7D2-AFA4-EADF-C4AC278004D0}"/>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pic>
        <p:nvPicPr>
          <p:cNvPr id="5" name="Google Shape;73;p15">
            <a:extLst>
              <a:ext uri="{FF2B5EF4-FFF2-40B4-BE49-F238E27FC236}">
                <a16:creationId xmlns:a16="http://schemas.microsoft.com/office/drawing/2014/main" id="{EF4B1515-D859-7FF2-9F15-967FBF60719E}"/>
              </a:ext>
            </a:extLst>
          </p:cNvPr>
          <p:cNvPicPr preferRelativeResize="0"/>
          <p:nvPr/>
        </p:nvPicPr>
        <p:blipFill rotWithShape="1">
          <a:blip r:embed="rId4">
            <a:alphaModFix/>
          </a:blip>
          <a:srcRect/>
          <a:stretch/>
        </p:blipFill>
        <p:spPr>
          <a:xfrm>
            <a:off x="7974168" y="4806156"/>
            <a:ext cx="758515" cy="172429"/>
          </a:xfrm>
          <a:prstGeom prst="rect">
            <a:avLst/>
          </a:prstGeom>
          <a:noFill/>
          <a:ln>
            <a:noFill/>
          </a:ln>
        </p:spPr>
      </p:pic>
      <p:sp>
        <p:nvSpPr>
          <p:cNvPr id="6" name="Google Shape;131;p20">
            <a:extLst>
              <a:ext uri="{FF2B5EF4-FFF2-40B4-BE49-F238E27FC236}">
                <a16:creationId xmlns:a16="http://schemas.microsoft.com/office/drawing/2014/main" id="{054AF78F-56DC-0EFD-E1B8-FF2CF71A995F}"/>
              </a:ext>
            </a:extLst>
          </p:cNvPr>
          <p:cNvSpPr txBox="1"/>
          <p:nvPr/>
        </p:nvSpPr>
        <p:spPr>
          <a:xfrm>
            <a:off x="845820" y="1005199"/>
            <a:ext cx="4123276" cy="659828"/>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Siekiant gerinti ir skatinti </a:t>
            </a:r>
            <a:r>
              <a:rPr lang="lt-LT" sz="1100" err="1">
                <a:latin typeface="Montserrat"/>
              </a:rPr>
              <a:t>vaikštumą</a:t>
            </a:r>
            <a:r>
              <a:rPr lang="lt-LT" sz="1100">
                <a:latin typeface="Montserrat"/>
              </a:rPr>
              <a:t> mieste, tvarkoma pėsčiųjų infrastruktūra.</a:t>
            </a:r>
            <a:br>
              <a:rPr lang="lt-LT" sz="1100">
                <a:latin typeface="Montserrat"/>
              </a:rPr>
            </a:br>
            <a:endParaRPr lang="lt-LT" sz="1100">
              <a:latin typeface="Montserrat"/>
            </a:endParaRPr>
          </a:p>
          <a:p>
            <a:pPr algn="just">
              <a:spcAft>
                <a:spcPts val="600"/>
              </a:spcAft>
              <a:buClr>
                <a:srgbClr val="595959"/>
              </a:buClr>
              <a:buSzPts val="1500"/>
            </a:pPr>
            <a:r>
              <a:rPr lang="lt-LT" sz="1100" b="1">
                <a:latin typeface="Montserrat"/>
              </a:rPr>
              <a:t>Siektini rezultatai ir nauda:</a:t>
            </a:r>
          </a:p>
        </p:txBody>
      </p:sp>
      <p:sp>
        <p:nvSpPr>
          <p:cNvPr id="11" name="Google Shape;131;p20">
            <a:extLst>
              <a:ext uri="{FF2B5EF4-FFF2-40B4-BE49-F238E27FC236}">
                <a16:creationId xmlns:a16="http://schemas.microsoft.com/office/drawing/2014/main" id="{6F2CA2D1-E3C2-6F4F-D406-A41038D0888E}"/>
              </a:ext>
            </a:extLst>
          </p:cNvPr>
          <p:cNvSpPr txBox="1"/>
          <p:nvPr/>
        </p:nvSpPr>
        <p:spPr>
          <a:xfrm>
            <a:off x="1366772" y="1999374"/>
            <a:ext cx="3602324" cy="308913"/>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Identifikuotos 339 km intensyviausiai naudojamos pėsčiųjų takų atkarpos – pagrindinis tinklas </a:t>
            </a:r>
          </a:p>
        </p:txBody>
      </p:sp>
      <p:sp>
        <p:nvSpPr>
          <p:cNvPr id="12" name="Google Shape;131;p20">
            <a:extLst>
              <a:ext uri="{FF2B5EF4-FFF2-40B4-BE49-F238E27FC236}">
                <a16:creationId xmlns:a16="http://schemas.microsoft.com/office/drawing/2014/main" id="{7B161048-A997-BAA2-2CD7-64A310D7EBA0}"/>
              </a:ext>
            </a:extLst>
          </p:cNvPr>
          <p:cNvSpPr txBox="1"/>
          <p:nvPr/>
        </p:nvSpPr>
        <p:spPr>
          <a:xfrm>
            <a:off x="1358417" y="3074031"/>
            <a:ext cx="3096415" cy="303044"/>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300 </a:t>
            </a:r>
            <a:r>
              <a:rPr lang="lt-LT" sz="1100" err="1">
                <a:latin typeface="Montserrat"/>
              </a:rPr>
              <a:t>šviesoforinių</a:t>
            </a:r>
            <a:r>
              <a:rPr lang="lt-LT" sz="1100">
                <a:latin typeface="Montserrat"/>
              </a:rPr>
              <a:t> perėjų geriau pritaikytų silpnaregiams ir akliesiems</a:t>
            </a:r>
          </a:p>
        </p:txBody>
      </p:sp>
      <p:sp>
        <p:nvSpPr>
          <p:cNvPr id="13" name="Google Shape;131;p20">
            <a:extLst>
              <a:ext uri="{FF2B5EF4-FFF2-40B4-BE49-F238E27FC236}">
                <a16:creationId xmlns:a16="http://schemas.microsoft.com/office/drawing/2014/main" id="{E54B2D73-A8B6-5DC9-6AE5-09FDC3485F27}"/>
              </a:ext>
            </a:extLst>
          </p:cNvPr>
          <p:cNvSpPr txBox="1"/>
          <p:nvPr/>
        </p:nvSpPr>
        <p:spPr>
          <a:xfrm>
            <a:off x="1358417" y="2525776"/>
            <a:ext cx="3205228" cy="142358"/>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solidFill>
                  <a:schemeClr val="tx1"/>
                </a:solidFill>
                <a:latin typeface="Montserrat"/>
              </a:rPr>
              <a:t>1300 km (</a:t>
            </a:r>
            <a:r>
              <a:rPr lang="en-US" sz="1100">
                <a:solidFill>
                  <a:schemeClr val="tx1"/>
                </a:solidFill>
                <a:latin typeface="Montserrat"/>
              </a:rPr>
              <a:t>70 proc.</a:t>
            </a:r>
            <a:r>
              <a:rPr lang="lt-LT" sz="1100">
                <a:solidFill>
                  <a:schemeClr val="tx1"/>
                </a:solidFill>
                <a:latin typeface="Montserrat"/>
              </a:rPr>
              <a:t>)</a:t>
            </a:r>
            <a:r>
              <a:rPr lang="en-US" sz="1100">
                <a:solidFill>
                  <a:schemeClr val="tx1"/>
                </a:solidFill>
                <a:latin typeface="Montserrat"/>
              </a:rPr>
              <a:t> </a:t>
            </a:r>
            <a:r>
              <a:rPr lang="lt-LT" sz="1100">
                <a:solidFill>
                  <a:schemeClr val="tx1"/>
                </a:solidFill>
                <a:latin typeface="Montserrat"/>
              </a:rPr>
              <a:t>sutvarkytos ir kokybiškos pėsčiųjų infrastruktūros mieste</a:t>
            </a:r>
          </a:p>
        </p:txBody>
      </p:sp>
      <p:sp>
        <p:nvSpPr>
          <p:cNvPr id="16" name="Google Shape;131;p20">
            <a:extLst>
              <a:ext uri="{FF2B5EF4-FFF2-40B4-BE49-F238E27FC236}">
                <a16:creationId xmlns:a16="http://schemas.microsoft.com/office/drawing/2014/main" id="{29F12B91-321F-7FC0-98C0-124FB62B73F4}"/>
              </a:ext>
            </a:extLst>
          </p:cNvPr>
          <p:cNvSpPr txBox="1"/>
          <p:nvPr/>
        </p:nvSpPr>
        <p:spPr>
          <a:xfrm>
            <a:off x="1366772" y="3646327"/>
            <a:ext cx="2918625" cy="472229"/>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intensyvus želdinimas, atskiriant pėsčiųjų srautus nuo automobilių ar dviračių takų, sukuriamas pavėsis saulėtomis dienomis</a:t>
            </a:r>
          </a:p>
        </p:txBody>
      </p:sp>
      <p:sp>
        <p:nvSpPr>
          <p:cNvPr id="17" name="Google Shape;131;p20">
            <a:extLst>
              <a:ext uri="{FF2B5EF4-FFF2-40B4-BE49-F238E27FC236}">
                <a16:creationId xmlns:a16="http://schemas.microsoft.com/office/drawing/2014/main" id="{B1DCC086-B8DF-7F41-FF13-BF1C40A3C7CB}"/>
              </a:ext>
            </a:extLst>
          </p:cNvPr>
          <p:cNvSpPr txBox="1"/>
          <p:nvPr/>
        </p:nvSpPr>
        <p:spPr>
          <a:xfrm>
            <a:off x="1366772" y="4483870"/>
            <a:ext cx="3778665" cy="289249"/>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Papildomų 30 km apšviestų pėsčiųjų ir dviračių takų  </a:t>
            </a:r>
            <a:endParaRPr lang="lt-LT" sz="1050">
              <a:latin typeface="Montserrat"/>
              <a:ea typeface="Montserrat"/>
              <a:cs typeface="Montserrat"/>
              <a:sym typeface="Montserrat"/>
            </a:endParaRPr>
          </a:p>
        </p:txBody>
      </p:sp>
      <p:pic>
        <p:nvPicPr>
          <p:cNvPr id="23" name="Picture 22">
            <a:extLst>
              <a:ext uri="{FF2B5EF4-FFF2-40B4-BE49-F238E27FC236}">
                <a16:creationId xmlns:a16="http://schemas.microsoft.com/office/drawing/2014/main" id="{61B285A3-9DCA-3F5D-C4F3-EBCD6CDFE0A8}"/>
              </a:ext>
            </a:extLst>
          </p:cNvPr>
          <p:cNvPicPr>
            <a:picLocks noChangeAspect="1"/>
          </p:cNvPicPr>
          <p:nvPr/>
        </p:nvPicPr>
        <p:blipFill>
          <a:blip r:embed="rId5"/>
          <a:stretch>
            <a:fillRect/>
          </a:stretch>
        </p:blipFill>
        <p:spPr>
          <a:xfrm>
            <a:off x="873917" y="3074031"/>
            <a:ext cx="261240" cy="328069"/>
          </a:xfrm>
          <a:prstGeom prst="rect">
            <a:avLst/>
          </a:prstGeom>
        </p:spPr>
      </p:pic>
      <p:pic>
        <p:nvPicPr>
          <p:cNvPr id="26" name="Picture 25">
            <a:extLst>
              <a:ext uri="{FF2B5EF4-FFF2-40B4-BE49-F238E27FC236}">
                <a16:creationId xmlns:a16="http://schemas.microsoft.com/office/drawing/2014/main" id="{A71E7A56-B09F-6596-E18D-27F682107357}"/>
              </a:ext>
            </a:extLst>
          </p:cNvPr>
          <p:cNvPicPr>
            <a:picLocks noChangeAspect="1"/>
          </p:cNvPicPr>
          <p:nvPr/>
        </p:nvPicPr>
        <p:blipFill>
          <a:blip r:embed="rId6"/>
          <a:stretch>
            <a:fillRect/>
          </a:stretch>
        </p:blipFill>
        <p:spPr>
          <a:xfrm>
            <a:off x="851895" y="3685290"/>
            <a:ext cx="321994" cy="346295"/>
          </a:xfrm>
          <a:prstGeom prst="rect">
            <a:avLst/>
          </a:prstGeom>
        </p:spPr>
      </p:pic>
      <p:pic>
        <p:nvPicPr>
          <p:cNvPr id="27" name="Picture 26">
            <a:extLst>
              <a:ext uri="{FF2B5EF4-FFF2-40B4-BE49-F238E27FC236}">
                <a16:creationId xmlns:a16="http://schemas.microsoft.com/office/drawing/2014/main" id="{2805C67E-FAB3-E034-7B3F-882527321D07}"/>
              </a:ext>
            </a:extLst>
          </p:cNvPr>
          <p:cNvPicPr>
            <a:picLocks noChangeAspect="1"/>
          </p:cNvPicPr>
          <p:nvPr/>
        </p:nvPicPr>
        <p:blipFill>
          <a:blip r:embed="rId7"/>
          <a:stretch>
            <a:fillRect/>
          </a:stretch>
        </p:blipFill>
        <p:spPr>
          <a:xfrm>
            <a:off x="839745" y="4426824"/>
            <a:ext cx="346295" cy="346295"/>
          </a:xfrm>
          <a:prstGeom prst="rect">
            <a:avLst/>
          </a:prstGeom>
        </p:spPr>
      </p:pic>
      <p:pic>
        <p:nvPicPr>
          <p:cNvPr id="19" name="Picture 18">
            <a:extLst>
              <a:ext uri="{FF2B5EF4-FFF2-40B4-BE49-F238E27FC236}">
                <a16:creationId xmlns:a16="http://schemas.microsoft.com/office/drawing/2014/main" id="{F59713E6-0788-686E-B34E-987BD9315410}"/>
              </a:ext>
            </a:extLst>
          </p:cNvPr>
          <p:cNvPicPr>
            <a:picLocks noChangeAspect="1"/>
          </p:cNvPicPr>
          <p:nvPr/>
        </p:nvPicPr>
        <p:blipFill>
          <a:blip r:embed="rId8"/>
          <a:stretch>
            <a:fillRect/>
          </a:stretch>
        </p:blipFill>
        <p:spPr>
          <a:xfrm>
            <a:off x="4935682" y="0"/>
            <a:ext cx="4208318" cy="5143500"/>
          </a:xfrm>
          <a:prstGeom prst="rect">
            <a:avLst/>
          </a:prstGeom>
        </p:spPr>
      </p:pic>
      <p:pic>
        <p:nvPicPr>
          <p:cNvPr id="2" name="Picture 1">
            <a:extLst>
              <a:ext uri="{FF2B5EF4-FFF2-40B4-BE49-F238E27FC236}">
                <a16:creationId xmlns:a16="http://schemas.microsoft.com/office/drawing/2014/main" id="{7096BB60-B977-258E-94DF-2946D07EC2E6}"/>
              </a:ext>
            </a:extLst>
          </p:cNvPr>
          <p:cNvPicPr>
            <a:picLocks noChangeAspect="1"/>
          </p:cNvPicPr>
          <p:nvPr/>
        </p:nvPicPr>
        <p:blipFill>
          <a:blip r:embed="rId9"/>
          <a:stretch>
            <a:fillRect/>
          </a:stretch>
        </p:blipFill>
        <p:spPr>
          <a:xfrm>
            <a:off x="873917" y="2542005"/>
            <a:ext cx="286634" cy="326762"/>
          </a:xfrm>
          <a:prstGeom prst="rect">
            <a:avLst/>
          </a:prstGeom>
        </p:spPr>
      </p:pic>
    </p:spTree>
    <p:extLst>
      <p:ext uri="{BB962C8B-B14F-4D97-AF65-F5344CB8AC3E}">
        <p14:creationId xmlns:p14="http://schemas.microsoft.com/office/powerpoint/2010/main" val="1442777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3" name="Picture 22">
            <a:extLst>
              <a:ext uri="{FF2B5EF4-FFF2-40B4-BE49-F238E27FC236}">
                <a16:creationId xmlns:a16="http://schemas.microsoft.com/office/drawing/2014/main" id="{2A233AE0-EE57-DCCC-82E6-93BC2580F36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45206" y="0"/>
            <a:ext cx="3687376" cy="5143500"/>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39745" y="370381"/>
            <a:ext cx="3817315"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0795" indent="-10795"/>
            <a:r>
              <a:rPr lang="lt-LT" sz="2000" b="1">
                <a:solidFill>
                  <a:srgbClr val="242750"/>
                </a:solidFill>
              </a:rPr>
              <a:t>Judumas Senamiestyje</a:t>
            </a:r>
            <a:endParaRPr lang="en-US" sz="2000"/>
          </a:p>
        </p:txBody>
      </p:sp>
      <p:grpSp>
        <p:nvGrpSpPr>
          <p:cNvPr id="7" name="Group 6">
            <a:extLst>
              <a:ext uri="{FF2B5EF4-FFF2-40B4-BE49-F238E27FC236}">
                <a16:creationId xmlns:a16="http://schemas.microsoft.com/office/drawing/2014/main" id="{9A1B9BFD-F2D3-075F-F6B9-24DF910A5A35}"/>
              </a:ext>
            </a:extLst>
          </p:cNvPr>
          <p:cNvGrpSpPr/>
          <p:nvPr/>
        </p:nvGrpSpPr>
        <p:grpSpPr>
          <a:xfrm>
            <a:off x="183957" y="1530459"/>
            <a:ext cx="328068" cy="2318780"/>
            <a:chOff x="183957" y="1530459"/>
            <a:chExt cx="328068" cy="2318780"/>
          </a:xfrm>
        </p:grpSpPr>
        <p:sp>
          <p:nvSpPr>
            <p:cNvPr id="8" name="Ovalas 90">
              <a:extLst>
                <a:ext uri="{FF2B5EF4-FFF2-40B4-BE49-F238E27FC236}">
                  <a16:creationId xmlns:a16="http://schemas.microsoft.com/office/drawing/2014/main" id="{34D61F06-3603-521A-DFA3-2027FB3273CA}"/>
                </a:ext>
              </a:extLst>
            </p:cNvPr>
            <p:cNvSpPr>
              <a:spLocks noChangeAspect="1"/>
            </p:cNvSpPr>
            <p:nvPr/>
          </p:nvSpPr>
          <p:spPr bwMode="auto">
            <a:xfrm>
              <a:off x="183957" y="27404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9" name="Ovalas 90">
              <a:extLst>
                <a:ext uri="{FF2B5EF4-FFF2-40B4-BE49-F238E27FC236}">
                  <a16:creationId xmlns:a16="http://schemas.microsoft.com/office/drawing/2014/main" id="{87DCA721-0F73-2C4E-656D-8E60BCE1EC07}"/>
                </a:ext>
              </a:extLst>
            </p:cNvPr>
            <p:cNvSpPr>
              <a:spLocks noChangeAspect="1"/>
            </p:cNvSpPr>
            <p:nvPr/>
          </p:nvSpPr>
          <p:spPr bwMode="auto">
            <a:xfrm>
              <a:off x="183957" y="3130909"/>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A891E062-70DB-56E3-882D-2C25D5FB3390}"/>
                </a:ext>
              </a:extLst>
            </p:cNvPr>
            <p:cNvSpPr>
              <a:spLocks noChangeAspect="1"/>
            </p:cNvSpPr>
            <p:nvPr/>
          </p:nvSpPr>
          <p:spPr bwMode="auto">
            <a:xfrm>
              <a:off x="183957" y="3521342"/>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3B2D74B6-D7D2-AFA4-EADF-C4AC278004D0}"/>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6" name="Google Shape;131;p20">
            <a:extLst>
              <a:ext uri="{FF2B5EF4-FFF2-40B4-BE49-F238E27FC236}">
                <a16:creationId xmlns:a16="http://schemas.microsoft.com/office/drawing/2014/main" id="{054AF78F-56DC-0EFD-E1B8-FF2CF71A995F}"/>
              </a:ext>
            </a:extLst>
          </p:cNvPr>
          <p:cNvSpPr txBox="1"/>
          <p:nvPr/>
        </p:nvSpPr>
        <p:spPr>
          <a:xfrm>
            <a:off x="845820" y="1005199"/>
            <a:ext cx="4061169" cy="659828"/>
          </a:xfrm>
          <a:prstGeom prst="rect">
            <a:avLst/>
          </a:prstGeom>
          <a:noFill/>
          <a:ln>
            <a:noFill/>
          </a:ln>
        </p:spPr>
        <p:txBody>
          <a:bodyPr spcFirstLastPara="1" wrap="square" lIns="0" tIns="0" rIns="0" bIns="0" anchor="t" anchorCtr="0">
            <a:noAutofit/>
          </a:bodyPr>
          <a:lstStyle/>
          <a:p>
            <a:pPr lvl="4">
              <a:buClr>
                <a:srgbClr val="595959"/>
              </a:buClr>
              <a:buSzPts val="1500"/>
            </a:pPr>
            <a:r>
              <a:rPr lang="lt-LT" sz="1100">
                <a:latin typeface="Montserrat"/>
                <a:ea typeface="Montserrat"/>
                <a:cs typeface="Montserrat"/>
                <a:sym typeface="Montserrat"/>
              </a:rPr>
              <a:t>Senamiestis – lankomiausia Vilniaus miesto teritorija, kurioje reikalingas patogus judėjimas pėstiesiems, įskaitant ir individualiųjų poreikių turinčius asmenis. </a:t>
            </a:r>
          </a:p>
          <a:p>
            <a:pPr lvl="4">
              <a:buClr>
                <a:srgbClr val="595959"/>
              </a:buClr>
              <a:buSzPts val="1500"/>
            </a:pPr>
            <a:endParaRPr lang="lt-LT" sz="1100">
              <a:latin typeface="Montserrat"/>
              <a:ea typeface="Montserrat"/>
              <a:cs typeface="Montserrat"/>
              <a:sym typeface="Montserrat"/>
            </a:endParaRPr>
          </a:p>
          <a:p>
            <a:pPr lvl="4">
              <a:buClr>
                <a:srgbClr val="595959"/>
              </a:buClr>
              <a:buSzPts val="1500"/>
            </a:pPr>
            <a:br>
              <a:rPr lang="lt-LT" sz="1100" b="1">
                <a:latin typeface="Montserrat"/>
                <a:ea typeface="Montserrat"/>
                <a:cs typeface="Montserrat"/>
                <a:sym typeface="Montserrat"/>
              </a:rPr>
            </a:br>
            <a:r>
              <a:rPr lang="lt-LT" sz="1100" b="1">
                <a:latin typeface="Montserrat"/>
                <a:ea typeface="Montserrat"/>
                <a:cs typeface="Montserrat"/>
                <a:sym typeface="Montserrat"/>
              </a:rPr>
              <a:t>Siektini rezultatai ir naudos: </a:t>
            </a:r>
          </a:p>
        </p:txBody>
      </p:sp>
      <p:pic>
        <p:nvPicPr>
          <p:cNvPr id="26" name="Picture 25">
            <a:extLst>
              <a:ext uri="{FF2B5EF4-FFF2-40B4-BE49-F238E27FC236}">
                <a16:creationId xmlns:a16="http://schemas.microsoft.com/office/drawing/2014/main" id="{7999CB2D-0AC7-9CEF-99F1-31818BF94FD6}"/>
              </a:ext>
            </a:extLst>
          </p:cNvPr>
          <p:cNvPicPr>
            <a:picLocks noChangeAspect="1"/>
          </p:cNvPicPr>
          <p:nvPr/>
        </p:nvPicPr>
        <p:blipFill>
          <a:blip r:embed="rId4"/>
          <a:stretch>
            <a:fillRect/>
          </a:stretch>
        </p:blipFill>
        <p:spPr>
          <a:xfrm>
            <a:off x="7971423" y="4802855"/>
            <a:ext cx="758515" cy="172125"/>
          </a:xfrm>
          <a:prstGeom prst="rect">
            <a:avLst/>
          </a:prstGeom>
        </p:spPr>
      </p:pic>
      <p:sp>
        <p:nvSpPr>
          <p:cNvPr id="2" name="Google Shape;131;p20">
            <a:extLst>
              <a:ext uri="{FF2B5EF4-FFF2-40B4-BE49-F238E27FC236}">
                <a16:creationId xmlns:a16="http://schemas.microsoft.com/office/drawing/2014/main" id="{CEB5FBC2-7160-9495-FE3C-13D5DABBA7C5}"/>
              </a:ext>
            </a:extLst>
          </p:cNvPr>
          <p:cNvSpPr txBox="1"/>
          <p:nvPr/>
        </p:nvSpPr>
        <p:spPr>
          <a:xfrm>
            <a:off x="1356627" y="2138896"/>
            <a:ext cx="3432056" cy="357949"/>
          </a:xfrm>
          <a:prstGeom prst="rect">
            <a:avLst/>
          </a:prstGeom>
          <a:noFill/>
          <a:ln>
            <a:noFill/>
          </a:ln>
        </p:spPr>
        <p:txBody>
          <a:bodyPr spcFirstLastPara="1" wrap="square" lIns="0" tIns="0" rIns="0" bIns="0" anchor="t" anchorCtr="0">
            <a:noAutofit/>
          </a:bodyPr>
          <a:lstStyle/>
          <a:p>
            <a:pPr lvl="4">
              <a:buClr>
                <a:srgbClr val="595959"/>
              </a:buClr>
              <a:buSzPts val="1500"/>
            </a:pPr>
            <a:r>
              <a:rPr lang="lt-LT" sz="1100">
                <a:latin typeface="Montserrat"/>
                <a:ea typeface="Montserrat"/>
                <a:cs typeface="Montserrat"/>
                <a:sym typeface="Montserrat"/>
              </a:rPr>
              <a:t>Pertvarkytos 5 Senamiesčio gatvės, jas labiau pritaikant pėsčiųjų poreikiams</a:t>
            </a:r>
          </a:p>
        </p:txBody>
      </p:sp>
      <p:sp>
        <p:nvSpPr>
          <p:cNvPr id="4" name="Google Shape;131;p20">
            <a:extLst>
              <a:ext uri="{FF2B5EF4-FFF2-40B4-BE49-F238E27FC236}">
                <a16:creationId xmlns:a16="http://schemas.microsoft.com/office/drawing/2014/main" id="{E380FD90-C800-A691-EB60-BE2AEDF75F34}"/>
              </a:ext>
            </a:extLst>
          </p:cNvPr>
          <p:cNvSpPr txBox="1"/>
          <p:nvPr/>
        </p:nvSpPr>
        <p:spPr>
          <a:xfrm>
            <a:off x="1371016" y="2725169"/>
            <a:ext cx="3665972" cy="140596"/>
          </a:xfrm>
          <a:prstGeom prst="rect">
            <a:avLst/>
          </a:prstGeom>
          <a:noFill/>
          <a:ln>
            <a:noFill/>
          </a:ln>
        </p:spPr>
        <p:txBody>
          <a:bodyPr spcFirstLastPara="1" wrap="square" lIns="0" tIns="0" rIns="0" bIns="0" anchor="t" anchorCtr="0">
            <a:noAutofit/>
          </a:bodyPr>
          <a:lstStyle/>
          <a:p>
            <a:pPr lvl="4">
              <a:buClr>
                <a:srgbClr val="595959"/>
              </a:buClr>
              <a:buSzPts val="1500"/>
            </a:pPr>
            <a:r>
              <a:rPr lang="lt-LT" sz="1100">
                <a:latin typeface="Montserrat"/>
                <a:ea typeface="Montserrat"/>
                <a:cs typeface="Montserrat"/>
                <a:sym typeface="Montserrat"/>
              </a:rPr>
              <a:t>kur įmanoma, įrengiamos bendro judėjimo erdvės</a:t>
            </a:r>
          </a:p>
        </p:txBody>
      </p:sp>
      <p:sp>
        <p:nvSpPr>
          <p:cNvPr id="5" name="Google Shape;131;p20">
            <a:extLst>
              <a:ext uri="{FF2B5EF4-FFF2-40B4-BE49-F238E27FC236}">
                <a16:creationId xmlns:a16="http://schemas.microsoft.com/office/drawing/2014/main" id="{68249D55-A40B-2208-4CE5-F055C7972B73}"/>
              </a:ext>
            </a:extLst>
          </p:cNvPr>
          <p:cNvSpPr txBox="1"/>
          <p:nvPr/>
        </p:nvSpPr>
        <p:spPr>
          <a:xfrm>
            <a:off x="1356627" y="4300890"/>
            <a:ext cx="3827491" cy="472229"/>
          </a:xfrm>
          <a:prstGeom prst="rect">
            <a:avLst/>
          </a:prstGeom>
          <a:noFill/>
          <a:ln>
            <a:noFill/>
          </a:ln>
        </p:spPr>
        <p:txBody>
          <a:bodyPr spcFirstLastPara="1" wrap="square" lIns="0" tIns="0" rIns="0" bIns="0" anchor="t" anchorCtr="0">
            <a:noAutofit/>
          </a:bodyPr>
          <a:lstStyle/>
          <a:p>
            <a:pPr lvl="4">
              <a:buClr>
                <a:srgbClr val="595959"/>
              </a:buClr>
              <a:buSzPts val="1500"/>
            </a:pPr>
            <a:r>
              <a:rPr lang="lt-LT" sz="1100">
                <a:latin typeface="Montserrat"/>
                <a:ea typeface="Montserrat"/>
                <a:cs typeface="Montserrat"/>
                <a:sym typeface="Montserrat"/>
              </a:rPr>
              <a:t>patogesniam judėjimui Senamiestyje, taikomi el. paspirtukų veikimo apribojimai – nustatytas 15 km/val. greitis, numatytos paspirtukų neparkavimo zonos</a:t>
            </a:r>
          </a:p>
        </p:txBody>
      </p:sp>
      <p:pic>
        <p:nvPicPr>
          <p:cNvPr id="11" name="Picture 10">
            <a:extLst>
              <a:ext uri="{FF2B5EF4-FFF2-40B4-BE49-F238E27FC236}">
                <a16:creationId xmlns:a16="http://schemas.microsoft.com/office/drawing/2014/main" id="{87E6859E-0D98-AA4C-C5A4-8A8B83ACA392}"/>
              </a:ext>
            </a:extLst>
          </p:cNvPr>
          <p:cNvPicPr>
            <a:picLocks noChangeAspect="1"/>
          </p:cNvPicPr>
          <p:nvPr/>
        </p:nvPicPr>
        <p:blipFill>
          <a:blip r:embed="rId5"/>
          <a:stretch>
            <a:fillRect/>
          </a:stretch>
        </p:blipFill>
        <p:spPr>
          <a:xfrm>
            <a:off x="829600" y="2199005"/>
            <a:ext cx="362601" cy="184178"/>
          </a:xfrm>
          <a:prstGeom prst="rect">
            <a:avLst/>
          </a:prstGeom>
        </p:spPr>
      </p:pic>
      <p:pic>
        <p:nvPicPr>
          <p:cNvPr id="17" name="Picture 16">
            <a:extLst>
              <a:ext uri="{FF2B5EF4-FFF2-40B4-BE49-F238E27FC236}">
                <a16:creationId xmlns:a16="http://schemas.microsoft.com/office/drawing/2014/main" id="{E3DCE48C-E1CA-5AF8-8D1E-D8BD7931C35B}"/>
              </a:ext>
            </a:extLst>
          </p:cNvPr>
          <p:cNvPicPr>
            <a:picLocks noChangeAspect="1"/>
          </p:cNvPicPr>
          <p:nvPr/>
        </p:nvPicPr>
        <p:blipFill>
          <a:blip r:embed="rId6"/>
          <a:stretch>
            <a:fillRect/>
          </a:stretch>
        </p:blipFill>
        <p:spPr>
          <a:xfrm>
            <a:off x="851269" y="4381604"/>
            <a:ext cx="333824" cy="310802"/>
          </a:xfrm>
          <a:prstGeom prst="rect">
            <a:avLst/>
          </a:prstGeom>
        </p:spPr>
      </p:pic>
      <p:pic>
        <p:nvPicPr>
          <p:cNvPr id="22" name="Picture 21">
            <a:extLst>
              <a:ext uri="{FF2B5EF4-FFF2-40B4-BE49-F238E27FC236}">
                <a16:creationId xmlns:a16="http://schemas.microsoft.com/office/drawing/2014/main" id="{98D8C81B-1905-920B-54CE-2DB6F5170871}"/>
              </a:ext>
            </a:extLst>
          </p:cNvPr>
          <p:cNvPicPr>
            <a:picLocks noChangeAspect="1"/>
          </p:cNvPicPr>
          <p:nvPr/>
        </p:nvPicPr>
        <p:blipFill>
          <a:blip r:embed="rId7"/>
          <a:stretch>
            <a:fillRect/>
          </a:stretch>
        </p:blipFill>
        <p:spPr>
          <a:xfrm>
            <a:off x="853118" y="2639186"/>
            <a:ext cx="328068" cy="328068"/>
          </a:xfrm>
          <a:prstGeom prst="rect">
            <a:avLst/>
          </a:prstGeom>
        </p:spPr>
      </p:pic>
      <p:pic>
        <p:nvPicPr>
          <p:cNvPr id="24" name="Picture 23">
            <a:extLst>
              <a:ext uri="{FF2B5EF4-FFF2-40B4-BE49-F238E27FC236}">
                <a16:creationId xmlns:a16="http://schemas.microsoft.com/office/drawing/2014/main" id="{8F465AD9-D32E-A444-DB94-5D43C9E7DB2C}"/>
              </a:ext>
            </a:extLst>
          </p:cNvPr>
          <p:cNvPicPr>
            <a:picLocks noChangeAspect="1"/>
          </p:cNvPicPr>
          <p:nvPr/>
        </p:nvPicPr>
        <p:blipFill>
          <a:blip r:embed="rId8"/>
          <a:stretch>
            <a:fillRect/>
          </a:stretch>
        </p:blipFill>
        <p:spPr>
          <a:xfrm>
            <a:off x="853262" y="3220862"/>
            <a:ext cx="326763" cy="326763"/>
          </a:xfrm>
          <a:prstGeom prst="rect">
            <a:avLst/>
          </a:prstGeom>
        </p:spPr>
      </p:pic>
      <p:sp>
        <p:nvSpPr>
          <p:cNvPr id="27" name="Google Shape;131;p20">
            <a:extLst>
              <a:ext uri="{FF2B5EF4-FFF2-40B4-BE49-F238E27FC236}">
                <a16:creationId xmlns:a16="http://schemas.microsoft.com/office/drawing/2014/main" id="{777A11BA-774E-AC95-506D-EA410C695368}"/>
              </a:ext>
            </a:extLst>
          </p:cNvPr>
          <p:cNvSpPr txBox="1"/>
          <p:nvPr/>
        </p:nvSpPr>
        <p:spPr>
          <a:xfrm>
            <a:off x="1356627" y="3270980"/>
            <a:ext cx="3665972" cy="226526"/>
          </a:xfrm>
          <a:prstGeom prst="rect">
            <a:avLst/>
          </a:prstGeom>
          <a:noFill/>
          <a:ln>
            <a:noFill/>
          </a:ln>
        </p:spPr>
        <p:txBody>
          <a:bodyPr spcFirstLastPara="1" wrap="square" lIns="0" tIns="0" rIns="0" bIns="0" anchor="t" anchorCtr="0">
            <a:noAutofit/>
          </a:bodyPr>
          <a:lstStyle/>
          <a:p>
            <a:pPr lvl="4">
              <a:buClr>
                <a:srgbClr val="595959"/>
              </a:buClr>
              <a:buSzPts val="1500"/>
            </a:pPr>
            <a:r>
              <a:rPr lang="lt-LT" sz="1100">
                <a:latin typeface="Montserrat"/>
                <a:ea typeface="Montserrat"/>
                <a:cs typeface="Montserrat"/>
                <a:sym typeface="Montserrat"/>
              </a:rPr>
              <a:t>Papildyta kilpinio eismo kontrolės funkcionalumus</a:t>
            </a:r>
            <a:br>
              <a:rPr lang="lt-LT" sz="1100">
                <a:latin typeface="Montserrat"/>
                <a:ea typeface="Montserrat"/>
                <a:cs typeface="Montserrat"/>
                <a:sym typeface="Montserrat"/>
              </a:rPr>
            </a:br>
            <a:endParaRPr lang="lt-LT" sz="1100">
              <a:latin typeface="Montserrat"/>
              <a:ea typeface="Montserrat"/>
              <a:cs typeface="Montserrat"/>
              <a:sym typeface="Montserrat"/>
            </a:endParaRPr>
          </a:p>
        </p:txBody>
      </p:sp>
      <p:pic>
        <p:nvPicPr>
          <p:cNvPr id="28" name="Picture 27">
            <a:extLst>
              <a:ext uri="{FF2B5EF4-FFF2-40B4-BE49-F238E27FC236}">
                <a16:creationId xmlns:a16="http://schemas.microsoft.com/office/drawing/2014/main" id="{DB78BC3A-4806-FD88-C687-85FEFF6C248D}"/>
              </a:ext>
            </a:extLst>
          </p:cNvPr>
          <p:cNvPicPr>
            <a:picLocks noChangeAspect="1"/>
          </p:cNvPicPr>
          <p:nvPr/>
        </p:nvPicPr>
        <p:blipFill>
          <a:blip r:embed="rId9"/>
          <a:stretch>
            <a:fillRect/>
          </a:stretch>
        </p:blipFill>
        <p:spPr>
          <a:xfrm>
            <a:off x="847518" y="3801233"/>
            <a:ext cx="326763" cy="332598"/>
          </a:xfrm>
          <a:prstGeom prst="rect">
            <a:avLst/>
          </a:prstGeom>
        </p:spPr>
      </p:pic>
      <p:sp>
        <p:nvSpPr>
          <p:cNvPr id="29" name="Google Shape;131;p20">
            <a:extLst>
              <a:ext uri="{FF2B5EF4-FFF2-40B4-BE49-F238E27FC236}">
                <a16:creationId xmlns:a16="http://schemas.microsoft.com/office/drawing/2014/main" id="{9F88A975-6218-2CE6-EE1B-85CDD7736A8B}"/>
              </a:ext>
            </a:extLst>
          </p:cNvPr>
          <p:cNvSpPr txBox="1"/>
          <p:nvPr/>
        </p:nvSpPr>
        <p:spPr>
          <a:xfrm>
            <a:off x="1356627" y="3851643"/>
            <a:ext cx="3665972" cy="226526"/>
          </a:xfrm>
          <a:prstGeom prst="rect">
            <a:avLst/>
          </a:prstGeom>
          <a:noFill/>
          <a:ln>
            <a:noFill/>
          </a:ln>
        </p:spPr>
        <p:txBody>
          <a:bodyPr spcFirstLastPara="1" wrap="square" lIns="0" tIns="0" rIns="0" bIns="0" anchor="t" anchorCtr="0">
            <a:noAutofit/>
          </a:bodyPr>
          <a:lstStyle/>
          <a:p>
            <a:pPr lvl="4">
              <a:buClr>
                <a:srgbClr val="595959"/>
              </a:buClr>
              <a:buSzPts val="1500"/>
            </a:pPr>
            <a:r>
              <a:rPr lang="lt-LT" sz="1100">
                <a:latin typeface="Montserrat"/>
                <a:ea typeface="Montserrat"/>
                <a:cs typeface="Montserrat"/>
                <a:sym typeface="Montserrat"/>
              </a:rPr>
              <a:t>įvesta mažos taršos zona</a:t>
            </a:r>
          </a:p>
        </p:txBody>
      </p:sp>
      <p:sp>
        <p:nvSpPr>
          <p:cNvPr id="12" name="Ovalas 90">
            <a:extLst>
              <a:ext uri="{FF2B5EF4-FFF2-40B4-BE49-F238E27FC236}">
                <a16:creationId xmlns:a16="http://schemas.microsoft.com/office/drawing/2014/main" id="{54F9B20B-7AD5-A3BA-ECFF-DB090CEEC522}"/>
              </a:ext>
            </a:extLst>
          </p:cNvPr>
          <p:cNvSpPr>
            <a:spLocks noChangeAspect="1"/>
          </p:cNvSpPr>
          <p:nvPr/>
        </p:nvSpPr>
        <p:spPr bwMode="auto">
          <a:xfrm>
            <a:off x="183957" y="275166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Tree>
    <p:extLst>
      <p:ext uri="{BB962C8B-B14F-4D97-AF65-F5344CB8AC3E}">
        <p14:creationId xmlns:p14="http://schemas.microsoft.com/office/powerpoint/2010/main" val="1046582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5" name="Group 4">
            <a:extLst>
              <a:ext uri="{FF2B5EF4-FFF2-40B4-BE49-F238E27FC236}">
                <a16:creationId xmlns:a16="http://schemas.microsoft.com/office/drawing/2014/main" id="{B1D09CAB-1961-3B73-7744-649147E2DE41}"/>
              </a:ext>
            </a:extLst>
          </p:cNvPr>
          <p:cNvGrpSpPr/>
          <p:nvPr/>
        </p:nvGrpSpPr>
        <p:grpSpPr>
          <a:xfrm>
            <a:off x="183957" y="1530459"/>
            <a:ext cx="328068" cy="2318780"/>
            <a:chOff x="183957" y="1530459"/>
            <a:chExt cx="328068" cy="2318780"/>
          </a:xfrm>
        </p:grpSpPr>
        <p:sp>
          <p:nvSpPr>
            <p:cNvPr id="12" name="Ovalas 90">
              <a:extLst>
                <a:ext uri="{FF2B5EF4-FFF2-40B4-BE49-F238E27FC236}">
                  <a16:creationId xmlns:a16="http://schemas.microsoft.com/office/drawing/2014/main" id="{20D15451-87A8-9ADD-ED4F-CCA68EAEF633}"/>
                </a:ext>
              </a:extLst>
            </p:cNvPr>
            <p:cNvSpPr>
              <a:spLocks noChangeAspect="1"/>
            </p:cNvSpPr>
            <p:nvPr/>
          </p:nvSpPr>
          <p:spPr bwMode="auto">
            <a:xfrm>
              <a:off x="183957" y="27404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6" name="Ovalas 90">
              <a:extLst>
                <a:ext uri="{FF2B5EF4-FFF2-40B4-BE49-F238E27FC236}">
                  <a16:creationId xmlns:a16="http://schemas.microsoft.com/office/drawing/2014/main" id="{08AFFFB7-EA93-A680-5514-0905DEF001D5}"/>
                </a:ext>
              </a:extLst>
            </p:cNvPr>
            <p:cNvSpPr>
              <a:spLocks noChangeAspect="1"/>
            </p:cNvSpPr>
            <p:nvPr/>
          </p:nvSpPr>
          <p:spPr bwMode="auto">
            <a:xfrm>
              <a:off x="183957" y="3130909"/>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0" name="Ovalas 90">
              <a:extLst>
                <a:ext uri="{FF2B5EF4-FFF2-40B4-BE49-F238E27FC236}">
                  <a16:creationId xmlns:a16="http://schemas.microsoft.com/office/drawing/2014/main" id="{D7D3FEE7-7C50-05D0-63F0-8B9AEF50018A}"/>
                </a:ext>
              </a:extLst>
            </p:cNvPr>
            <p:cNvSpPr>
              <a:spLocks noChangeAspect="1"/>
            </p:cNvSpPr>
            <p:nvPr/>
          </p:nvSpPr>
          <p:spPr bwMode="auto">
            <a:xfrm>
              <a:off x="183957" y="3521342"/>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2" name="TextBox 21">
              <a:extLst>
                <a:ext uri="{FF2B5EF4-FFF2-40B4-BE49-F238E27FC236}">
                  <a16:creationId xmlns:a16="http://schemas.microsoft.com/office/drawing/2014/main" id="{84776BB8-31B6-D076-852D-61A05AE98332}"/>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23" name="Google Shape;131;p20">
            <a:extLst>
              <a:ext uri="{FF2B5EF4-FFF2-40B4-BE49-F238E27FC236}">
                <a16:creationId xmlns:a16="http://schemas.microsoft.com/office/drawing/2014/main" id="{4DBB66BB-CE16-D733-E82B-5C7DD2655DF6}"/>
              </a:ext>
            </a:extLst>
          </p:cNvPr>
          <p:cNvSpPr txBox="1"/>
          <p:nvPr/>
        </p:nvSpPr>
        <p:spPr>
          <a:xfrm>
            <a:off x="845822" y="1346593"/>
            <a:ext cx="3535678" cy="667941"/>
          </a:xfrm>
          <a:prstGeom prst="rect">
            <a:avLst/>
          </a:prstGeom>
          <a:noFill/>
          <a:ln>
            <a:noFill/>
          </a:ln>
        </p:spPr>
        <p:txBody>
          <a:bodyPr spcFirstLastPara="1" wrap="square" lIns="0" tIns="0" rIns="0" bIns="0" anchor="t" anchorCtr="0">
            <a:noAutofit/>
          </a:bodyPr>
          <a:lstStyle/>
          <a:p>
            <a:pPr marL="177750" indent="-177750">
              <a:lnSpc>
                <a:spcPts val="1640"/>
              </a:lnSpc>
              <a:spcAft>
                <a:spcPts val="600"/>
              </a:spcAft>
              <a:buClr>
                <a:schemeClr val="bg2"/>
              </a:buClr>
              <a:buSzPct val="100000"/>
              <a:buFont typeface="Arial" panose="020B0604020202020204" pitchFamily="34" charset="0"/>
              <a:buChar char="•"/>
            </a:pPr>
            <a:r>
              <a:rPr lang="lt-LT" sz="1050">
                <a:solidFill>
                  <a:schemeClr val="tx1"/>
                </a:solidFill>
                <a:effectLst/>
                <a:latin typeface="Montserrat"/>
                <a:ea typeface="Calibri" panose="020F0502020204030204" pitchFamily="34" charset="0"/>
                <a:cs typeface="Arial" panose="020B0604020202020204" pitchFamily="34" charset="0"/>
              </a:rPr>
              <a:t>Miesto infrastruktūros ir transporto priemonių pritaikymo universaliam dizainui metodika.  Praktinis taikymas projektuose</a:t>
            </a:r>
            <a:r>
              <a:rPr lang="lt-LT" sz="1050">
                <a:solidFill>
                  <a:schemeClr val="tx1"/>
                </a:solidFill>
                <a:latin typeface="Montserrat"/>
                <a:ea typeface="Calibri" panose="020F0502020204030204" pitchFamily="34" charset="0"/>
                <a:cs typeface="Arial" panose="020B0604020202020204" pitchFamily="34" charset="0"/>
              </a:rPr>
              <a:t>;</a:t>
            </a:r>
            <a:endParaRPr lang="lt-LT" sz="1050">
              <a:solidFill>
                <a:schemeClr val="tx1"/>
              </a:solidFill>
              <a:effectLst/>
              <a:latin typeface="Montserrat"/>
              <a:ea typeface="Calibri" panose="020F0502020204030204" pitchFamily="34" charset="0"/>
              <a:cs typeface="Arial" panose="020B0604020202020204" pitchFamily="34" charset="0"/>
            </a:endParaRPr>
          </a:p>
          <a:p>
            <a:pPr marL="177750" indent="-177750">
              <a:lnSpc>
                <a:spcPts val="1640"/>
              </a:lnSpc>
              <a:spcAft>
                <a:spcPts val="600"/>
              </a:spcAft>
              <a:buClr>
                <a:schemeClr val="bg2"/>
              </a:buClr>
              <a:buSzPct val="100000"/>
              <a:buFont typeface="Arial" panose="020B0604020202020204" pitchFamily="34" charset="0"/>
              <a:buChar char="•"/>
            </a:pPr>
            <a:r>
              <a:rPr lang="lt-LT" sz="1050">
                <a:solidFill>
                  <a:schemeClr val="tx1"/>
                </a:solidFill>
                <a:latin typeface="Montserrat"/>
                <a:ea typeface="Calibri" panose="020F0502020204030204" pitchFamily="34" charset="0"/>
                <a:cs typeface="Arial" panose="020B0604020202020204" pitchFamily="34" charset="0"/>
              </a:rPr>
              <a:t>330 vnt. naujų vaizdo stebėjimo kamerų viešam saugumui didinti;</a:t>
            </a:r>
            <a:endParaRPr lang="lt-LT" sz="1050">
              <a:solidFill>
                <a:schemeClr val="tx1"/>
              </a:solidFill>
              <a:effectLst/>
              <a:latin typeface="Montserrat"/>
              <a:ea typeface="Calibri" panose="020F0502020204030204" pitchFamily="34" charset="0"/>
              <a:cs typeface="Arial" panose="020B0604020202020204" pitchFamily="34" charset="0"/>
            </a:endParaRPr>
          </a:p>
        </p:txBody>
      </p:sp>
      <p:sp>
        <p:nvSpPr>
          <p:cNvPr id="25" name="Google Shape;131;p20">
            <a:extLst>
              <a:ext uri="{FF2B5EF4-FFF2-40B4-BE49-F238E27FC236}">
                <a16:creationId xmlns:a16="http://schemas.microsoft.com/office/drawing/2014/main" id="{94BD2C94-F2EC-E862-423C-FC12364FBAE7}"/>
              </a:ext>
            </a:extLst>
          </p:cNvPr>
          <p:cNvSpPr txBox="1"/>
          <p:nvPr/>
        </p:nvSpPr>
        <p:spPr>
          <a:xfrm>
            <a:off x="899016" y="3659856"/>
            <a:ext cx="1211724" cy="659522"/>
          </a:xfrm>
          <a:prstGeom prst="rect">
            <a:avLst/>
          </a:prstGeom>
          <a:noFill/>
          <a:ln>
            <a:noFill/>
          </a:ln>
        </p:spPr>
        <p:txBody>
          <a:bodyPr spcFirstLastPara="1" wrap="square" lIns="0" tIns="0" rIns="0" bIns="0" anchor="t" anchorCtr="0">
            <a:noAutofit/>
          </a:bodyPr>
          <a:lstStyle/>
          <a:p>
            <a:pPr algn="ctr">
              <a:spcAft>
                <a:spcPts val="1200"/>
              </a:spcAft>
              <a:buClr>
                <a:srgbClr val="595959"/>
              </a:buClr>
              <a:buSzPts val="1500"/>
            </a:pPr>
            <a:r>
              <a:rPr lang="lt-LT" sz="1050">
                <a:solidFill>
                  <a:schemeClr val="accent3"/>
                </a:solidFill>
                <a:latin typeface="Montserrat"/>
              </a:rPr>
              <a:t>Aiškūs universalaus dizaino taikymo principai Vilniaus mieste</a:t>
            </a:r>
          </a:p>
        </p:txBody>
      </p:sp>
      <p:sp>
        <p:nvSpPr>
          <p:cNvPr id="27" name="Google Shape;130;p20">
            <a:extLst>
              <a:ext uri="{FF2B5EF4-FFF2-40B4-BE49-F238E27FC236}">
                <a16:creationId xmlns:a16="http://schemas.microsoft.com/office/drawing/2014/main" id="{63BAB4DB-79F8-0442-CD69-C24C61ED7FF3}"/>
              </a:ext>
            </a:extLst>
          </p:cNvPr>
          <p:cNvSpPr txBox="1">
            <a:spLocks/>
          </p:cNvSpPr>
          <p:nvPr/>
        </p:nvSpPr>
        <p:spPr>
          <a:xfrm>
            <a:off x="845822" y="370381"/>
            <a:ext cx="7734298"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Kitos priemonės</a:t>
            </a:r>
            <a:endParaRPr lang="lt-LT" sz="2000" b="1">
              <a:solidFill>
                <a:srgbClr val="FF0000"/>
              </a:solidFill>
            </a:endParaRPr>
          </a:p>
        </p:txBody>
      </p:sp>
      <p:sp>
        <p:nvSpPr>
          <p:cNvPr id="30" name="Google Shape;130;p20">
            <a:extLst>
              <a:ext uri="{FF2B5EF4-FFF2-40B4-BE49-F238E27FC236}">
                <a16:creationId xmlns:a16="http://schemas.microsoft.com/office/drawing/2014/main" id="{B6CFBC33-A76D-01B8-BEEF-F93DE2BEF15D}"/>
              </a:ext>
            </a:extLst>
          </p:cNvPr>
          <p:cNvSpPr txBox="1">
            <a:spLocks/>
          </p:cNvSpPr>
          <p:nvPr/>
        </p:nvSpPr>
        <p:spPr>
          <a:xfrm>
            <a:off x="845822" y="2571750"/>
            <a:ext cx="7734298" cy="400917"/>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1100" b="1">
                <a:solidFill>
                  <a:schemeClr val="tx1"/>
                </a:solidFill>
              </a:rPr>
              <a:t>Nauda:</a:t>
            </a:r>
          </a:p>
        </p:txBody>
      </p:sp>
      <p:sp>
        <p:nvSpPr>
          <p:cNvPr id="31" name="Google Shape;131;p20">
            <a:extLst>
              <a:ext uri="{FF2B5EF4-FFF2-40B4-BE49-F238E27FC236}">
                <a16:creationId xmlns:a16="http://schemas.microsoft.com/office/drawing/2014/main" id="{31486A7C-421B-8E1B-7915-363A2D695A17}"/>
              </a:ext>
            </a:extLst>
          </p:cNvPr>
          <p:cNvSpPr txBox="1"/>
          <p:nvPr/>
        </p:nvSpPr>
        <p:spPr>
          <a:xfrm>
            <a:off x="2417592" y="3659856"/>
            <a:ext cx="1593818" cy="659522"/>
          </a:xfrm>
          <a:prstGeom prst="rect">
            <a:avLst/>
          </a:prstGeom>
          <a:noFill/>
          <a:ln>
            <a:noFill/>
          </a:ln>
        </p:spPr>
        <p:txBody>
          <a:bodyPr spcFirstLastPara="1" wrap="square" lIns="0" tIns="0" rIns="0" bIns="0" anchor="t" anchorCtr="0">
            <a:noAutofit/>
          </a:bodyPr>
          <a:lstStyle/>
          <a:p>
            <a:pPr algn="ctr">
              <a:spcAft>
                <a:spcPts val="1200"/>
              </a:spcAft>
              <a:buClr>
                <a:srgbClr val="595959"/>
              </a:buClr>
              <a:buSzPts val="1500"/>
            </a:pPr>
            <a:r>
              <a:rPr lang="lt-LT" sz="1050">
                <a:solidFill>
                  <a:schemeClr val="accent3"/>
                </a:solidFill>
                <a:latin typeface="Montserrat"/>
              </a:rPr>
              <a:t>Patogesnės individualių poreikių turinčių žmonių kelionės</a:t>
            </a:r>
          </a:p>
        </p:txBody>
      </p:sp>
      <p:sp>
        <p:nvSpPr>
          <p:cNvPr id="32" name="Google Shape;131;p20">
            <a:extLst>
              <a:ext uri="{FF2B5EF4-FFF2-40B4-BE49-F238E27FC236}">
                <a16:creationId xmlns:a16="http://schemas.microsoft.com/office/drawing/2014/main" id="{A8EF3C35-DA23-5F4E-6674-037C6133169D}"/>
              </a:ext>
            </a:extLst>
          </p:cNvPr>
          <p:cNvSpPr txBox="1"/>
          <p:nvPr/>
        </p:nvSpPr>
        <p:spPr>
          <a:xfrm>
            <a:off x="4256383" y="3659856"/>
            <a:ext cx="2123766" cy="659522"/>
          </a:xfrm>
          <a:prstGeom prst="rect">
            <a:avLst/>
          </a:prstGeom>
          <a:noFill/>
          <a:ln>
            <a:noFill/>
          </a:ln>
        </p:spPr>
        <p:txBody>
          <a:bodyPr spcFirstLastPara="1" wrap="square" lIns="0" tIns="0" rIns="0" bIns="0" anchor="t" anchorCtr="0">
            <a:noAutofit/>
          </a:bodyPr>
          <a:lstStyle/>
          <a:p>
            <a:pPr algn="ctr">
              <a:spcAft>
                <a:spcPts val="1200"/>
              </a:spcAft>
              <a:buClr>
                <a:srgbClr val="595959"/>
              </a:buClr>
              <a:buSzPts val="1500"/>
            </a:pPr>
            <a:r>
              <a:rPr lang="lt-LT" sz="1050">
                <a:solidFill>
                  <a:schemeClr val="accent3"/>
                </a:solidFill>
                <a:latin typeface="Montserrat"/>
              </a:rPr>
              <a:t>Identifikuotas pėsčiųjų perėjų rekonstrukcijos ir naujų įrengimo poreikis</a:t>
            </a:r>
          </a:p>
        </p:txBody>
      </p:sp>
      <p:sp>
        <p:nvSpPr>
          <p:cNvPr id="33" name="Google Shape;131;p20">
            <a:extLst>
              <a:ext uri="{FF2B5EF4-FFF2-40B4-BE49-F238E27FC236}">
                <a16:creationId xmlns:a16="http://schemas.microsoft.com/office/drawing/2014/main" id="{2F2DE61F-4700-811F-C650-7BEC395A164D}"/>
              </a:ext>
            </a:extLst>
          </p:cNvPr>
          <p:cNvSpPr txBox="1"/>
          <p:nvPr/>
        </p:nvSpPr>
        <p:spPr>
          <a:xfrm>
            <a:off x="6934200" y="3659856"/>
            <a:ext cx="1465544" cy="659522"/>
          </a:xfrm>
          <a:prstGeom prst="rect">
            <a:avLst/>
          </a:prstGeom>
          <a:noFill/>
          <a:ln>
            <a:noFill/>
          </a:ln>
        </p:spPr>
        <p:txBody>
          <a:bodyPr spcFirstLastPara="1" wrap="square" lIns="0" tIns="0" rIns="0" bIns="0" anchor="t" anchorCtr="0">
            <a:noAutofit/>
          </a:bodyPr>
          <a:lstStyle/>
          <a:p>
            <a:pPr algn="ctr">
              <a:spcAft>
                <a:spcPts val="1200"/>
              </a:spcAft>
              <a:buClr>
                <a:srgbClr val="595959"/>
              </a:buClr>
              <a:buSzPts val="1500"/>
            </a:pPr>
            <a:r>
              <a:rPr lang="lt-LT" sz="1050">
                <a:solidFill>
                  <a:schemeClr val="accent3"/>
                </a:solidFill>
                <a:latin typeface="Montserrat"/>
              </a:rPr>
              <a:t>Atnaujinta esamos pėsčiųjų  infrastruktūros duomenų bazė </a:t>
            </a:r>
          </a:p>
        </p:txBody>
      </p:sp>
      <p:sp>
        <p:nvSpPr>
          <p:cNvPr id="34" name="Google Shape;131;p20">
            <a:extLst>
              <a:ext uri="{FF2B5EF4-FFF2-40B4-BE49-F238E27FC236}">
                <a16:creationId xmlns:a16="http://schemas.microsoft.com/office/drawing/2014/main" id="{B2E382BC-0380-A9DB-6390-C74997B18536}"/>
              </a:ext>
            </a:extLst>
          </p:cNvPr>
          <p:cNvSpPr txBox="1"/>
          <p:nvPr/>
        </p:nvSpPr>
        <p:spPr>
          <a:xfrm>
            <a:off x="4712971" y="1346593"/>
            <a:ext cx="4137658" cy="667941"/>
          </a:xfrm>
          <a:prstGeom prst="rect">
            <a:avLst/>
          </a:prstGeom>
          <a:noFill/>
          <a:ln>
            <a:noFill/>
          </a:ln>
        </p:spPr>
        <p:txBody>
          <a:bodyPr spcFirstLastPara="1" wrap="square" lIns="0" tIns="0" rIns="0" bIns="0" anchor="t" anchorCtr="0">
            <a:noAutofit/>
          </a:bodyPr>
          <a:lstStyle/>
          <a:p>
            <a:pPr marL="177750" indent="-177750">
              <a:lnSpc>
                <a:spcPts val="1640"/>
              </a:lnSpc>
              <a:spcAft>
                <a:spcPts val="600"/>
              </a:spcAft>
              <a:buClr>
                <a:schemeClr val="bg2"/>
              </a:buClr>
              <a:buSzPct val="100000"/>
              <a:buFont typeface="Arial" panose="020B0604020202020204" pitchFamily="34" charset="0"/>
              <a:buChar char="•"/>
            </a:pPr>
            <a:r>
              <a:rPr lang="lt-LT" sz="1050">
                <a:solidFill>
                  <a:schemeClr val="tx1"/>
                </a:solidFill>
                <a:effectLst/>
                <a:latin typeface="Montserrat"/>
                <a:ea typeface="Calibri" panose="020F0502020204030204" pitchFamily="34" charset="0"/>
                <a:cs typeface="Arial" panose="020B0604020202020204" pitchFamily="34" charset="0"/>
              </a:rPr>
              <a:t>Pertvarkyta arba įrengta nauj</a:t>
            </a:r>
            <a:r>
              <a:rPr lang="lt-LT" sz="1050">
                <a:solidFill>
                  <a:schemeClr val="tx1"/>
                </a:solidFill>
                <a:latin typeface="Montserrat"/>
                <a:ea typeface="Calibri" panose="020F0502020204030204" pitchFamily="34" charset="0"/>
                <a:cs typeface="Arial" panose="020B0604020202020204" pitchFamily="34" charset="0"/>
              </a:rPr>
              <a:t>ų 60 vnt. pėsčiųjų perėjų</a:t>
            </a:r>
            <a:r>
              <a:rPr lang="lt-LT" sz="1050">
                <a:solidFill>
                  <a:schemeClr val="tx1"/>
                </a:solidFill>
                <a:effectLst/>
                <a:latin typeface="Montserrat"/>
                <a:ea typeface="Calibri" panose="020F0502020204030204" pitchFamily="34" charset="0"/>
                <a:cs typeface="Arial" panose="020B0604020202020204" pitchFamily="34" charset="0"/>
              </a:rPr>
              <a:t>.</a:t>
            </a:r>
          </a:p>
          <a:p>
            <a:pPr marL="177750" indent="-177750">
              <a:lnSpc>
                <a:spcPts val="1640"/>
              </a:lnSpc>
              <a:spcAft>
                <a:spcPts val="600"/>
              </a:spcAft>
              <a:buClr>
                <a:schemeClr val="bg2"/>
              </a:buClr>
              <a:buSzPct val="100000"/>
              <a:buFont typeface="Arial" panose="020B0604020202020204" pitchFamily="34" charset="0"/>
              <a:buChar char="•"/>
            </a:pPr>
            <a:r>
              <a:rPr lang="lt-LT" sz="1050">
                <a:solidFill>
                  <a:schemeClr val="tx1"/>
                </a:solidFill>
                <a:latin typeface="Montserrat"/>
                <a:ea typeface="Calibri" panose="020F0502020204030204" pitchFamily="34" charset="0"/>
                <a:cs typeface="Arial" panose="020B0604020202020204" pitchFamily="34" charset="0"/>
              </a:rPr>
              <a:t>Įrengtos arba atnaujintos 6 </a:t>
            </a:r>
            <a:r>
              <a:rPr lang="lt-LT" sz="1050" b="0" i="0" u="none" strike="noStrike" noProof="0">
                <a:solidFill>
                  <a:srgbClr val="242424"/>
                </a:solidFill>
                <a:latin typeface="Montserrat"/>
              </a:rPr>
              <a:t>skirtingo lygio pėsčiųjų ir dviračių  perėjos/viadukai</a:t>
            </a:r>
          </a:p>
          <a:p>
            <a:pPr marL="177750" indent="-177750">
              <a:lnSpc>
                <a:spcPts val="1640"/>
              </a:lnSpc>
              <a:spcAft>
                <a:spcPts val="600"/>
              </a:spcAft>
              <a:buClr>
                <a:schemeClr val="bg2"/>
              </a:buClr>
              <a:buSzPct val="100000"/>
              <a:buFont typeface="Arial" panose="020B0604020202020204" pitchFamily="34" charset="0"/>
              <a:buChar char="•"/>
            </a:pPr>
            <a:r>
              <a:rPr lang="lt-LT" sz="1050">
                <a:solidFill>
                  <a:srgbClr val="242424"/>
                </a:solidFill>
                <a:effectLst/>
                <a:latin typeface="Montserrat"/>
                <a:ea typeface="Calibri" panose="020F0502020204030204" pitchFamily="34" charset="0"/>
                <a:cs typeface="Arial" panose="020B0604020202020204" pitchFamily="34" charset="0"/>
              </a:rPr>
              <a:t>Įrengtas naujas pėsčiųjų-dviračių tiltas </a:t>
            </a:r>
            <a:r>
              <a:rPr lang="lt-LT" sz="1050">
                <a:solidFill>
                  <a:srgbClr val="242424"/>
                </a:solidFill>
                <a:latin typeface="Montserrat"/>
                <a:ea typeface="Calibri" panose="020F0502020204030204" pitchFamily="34" charset="0"/>
                <a:cs typeface="Arial" panose="020B0604020202020204" pitchFamily="34" charset="0"/>
              </a:rPr>
              <a:t>ties Vingio parku</a:t>
            </a:r>
            <a:endParaRPr lang="lt-LT" sz="1050">
              <a:solidFill>
                <a:schemeClr val="tx1"/>
              </a:solidFill>
              <a:effectLst/>
              <a:latin typeface="Montserrat"/>
              <a:ea typeface="Calibri" panose="020F0502020204030204" pitchFamily="34" charset="0"/>
              <a:cs typeface="Arial" panose="020B0604020202020204" pitchFamily="34" charset="0"/>
            </a:endParaRPr>
          </a:p>
          <a:p>
            <a:pPr marL="177750" indent="-177750">
              <a:lnSpc>
                <a:spcPts val="1640"/>
              </a:lnSpc>
              <a:spcAft>
                <a:spcPts val="600"/>
              </a:spcAft>
              <a:buClr>
                <a:schemeClr val="bg2"/>
              </a:buClr>
              <a:buSzPct val="100000"/>
              <a:buFont typeface="Arial" panose="020B0604020202020204" pitchFamily="34" charset="0"/>
              <a:buChar char="•"/>
            </a:pPr>
            <a:endParaRPr lang="lt-LT" sz="1050">
              <a:solidFill>
                <a:schemeClr val="tx1"/>
              </a:solidFill>
              <a:effectLst/>
              <a:latin typeface="Montserrat"/>
              <a:ea typeface="Calibri" panose="020F050202020403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B0642CFA-CDC1-8D45-1962-A21FDD11AE77}"/>
              </a:ext>
            </a:extLst>
          </p:cNvPr>
          <p:cNvPicPr>
            <a:picLocks noChangeAspect="1"/>
          </p:cNvPicPr>
          <p:nvPr/>
        </p:nvPicPr>
        <p:blipFill>
          <a:blip r:embed="rId3"/>
          <a:stretch>
            <a:fillRect/>
          </a:stretch>
        </p:blipFill>
        <p:spPr>
          <a:xfrm>
            <a:off x="5114026" y="3130933"/>
            <a:ext cx="408480" cy="400916"/>
          </a:xfrm>
          <a:prstGeom prst="rect">
            <a:avLst/>
          </a:prstGeom>
        </p:spPr>
      </p:pic>
      <p:pic>
        <p:nvPicPr>
          <p:cNvPr id="36" name="Picture 35">
            <a:extLst>
              <a:ext uri="{FF2B5EF4-FFF2-40B4-BE49-F238E27FC236}">
                <a16:creationId xmlns:a16="http://schemas.microsoft.com/office/drawing/2014/main" id="{7D83D99B-539F-1CBD-4E30-3021F4BADCFA}"/>
              </a:ext>
            </a:extLst>
          </p:cNvPr>
          <p:cNvPicPr>
            <a:picLocks noChangeAspect="1"/>
          </p:cNvPicPr>
          <p:nvPr/>
        </p:nvPicPr>
        <p:blipFill>
          <a:blip r:embed="rId4"/>
          <a:stretch>
            <a:fillRect/>
          </a:stretch>
        </p:blipFill>
        <p:spPr>
          <a:xfrm>
            <a:off x="3066993" y="3161190"/>
            <a:ext cx="295015" cy="370659"/>
          </a:xfrm>
          <a:prstGeom prst="rect">
            <a:avLst/>
          </a:prstGeom>
        </p:spPr>
      </p:pic>
      <p:pic>
        <p:nvPicPr>
          <p:cNvPr id="37" name="Picture 36">
            <a:extLst>
              <a:ext uri="{FF2B5EF4-FFF2-40B4-BE49-F238E27FC236}">
                <a16:creationId xmlns:a16="http://schemas.microsoft.com/office/drawing/2014/main" id="{170AADFD-BD3D-F650-648E-912D15546AEC}"/>
              </a:ext>
            </a:extLst>
          </p:cNvPr>
          <p:cNvPicPr>
            <a:picLocks noChangeAspect="1"/>
          </p:cNvPicPr>
          <p:nvPr/>
        </p:nvPicPr>
        <p:blipFill>
          <a:blip r:embed="rId5"/>
          <a:stretch>
            <a:fillRect/>
          </a:stretch>
        </p:blipFill>
        <p:spPr>
          <a:xfrm>
            <a:off x="7428690" y="3289785"/>
            <a:ext cx="476564" cy="242064"/>
          </a:xfrm>
          <a:prstGeom prst="rect">
            <a:avLst/>
          </a:prstGeom>
        </p:spPr>
      </p:pic>
      <p:pic>
        <p:nvPicPr>
          <p:cNvPr id="38" name="Picture 37">
            <a:extLst>
              <a:ext uri="{FF2B5EF4-FFF2-40B4-BE49-F238E27FC236}">
                <a16:creationId xmlns:a16="http://schemas.microsoft.com/office/drawing/2014/main" id="{3EDF660C-8D2D-3591-393F-B562B13184EE}"/>
              </a:ext>
            </a:extLst>
          </p:cNvPr>
          <p:cNvPicPr>
            <a:picLocks noChangeAspect="1"/>
          </p:cNvPicPr>
          <p:nvPr/>
        </p:nvPicPr>
        <p:blipFill>
          <a:blip r:embed="rId6"/>
          <a:stretch>
            <a:fillRect/>
          </a:stretch>
        </p:blipFill>
        <p:spPr>
          <a:xfrm>
            <a:off x="1342242" y="3100674"/>
            <a:ext cx="325272" cy="431175"/>
          </a:xfrm>
          <a:prstGeom prst="rect">
            <a:avLst/>
          </a:prstGeom>
        </p:spPr>
      </p:pic>
    </p:spTree>
    <p:extLst>
      <p:ext uri="{BB962C8B-B14F-4D97-AF65-F5344CB8AC3E}">
        <p14:creationId xmlns:p14="http://schemas.microsoft.com/office/powerpoint/2010/main" val="3233384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0;p20">
            <a:extLst>
              <a:ext uri="{FF2B5EF4-FFF2-40B4-BE49-F238E27FC236}">
                <a16:creationId xmlns:a16="http://schemas.microsoft.com/office/drawing/2014/main" id="{DB0C0DAD-EA90-262E-2842-A4FB92B8698D}"/>
              </a:ext>
            </a:extLst>
          </p:cNvPr>
          <p:cNvSpPr txBox="1">
            <a:spLocks/>
          </p:cNvSpPr>
          <p:nvPr/>
        </p:nvSpPr>
        <p:spPr>
          <a:xfrm>
            <a:off x="503848" y="169659"/>
            <a:ext cx="8275879"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2025-2027 m. veiksmų planas (humanizavimas, vaikščiojimas)</a:t>
            </a:r>
            <a:endParaRPr lang="lt-LT" sz="2000" b="1"/>
          </a:p>
        </p:txBody>
      </p:sp>
      <p:graphicFrame>
        <p:nvGraphicFramePr>
          <p:cNvPr id="7" name="Table 6">
            <a:extLst>
              <a:ext uri="{FF2B5EF4-FFF2-40B4-BE49-F238E27FC236}">
                <a16:creationId xmlns:a16="http://schemas.microsoft.com/office/drawing/2014/main" id="{D889999F-6F69-37EC-663D-3A7F5C37E108}"/>
              </a:ext>
            </a:extLst>
          </p:cNvPr>
          <p:cNvGraphicFramePr>
            <a:graphicFrameLocks noGrp="1"/>
          </p:cNvGraphicFramePr>
          <p:nvPr>
            <p:extLst>
              <p:ext uri="{D42A27DB-BD31-4B8C-83A1-F6EECF244321}">
                <p14:modId xmlns:p14="http://schemas.microsoft.com/office/powerpoint/2010/main" val="2477616815"/>
              </p:ext>
            </p:extLst>
          </p:nvPr>
        </p:nvGraphicFramePr>
        <p:xfrm>
          <a:off x="208157" y="747906"/>
          <a:ext cx="8571570" cy="4009201"/>
        </p:xfrm>
        <a:graphic>
          <a:graphicData uri="http://schemas.openxmlformats.org/drawingml/2006/table">
            <a:tbl>
              <a:tblPr firstRow="1" bandRow="1">
                <a:tableStyleId>{E88F7DE2-BFA3-404E-B552-D445A4DC9ABD}</a:tableStyleId>
              </a:tblPr>
              <a:tblGrid>
                <a:gridCol w="342033">
                  <a:extLst>
                    <a:ext uri="{9D8B030D-6E8A-4147-A177-3AD203B41FA5}">
                      <a16:colId xmlns:a16="http://schemas.microsoft.com/office/drawing/2014/main" val="4090065044"/>
                    </a:ext>
                  </a:extLst>
                </a:gridCol>
                <a:gridCol w="3934724">
                  <a:extLst>
                    <a:ext uri="{9D8B030D-6E8A-4147-A177-3AD203B41FA5}">
                      <a16:colId xmlns:a16="http://schemas.microsoft.com/office/drawing/2014/main" val="1620348100"/>
                    </a:ext>
                  </a:extLst>
                </a:gridCol>
                <a:gridCol w="1066800">
                  <a:extLst>
                    <a:ext uri="{9D8B030D-6E8A-4147-A177-3AD203B41FA5}">
                      <a16:colId xmlns:a16="http://schemas.microsoft.com/office/drawing/2014/main" val="844973337"/>
                    </a:ext>
                  </a:extLst>
                </a:gridCol>
                <a:gridCol w="754899">
                  <a:extLst>
                    <a:ext uri="{9D8B030D-6E8A-4147-A177-3AD203B41FA5}">
                      <a16:colId xmlns:a16="http://schemas.microsoft.com/office/drawing/2014/main" val="1493086253"/>
                    </a:ext>
                  </a:extLst>
                </a:gridCol>
                <a:gridCol w="863444">
                  <a:extLst>
                    <a:ext uri="{9D8B030D-6E8A-4147-A177-3AD203B41FA5}">
                      <a16:colId xmlns:a16="http://schemas.microsoft.com/office/drawing/2014/main" val="2311483703"/>
                    </a:ext>
                  </a:extLst>
                </a:gridCol>
                <a:gridCol w="798286">
                  <a:extLst>
                    <a:ext uri="{9D8B030D-6E8A-4147-A177-3AD203B41FA5}">
                      <a16:colId xmlns:a16="http://schemas.microsoft.com/office/drawing/2014/main" val="163893701"/>
                    </a:ext>
                  </a:extLst>
                </a:gridCol>
                <a:gridCol w="811384">
                  <a:extLst>
                    <a:ext uri="{9D8B030D-6E8A-4147-A177-3AD203B41FA5}">
                      <a16:colId xmlns:a16="http://schemas.microsoft.com/office/drawing/2014/main" val="3597599038"/>
                    </a:ext>
                  </a:extLst>
                </a:gridCol>
              </a:tblGrid>
              <a:tr h="370840">
                <a:tc>
                  <a:txBody>
                    <a:bodyPr/>
                    <a:lstStyle/>
                    <a:p>
                      <a:r>
                        <a:rPr lang="lt-LT" sz="1000" b="1" err="1">
                          <a:latin typeface="Montserrat"/>
                        </a:rPr>
                        <a:t>Nr</a:t>
                      </a:r>
                      <a:endParaRPr lang="lt-LT" sz="1000" b="1">
                        <a:latin typeface="Montserrat"/>
                      </a:endParaRPr>
                    </a:p>
                  </a:txBody>
                  <a:tcPr>
                    <a:solidFill>
                      <a:schemeClr val="bg1">
                        <a:lumMod val="85000"/>
                      </a:schemeClr>
                    </a:solidFill>
                  </a:tcPr>
                </a:tc>
                <a:tc>
                  <a:txBody>
                    <a:bodyPr/>
                    <a:lstStyle/>
                    <a:p>
                      <a:r>
                        <a:rPr lang="en-US" sz="1000" b="1" err="1">
                          <a:latin typeface="Montserrat" panose="00000500000000000000" pitchFamily="2" charset="-70"/>
                        </a:rPr>
                        <a:t>Veiksmas</a:t>
                      </a:r>
                      <a:endParaRPr lang="lt-LT" sz="1000" b="1">
                        <a:latin typeface="Montserrat" panose="00000500000000000000" pitchFamily="2" charset="-70"/>
                      </a:endParaRPr>
                    </a:p>
                  </a:txBody>
                  <a:tcPr>
                    <a:solidFill>
                      <a:schemeClr val="bg1">
                        <a:lumMod val="85000"/>
                      </a:schemeClr>
                    </a:solidFill>
                  </a:tcPr>
                </a:tc>
                <a:tc>
                  <a:txBody>
                    <a:bodyPr/>
                    <a:lstStyle/>
                    <a:p>
                      <a:pPr algn="ctr"/>
                      <a:r>
                        <a:rPr lang="lt-LT" sz="1000" b="1">
                          <a:latin typeface="Montserrat"/>
                        </a:rPr>
                        <a:t>Atsakingas</a:t>
                      </a:r>
                    </a:p>
                  </a:txBody>
                  <a:tcPr>
                    <a:solidFill>
                      <a:schemeClr val="bg1">
                        <a:lumMod val="85000"/>
                      </a:schemeClr>
                    </a:solidFill>
                  </a:tcPr>
                </a:tc>
                <a:tc>
                  <a:txBody>
                    <a:bodyPr/>
                    <a:lstStyle/>
                    <a:p>
                      <a:pPr algn="ctr"/>
                      <a:r>
                        <a:rPr lang="en-US" sz="1000" b="1">
                          <a:latin typeface="Montserrat"/>
                        </a:rPr>
                        <a:t>2025</a:t>
                      </a:r>
                      <a:endParaRPr lang="lt-LT" sz="1000" b="1">
                        <a:latin typeface="Montserrat"/>
                      </a:endParaRPr>
                    </a:p>
                  </a:txBody>
                  <a:tcPr>
                    <a:solidFill>
                      <a:schemeClr val="accent4">
                        <a:lumMod val="20000"/>
                        <a:lumOff val="80000"/>
                      </a:schemeClr>
                    </a:solidFill>
                  </a:tcPr>
                </a:tc>
                <a:tc>
                  <a:txBody>
                    <a:bodyPr/>
                    <a:lstStyle/>
                    <a:p>
                      <a:pPr algn="ctr"/>
                      <a:r>
                        <a:rPr lang="en-US" sz="1000" b="1">
                          <a:latin typeface="Montserrat"/>
                        </a:rPr>
                        <a:t>2026</a:t>
                      </a:r>
                      <a:endParaRPr lang="lt-LT" sz="1000" b="1">
                        <a:latin typeface="Montserrat"/>
                      </a:endParaRPr>
                    </a:p>
                  </a:txBody>
                  <a:tcPr>
                    <a:solidFill>
                      <a:schemeClr val="accent4">
                        <a:lumMod val="40000"/>
                        <a:lumOff val="60000"/>
                      </a:schemeClr>
                    </a:solidFill>
                  </a:tcPr>
                </a:tc>
                <a:tc>
                  <a:txBody>
                    <a:bodyPr/>
                    <a:lstStyle/>
                    <a:p>
                      <a:pPr algn="ctr"/>
                      <a:r>
                        <a:rPr lang="en-US" sz="1000" b="1">
                          <a:latin typeface="Montserrat"/>
                        </a:rPr>
                        <a:t>2027</a:t>
                      </a:r>
                      <a:endParaRPr lang="lt-LT" sz="1000" b="1">
                        <a:latin typeface="Montserrat"/>
                      </a:endParaRPr>
                    </a:p>
                  </a:txBody>
                  <a:tcPr>
                    <a:solidFill>
                      <a:schemeClr val="accent4">
                        <a:lumMod val="60000"/>
                        <a:lumOff val="40000"/>
                      </a:schemeClr>
                    </a:solidFill>
                  </a:tcPr>
                </a:tc>
                <a:tc>
                  <a:txBody>
                    <a:bodyPr/>
                    <a:lstStyle/>
                    <a:p>
                      <a:pPr algn="ctr"/>
                      <a:r>
                        <a:rPr lang="en-US" sz="1000" b="1">
                          <a:latin typeface="Montserrat"/>
                        </a:rPr>
                        <a:t>I</a:t>
                      </a:r>
                      <a:r>
                        <a:rPr lang="lt-LT" sz="1000" b="1">
                          <a:latin typeface="Montserrat"/>
                        </a:rPr>
                        <a:t>š viso</a:t>
                      </a:r>
                    </a:p>
                  </a:txBody>
                  <a:tcPr>
                    <a:solidFill>
                      <a:schemeClr val="accent2">
                        <a:lumMod val="60000"/>
                        <a:lumOff val="40000"/>
                      </a:schemeClr>
                    </a:solidFill>
                  </a:tcPr>
                </a:tc>
                <a:extLst>
                  <a:ext uri="{0D108BD9-81ED-4DB2-BD59-A6C34878D82A}">
                    <a16:rowId xmlns:a16="http://schemas.microsoft.com/office/drawing/2014/main" val="1394290635"/>
                  </a:ext>
                </a:extLst>
              </a:tr>
              <a:tr h="370840">
                <a:tc>
                  <a:txBody>
                    <a:bodyPr/>
                    <a:lstStyle/>
                    <a:p>
                      <a:r>
                        <a:rPr lang="en-US" sz="1000">
                          <a:latin typeface="Montserrat"/>
                        </a:rPr>
                        <a:t>1</a:t>
                      </a:r>
                      <a:endParaRPr lang="lt-LT" sz="1000">
                        <a:latin typeface="Montserrat" panose="00000500000000000000" pitchFamily="2" charset="-70"/>
                      </a:endParaRPr>
                    </a:p>
                  </a:txBody>
                  <a:tcPr/>
                </a:tc>
                <a:tc>
                  <a:txBody>
                    <a:bodyPr/>
                    <a:lstStyle/>
                    <a:p>
                      <a:pPr lvl="0">
                        <a:buNone/>
                      </a:pPr>
                      <a:r>
                        <a:rPr lang="lt-LT" sz="1000" b="0" i="0" u="none" strike="noStrike" noProof="0">
                          <a:solidFill>
                            <a:srgbClr val="242424"/>
                          </a:solidFill>
                          <a:latin typeface="Montserrat"/>
                        </a:rPr>
                        <a:t>Pertvarkytos arba įrengtos naujos pėsčiųjų perėjos, vnt.</a:t>
                      </a:r>
                      <a:endParaRPr lang="en-US" sz="1000">
                        <a:latin typeface="Montserrat"/>
                      </a:endParaRPr>
                    </a:p>
                  </a:txBody>
                  <a:tcPr/>
                </a:tc>
                <a:tc>
                  <a:txBody>
                    <a:bodyPr/>
                    <a:lstStyle/>
                    <a:p>
                      <a:pPr algn="ctr"/>
                      <a:r>
                        <a:rPr lang="en-US" sz="1000">
                          <a:solidFill>
                            <a:schemeClr val="tx1"/>
                          </a:solidFill>
                          <a:latin typeface="Montserrat"/>
                        </a:rPr>
                        <a:t>VMS</a:t>
                      </a:r>
                    </a:p>
                    <a:p>
                      <a:pPr lvl="0" algn="ctr">
                        <a:buNone/>
                      </a:pPr>
                      <a:r>
                        <a:rPr lang="en-US" sz="1000">
                          <a:solidFill>
                            <a:schemeClr val="tx1"/>
                          </a:solidFill>
                          <a:latin typeface="Montserrat"/>
                        </a:rPr>
                        <a:t>JUD</a:t>
                      </a:r>
                      <a:r>
                        <a:rPr lang="lt-LT" sz="1000">
                          <a:solidFill>
                            <a:schemeClr val="tx1"/>
                          </a:solidFill>
                          <a:latin typeface="Montserrat"/>
                        </a:rPr>
                        <a:t>U</a:t>
                      </a:r>
                      <a:endParaRPr lang="en-US" sz="1000">
                        <a:solidFill>
                          <a:schemeClr val="tx1"/>
                        </a:solidFill>
                        <a:latin typeface="Montserrat"/>
                      </a:endParaRPr>
                    </a:p>
                  </a:txBody>
                  <a:tcPr/>
                </a:tc>
                <a:tc>
                  <a:txBody>
                    <a:bodyPr/>
                    <a:lstStyle/>
                    <a:p>
                      <a:pPr algn="ctr"/>
                      <a:r>
                        <a:rPr lang="en-US" sz="1000">
                          <a:solidFill>
                            <a:schemeClr val="tx1"/>
                          </a:solidFill>
                          <a:latin typeface="Montserrat"/>
                        </a:rPr>
                        <a:t>20</a:t>
                      </a:r>
                    </a:p>
                  </a:txBody>
                  <a:tcPr>
                    <a:solidFill>
                      <a:schemeClr val="accent4">
                        <a:lumMod val="20000"/>
                        <a:lumOff val="80000"/>
                      </a:schemeClr>
                    </a:solidFill>
                  </a:tcPr>
                </a:tc>
                <a:tc>
                  <a:txBody>
                    <a:bodyPr/>
                    <a:lstStyle/>
                    <a:p>
                      <a:pPr algn="ctr"/>
                      <a:r>
                        <a:rPr lang="en-US" sz="1000">
                          <a:solidFill>
                            <a:schemeClr val="tx1"/>
                          </a:solidFill>
                          <a:latin typeface="Montserrat"/>
                        </a:rPr>
                        <a:t>20</a:t>
                      </a:r>
                    </a:p>
                  </a:txBody>
                  <a:tcPr>
                    <a:solidFill>
                      <a:schemeClr val="accent4">
                        <a:lumMod val="40000"/>
                        <a:lumOff val="60000"/>
                      </a:schemeClr>
                    </a:solidFill>
                  </a:tcPr>
                </a:tc>
                <a:tc>
                  <a:txBody>
                    <a:bodyPr/>
                    <a:lstStyle/>
                    <a:p>
                      <a:pPr algn="ctr"/>
                      <a:r>
                        <a:rPr lang="en-US" sz="1000">
                          <a:solidFill>
                            <a:schemeClr val="tx1"/>
                          </a:solidFill>
                          <a:latin typeface="Montserrat"/>
                        </a:rPr>
                        <a:t>20</a:t>
                      </a:r>
                    </a:p>
                  </a:txBody>
                  <a:tcPr>
                    <a:solidFill>
                      <a:schemeClr val="accent4">
                        <a:lumMod val="60000"/>
                        <a:lumOff val="40000"/>
                      </a:schemeClr>
                    </a:solidFill>
                  </a:tcPr>
                </a:tc>
                <a:tc>
                  <a:txBody>
                    <a:bodyPr/>
                    <a:lstStyle/>
                    <a:p>
                      <a:pPr algn="ctr"/>
                      <a:r>
                        <a:rPr lang="lt-LT" sz="1000">
                          <a:solidFill>
                            <a:schemeClr val="tx1"/>
                          </a:solidFill>
                          <a:latin typeface="Montserrat"/>
                        </a:rPr>
                        <a:t>60</a:t>
                      </a:r>
                    </a:p>
                  </a:txBody>
                  <a:tcPr>
                    <a:solidFill>
                      <a:schemeClr val="accent2">
                        <a:lumMod val="60000"/>
                        <a:lumOff val="40000"/>
                      </a:schemeClr>
                    </a:solidFill>
                  </a:tcPr>
                </a:tc>
                <a:extLst>
                  <a:ext uri="{0D108BD9-81ED-4DB2-BD59-A6C34878D82A}">
                    <a16:rowId xmlns:a16="http://schemas.microsoft.com/office/drawing/2014/main" val="1325372061"/>
                  </a:ext>
                </a:extLst>
              </a:tr>
              <a:tr h="370840">
                <a:tc>
                  <a:txBody>
                    <a:bodyPr/>
                    <a:lstStyle/>
                    <a:p>
                      <a:r>
                        <a:rPr lang="en-US" sz="1000">
                          <a:latin typeface="Montserrat"/>
                        </a:rPr>
                        <a:t>2</a:t>
                      </a:r>
                    </a:p>
                  </a:txBody>
                  <a:tcPr/>
                </a:tc>
                <a:tc>
                  <a:txBody>
                    <a:bodyPr/>
                    <a:lstStyle/>
                    <a:p>
                      <a:pPr lvl="0">
                        <a:buNone/>
                      </a:pPr>
                      <a:r>
                        <a:rPr lang="lt-LT" sz="1000" b="0" i="0" u="none" strike="noStrike" noProof="0">
                          <a:solidFill>
                            <a:srgbClr val="242424"/>
                          </a:solidFill>
                          <a:latin typeface="Montserrat"/>
                        </a:rPr>
                        <a:t>Įrengti ir atnaujinti skirtingų lygių pėsčiųjų ir dviračių  perėjas/viadukus, vnt.</a:t>
                      </a:r>
                      <a:endParaRPr lang="en-US" sz="1000">
                        <a:latin typeface="Montserrat"/>
                      </a:endParaRPr>
                    </a:p>
                  </a:txBody>
                  <a:tcPr/>
                </a:tc>
                <a:tc>
                  <a:txBody>
                    <a:bodyPr/>
                    <a:lstStyle/>
                    <a:p>
                      <a:pPr marL="0" marR="0" lvl="0" indent="0" algn="ctr" rtl="0" eaLnBrk="1" fontAlgn="auto" latinLnBrk="0" hangingPunct="1">
                        <a:lnSpc>
                          <a:spcPct val="100000"/>
                        </a:lnSpc>
                        <a:spcBef>
                          <a:spcPts val="0"/>
                        </a:spcBef>
                        <a:spcAft>
                          <a:spcPts val="0"/>
                        </a:spcAft>
                        <a:buClr>
                          <a:srgbClr val="000000"/>
                        </a:buClr>
                        <a:buSzTx/>
                        <a:buFont typeface="Arial"/>
                        <a:buNone/>
                      </a:pPr>
                      <a:r>
                        <a:rPr lang="en-US" sz="1000">
                          <a:solidFill>
                            <a:schemeClr val="tx1"/>
                          </a:solidFill>
                          <a:latin typeface="Montserrat"/>
                        </a:rPr>
                        <a:t>VMS</a:t>
                      </a:r>
                    </a:p>
                  </a:txBody>
                  <a:tcPr/>
                </a:tc>
                <a:tc>
                  <a:txBody>
                    <a:bodyPr/>
                    <a:lstStyle/>
                    <a:p>
                      <a:pPr algn="ctr"/>
                      <a:r>
                        <a:rPr lang="lt-LT" sz="1000">
                          <a:solidFill>
                            <a:schemeClr val="tx1"/>
                          </a:solidFill>
                          <a:latin typeface="Montserrat"/>
                        </a:rPr>
                        <a:t>0</a:t>
                      </a:r>
                      <a:endParaRPr lang="en-US" sz="1000">
                        <a:solidFill>
                          <a:schemeClr val="tx1"/>
                        </a:solidFill>
                        <a:latin typeface="Montserrat"/>
                      </a:endParaRPr>
                    </a:p>
                  </a:txBody>
                  <a:tcPr>
                    <a:solidFill>
                      <a:schemeClr val="accent4">
                        <a:lumMod val="20000"/>
                        <a:lumOff val="80000"/>
                      </a:schemeClr>
                    </a:solidFill>
                  </a:tcPr>
                </a:tc>
                <a:tc>
                  <a:txBody>
                    <a:bodyPr/>
                    <a:lstStyle/>
                    <a:p>
                      <a:pPr algn="ctr"/>
                      <a:r>
                        <a:rPr lang="lt-LT" sz="1000">
                          <a:solidFill>
                            <a:schemeClr val="tx1"/>
                          </a:solidFill>
                          <a:latin typeface="Montserrat"/>
                        </a:rPr>
                        <a:t>2</a:t>
                      </a:r>
                      <a:endParaRPr lang="en-US" sz="1000">
                        <a:solidFill>
                          <a:schemeClr val="tx1"/>
                        </a:solidFill>
                        <a:latin typeface="Montserrat"/>
                      </a:endParaRPr>
                    </a:p>
                  </a:txBody>
                  <a:tcPr>
                    <a:solidFill>
                      <a:schemeClr val="accent4">
                        <a:lumMod val="40000"/>
                        <a:lumOff val="60000"/>
                      </a:schemeClr>
                    </a:solidFill>
                  </a:tcPr>
                </a:tc>
                <a:tc>
                  <a:txBody>
                    <a:bodyPr/>
                    <a:lstStyle/>
                    <a:p>
                      <a:pPr algn="ctr"/>
                      <a:r>
                        <a:rPr lang="en-US" sz="1000">
                          <a:solidFill>
                            <a:schemeClr val="tx1"/>
                          </a:solidFill>
                          <a:latin typeface="Montserrat"/>
                        </a:rPr>
                        <a:t>4</a:t>
                      </a:r>
                    </a:p>
                  </a:txBody>
                  <a:tcPr>
                    <a:solidFill>
                      <a:schemeClr val="accent4">
                        <a:lumMod val="60000"/>
                        <a:lumOff val="40000"/>
                      </a:schemeClr>
                    </a:solidFill>
                  </a:tcPr>
                </a:tc>
                <a:tc>
                  <a:txBody>
                    <a:bodyPr/>
                    <a:lstStyle/>
                    <a:p>
                      <a:pPr algn="ctr"/>
                      <a:r>
                        <a:rPr lang="en-US" sz="1000">
                          <a:solidFill>
                            <a:schemeClr val="tx1"/>
                          </a:solidFill>
                          <a:latin typeface="Montserrat"/>
                        </a:rPr>
                        <a:t>6</a:t>
                      </a:r>
                    </a:p>
                  </a:txBody>
                  <a:tcPr>
                    <a:solidFill>
                      <a:schemeClr val="accent2">
                        <a:lumMod val="60000"/>
                        <a:lumOff val="40000"/>
                      </a:schemeClr>
                    </a:solidFill>
                  </a:tcPr>
                </a:tc>
                <a:extLst>
                  <a:ext uri="{0D108BD9-81ED-4DB2-BD59-A6C34878D82A}">
                    <a16:rowId xmlns:a16="http://schemas.microsoft.com/office/drawing/2014/main" val="1004016835"/>
                  </a:ext>
                </a:extLst>
              </a:tr>
              <a:tr h="370840">
                <a:tc>
                  <a:txBody>
                    <a:bodyPr/>
                    <a:lstStyle/>
                    <a:p>
                      <a:r>
                        <a:rPr lang="en-US" sz="1000">
                          <a:latin typeface="Montserrat"/>
                        </a:rPr>
                        <a:t>3</a:t>
                      </a:r>
                      <a:endParaRPr lang="lt-LT" sz="1000">
                        <a:latin typeface="Montserrat" panose="00000500000000000000" pitchFamily="2" charset="-70"/>
                      </a:endParaRPr>
                    </a:p>
                  </a:txBody>
                  <a:tcPr/>
                </a:tc>
                <a:tc>
                  <a:txBody>
                    <a:bodyPr/>
                    <a:lstStyle/>
                    <a:p>
                      <a:pPr lvl="0">
                        <a:buNone/>
                      </a:pPr>
                      <a:r>
                        <a:rPr lang="lt-LT" sz="1000">
                          <a:latin typeface="Montserrat"/>
                        </a:rPr>
                        <a:t>Atnaujinti ir įrengti akustinius įrenginius šviesoforais reguliuojamose sankryžose ir perėjose, vnt.</a:t>
                      </a:r>
                      <a:endParaRPr lang="en-US" sz="1000">
                        <a:latin typeface="Montserrat"/>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a:solidFill>
                            <a:schemeClr val="tx1"/>
                          </a:solidFill>
                          <a:latin typeface="Montserrat"/>
                        </a:rPr>
                        <a:t>JUDU</a:t>
                      </a:r>
                    </a:p>
                  </a:txBody>
                  <a:tcPr/>
                </a:tc>
                <a:tc>
                  <a:txBody>
                    <a:bodyPr/>
                    <a:lstStyle/>
                    <a:p>
                      <a:pPr algn="ctr"/>
                      <a:r>
                        <a:rPr lang="en-US" sz="1000">
                          <a:solidFill>
                            <a:schemeClr val="tx1"/>
                          </a:solidFill>
                          <a:latin typeface="Montserrat"/>
                        </a:rPr>
                        <a:t>100</a:t>
                      </a:r>
                    </a:p>
                  </a:txBody>
                  <a:tcPr>
                    <a:solidFill>
                      <a:schemeClr val="accent4">
                        <a:lumMod val="20000"/>
                        <a:lumOff val="80000"/>
                      </a:schemeClr>
                    </a:solidFill>
                  </a:tcPr>
                </a:tc>
                <a:tc>
                  <a:txBody>
                    <a:bodyPr/>
                    <a:lstStyle/>
                    <a:p>
                      <a:pPr algn="ctr"/>
                      <a:r>
                        <a:rPr lang="en-US" sz="1000">
                          <a:solidFill>
                            <a:schemeClr val="tx1"/>
                          </a:solidFill>
                          <a:latin typeface="Montserrat"/>
                        </a:rPr>
                        <a:t>100</a:t>
                      </a:r>
                    </a:p>
                  </a:txBody>
                  <a:tcPr>
                    <a:solidFill>
                      <a:schemeClr val="accent4">
                        <a:lumMod val="40000"/>
                        <a:lumOff val="60000"/>
                      </a:schemeClr>
                    </a:solidFill>
                  </a:tcPr>
                </a:tc>
                <a:tc>
                  <a:txBody>
                    <a:bodyPr/>
                    <a:lstStyle/>
                    <a:p>
                      <a:pPr algn="ctr"/>
                      <a:r>
                        <a:rPr lang="en-US" sz="1000">
                          <a:solidFill>
                            <a:schemeClr val="tx1"/>
                          </a:solidFill>
                          <a:latin typeface="Montserrat"/>
                        </a:rPr>
                        <a:t>100</a:t>
                      </a:r>
                    </a:p>
                  </a:txBody>
                  <a:tcPr>
                    <a:solidFill>
                      <a:schemeClr val="accent4">
                        <a:lumMod val="60000"/>
                        <a:lumOff val="40000"/>
                      </a:schemeClr>
                    </a:solidFill>
                  </a:tcPr>
                </a:tc>
                <a:tc>
                  <a:txBody>
                    <a:bodyPr/>
                    <a:lstStyle/>
                    <a:p>
                      <a:pPr algn="ctr"/>
                      <a:r>
                        <a:rPr lang="en-US" sz="1000">
                          <a:solidFill>
                            <a:schemeClr val="tx1"/>
                          </a:solidFill>
                          <a:latin typeface="Montserrat"/>
                        </a:rPr>
                        <a:t>300</a:t>
                      </a:r>
                    </a:p>
                  </a:txBody>
                  <a:tcPr>
                    <a:solidFill>
                      <a:schemeClr val="accent2">
                        <a:lumMod val="60000"/>
                        <a:lumOff val="40000"/>
                      </a:schemeClr>
                    </a:solidFill>
                  </a:tcPr>
                </a:tc>
                <a:extLst>
                  <a:ext uri="{0D108BD9-81ED-4DB2-BD59-A6C34878D82A}">
                    <a16:rowId xmlns:a16="http://schemas.microsoft.com/office/drawing/2014/main" val="20852027"/>
                  </a:ext>
                </a:extLst>
              </a:tr>
              <a:tr h="370840">
                <a:tc>
                  <a:txBody>
                    <a:bodyPr/>
                    <a:lstStyle/>
                    <a:p>
                      <a:r>
                        <a:rPr lang="en-US" sz="1000">
                          <a:latin typeface="Montserrat"/>
                        </a:rPr>
                        <a:t>4</a:t>
                      </a:r>
                      <a:endParaRPr lang="lt-LT" sz="1000">
                        <a:latin typeface="Montserrat" panose="00000500000000000000" pitchFamily="2" charset="-70"/>
                      </a:endParaRPr>
                    </a:p>
                  </a:txBody>
                  <a:tcPr/>
                </a:tc>
                <a:tc>
                  <a:txBody>
                    <a:bodyPr/>
                    <a:lstStyle/>
                    <a:p>
                      <a:pPr lvl="0">
                        <a:buNone/>
                      </a:pPr>
                      <a:r>
                        <a:rPr lang="lt-LT" sz="1000" b="0" i="0" u="none" strike="noStrike" noProof="0">
                          <a:solidFill>
                            <a:srgbClr val="242424"/>
                          </a:solidFill>
                          <a:latin typeface="Montserrat"/>
                        </a:rPr>
                        <a:t>Įrengti naują pėsčiųjų-dviratininkų tiltą, vnt.</a:t>
                      </a:r>
                      <a:endParaRPr lang="en-US" sz="1000">
                        <a:latin typeface="Montserrat"/>
                      </a:endParaRPr>
                    </a:p>
                  </a:txBody>
                  <a:tcPr/>
                </a:tc>
                <a:tc>
                  <a:txBody>
                    <a:bodyPr/>
                    <a:lstStyle/>
                    <a:p>
                      <a:pPr marL="0" marR="0" lvl="0" indent="0" algn="ctr" rtl="0" eaLnBrk="1" fontAlgn="auto" latinLnBrk="0" hangingPunct="1">
                        <a:lnSpc>
                          <a:spcPct val="100000"/>
                        </a:lnSpc>
                        <a:spcBef>
                          <a:spcPts val="0"/>
                        </a:spcBef>
                        <a:spcAft>
                          <a:spcPts val="0"/>
                        </a:spcAft>
                        <a:buClr>
                          <a:srgbClr val="000000"/>
                        </a:buClr>
                        <a:buSzTx/>
                        <a:buFont typeface="Arial"/>
                        <a:buNone/>
                      </a:pPr>
                      <a:r>
                        <a:rPr lang="en-US" sz="1000">
                          <a:solidFill>
                            <a:schemeClr val="tx1"/>
                          </a:solidFill>
                          <a:latin typeface="Montserrat"/>
                        </a:rPr>
                        <a:t>VMS</a:t>
                      </a:r>
                    </a:p>
                    <a:p>
                      <a:pPr marL="0" marR="0" lvl="0" indent="0" algn="ctr">
                        <a:lnSpc>
                          <a:spcPct val="100000"/>
                        </a:lnSpc>
                        <a:spcBef>
                          <a:spcPts val="0"/>
                        </a:spcBef>
                        <a:spcAft>
                          <a:spcPts val="0"/>
                        </a:spcAft>
                        <a:buSzTx/>
                        <a:buFont typeface="Arial"/>
                        <a:buNone/>
                      </a:pPr>
                      <a:r>
                        <a:rPr lang="en-US" sz="1000">
                          <a:solidFill>
                            <a:schemeClr val="tx1"/>
                          </a:solidFill>
                          <a:latin typeface="Montserrat"/>
                        </a:rPr>
                        <a:t>JUDU</a:t>
                      </a:r>
                    </a:p>
                  </a:txBody>
                  <a:tcPr/>
                </a:tc>
                <a:tc>
                  <a:txBody>
                    <a:bodyPr/>
                    <a:lstStyle/>
                    <a:p>
                      <a:pPr algn="ctr"/>
                      <a:r>
                        <a:rPr lang="en-US" sz="1000">
                          <a:solidFill>
                            <a:schemeClr val="tx1"/>
                          </a:solidFill>
                          <a:latin typeface="Montserrat"/>
                        </a:rPr>
                        <a:t>0</a:t>
                      </a:r>
                    </a:p>
                  </a:txBody>
                  <a:tcPr>
                    <a:solidFill>
                      <a:schemeClr val="accent4">
                        <a:lumMod val="20000"/>
                        <a:lumOff val="80000"/>
                      </a:schemeClr>
                    </a:solidFill>
                  </a:tcPr>
                </a:tc>
                <a:tc>
                  <a:txBody>
                    <a:bodyPr/>
                    <a:lstStyle/>
                    <a:p>
                      <a:pPr algn="ctr"/>
                      <a:r>
                        <a:rPr lang="en-US" sz="1000">
                          <a:solidFill>
                            <a:schemeClr val="tx1"/>
                          </a:solidFill>
                          <a:latin typeface="Montserrat"/>
                        </a:rPr>
                        <a:t>0</a:t>
                      </a:r>
                    </a:p>
                  </a:txBody>
                  <a:tcPr>
                    <a:solidFill>
                      <a:schemeClr val="accent4">
                        <a:lumMod val="40000"/>
                        <a:lumOff val="60000"/>
                      </a:schemeClr>
                    </a:solidFill>
                  </a:tcPr>
                </a:tc>
                <a:tc>
                  <a:txBody>
                    <a:bodyPr/>
                    <a:lstStyle/>
                    <a:p>
                      <a:pPr algn="ctr"/>
                      <a:r>
                        <a:rPr lang="en-US" sz="1000">
                          <a:solidFill>
                            <a:schemeClr val="tx1"/>
                          </a:solidFill>
                          <a:latin typeface="Montserrat"/>
                        </a:rPr>
                        <a:t>1</a:t>
                      </a:r>
                    </a:p>
                  </a:txBody>
                  <a:tcPr>
                    <a:solidFill>
                      <a:schemeClr val="accent4">
                        <a:lumMod val="60000"/>
                        <a:lumOff val="40000"/>
                      </a:schemeClr>
                    </a:solidFill>
                  </a:tcPr>
                </a:tc>
                <a:tc>
                  <a:txBody>
                    <a:bodyPr/>
                    <a:lstStyle/>
                    <a:p>
                      <a:pPr algn="ctr"/>
                      <a:r>
                        <a:rPr lang="en-US" sz="1000">
                          <a:solidFill>
                            <a:schemeClr val="tx1"/>
                          </a:solidFill>
                          <a:latin typeface="Montserrat"/>
                        </a:rPr>
                        <a:t>1</a:t>
                      </a:r>
                    </a:p>
                  </a:txBody>
                  <a:tcPr>
                    <a:solidFill>
                      <a:schemeClr val="accent2">
                        <a:lumMod val="60000"/>
                        <a:lumOff val="40000"/>
                      </a:schemeClr>
                    </a:solidFill>
                  </a:tcPr>
                </a:tc>
                <a:extLst>
                  <a:ext uri="{0D108BD9-81ED-4DB2-BD59-A6C34878D82A}">
                    <a16:rowId xmlns:a16="http://schemas.microsoft.com/office/drawing/2014/main" val="2395403760"/>
                  </a:ext>
                </a:extLst>
              </a:tr>
              <a:tr h="366841">
                <a:tc>
                  <a:txBody>
                    <a:bodyPr/>
                    <a:lstStyle/>
                    <a:p>
                      <a:r>
                        <a:rPr lang="en-US" sz="1000">
                          <a:latin typeface="Montserrat"/>
                        </a:rPr>
                        <a:t>5</a:t>
                      </a:r>
                      <a:endParaRPr lang="lt-LT" sz="1000">
                        <a:latin typeface="Montserrat" panose="00000500000000000000" pitchFamily="2" charset="-70"/>
                      </a:endParaRPr>
                    </a:p>
                  </a:txBody>
                  <a:tcPr/>
                </a:tc>
                <a:tc>
                  <a:txBody>
                    <a:bodyPr/>
                    <a:lstStyle/>
                    <a:p>
                      <a:pPr lvl="0">
                        <a:buNone/>
                      </a:pPr>
                      <a:r>
                        <a:rPr lang="lt-LT" sz="1000" b="0" i="0" u="none" strike="noStrike" noProof="0">
                          <a:solidFill>
                            <a:srgbClr val="242424"/>
                          </a:solidFill>
                          <a:latin typeface="Montserrat"/>
                        </a:rPr>
                        <a:t>Įrengti naujas trūkstamas, bei rekonstruoti nesaugias ir netvarkingas pėsčiųjų takų atkarpas, km</a:t>
                      </a:r>
                      <a:endParaRPr lang="en-US" sz="1000">
                        <a:latin typeface="Montserrat"/>
                      </a:endParaRPr>
                    </a:p>
                  </a:txBody>
                  <a:tcPr/>
                </a:tc>
                <a:tc>
                  <a:txBody>
                    <a:bodyPr/>
                    <a:lstStyle/>
                    <a:p>
                      <a:pPr marL="0" marR="0" lvl="0" indent="0" algn="ctr">
                        <a:lnSpc>
                          <a:spcPct val="100000"/>
                        </a:lnSpc>
                        <a:spcBef>
                          <a:spcPts val="0"/>
                        </a:spcBef>
                        <a:spcAft>
                          <a:spcPts val="0"/>
                        </a:spcAft>
                        <a:buNone/>
                      </a:pPr>
                      <a:r>
                        <a:rPr lang="en-US" sz="1000" b="0" i="0" u="none" strike="noStrike" noProof="0">
                          <a:solidFill>
                            <a:schemeClr val="tx1"/>
                          </a:solidFill>
                          <a:latin typeface="Montserrat"/>
                        </a:rPr>
                        <a:t>VMS</a:t>
                      </a:r>
                      <a:endParaRPr lang="en-US" sz="1000" b="0" i="0" u="none" strike="noStrike" noProof="0">
                        <a:solidFill>
                          <a:srgbClr val="000000"/>
                        </a:solidFill>
                        <a:latin typeface="Montserrat"/>
                      </a:endParaRPr>
                    </a:p>
                    <a:p>
                      <a:pPr marL="0" marR="0" lvl="0" indent="0" algn="ctr">
                        <a:lnSpc>
                          <a:spcPct val="100000"/>
                        </a:lnSpc>
                        <a:spcBef>
                          <a:spcPts val="0"/>
                        </a:spcBef>
                        <a:spcAft>
                          <a:spcPts val="0"/>
                        </a:spcAft>
                        <a:buNone/>
                      </a:pPr>
                      <a:r>
                        <a:rPr lang="en-US" sz="1000" b="0" i="0" u="none" strike="noStrike" noProof="0">
                          <a:solidFill>
                            <a:schemeClr val="tx1"/>
                          </a:solidFill>
                          <a:latin typeface="Montserrat"/>
                        </a:rPr>
                        <a:t>JUDU</a:t>
                      </a:r>
                      <a:endParaRPr lang="en-US" sz="1000">
                        <a:latin typeface="Montserrat"/>
                      </a:endParaRPr>
                    </a:p>
                  </a:txBody>
                  <a:tcPr/>
                </a:tc>
                <a:tc>
                  <a:txBody>
                    <a:bodyPr/>
                    <a:lstStyle/>
                    <a:p>
                      <a:pPr algn="ctr"/>
                      <a:r>
                        <a:rPr lang="en-US" sz="1000">
                          <a:solidFill>
                            <a:schemeClr val="tx1"/>
                          </a:solidFill>
                          <a:latin typeface="Montserrat"/>
                        </a:rPr>
                        <a:t>50</a:t>
                      </a:r>
                    </a:p>
                  </a:txBody>
                  <a:tcPr>
                    <a:solidFill>
                      <a:schemeClr val="accent4">
                        <a:lumMod val="20000"/>
                        <a:lumOff val="80000"/>
                      </a:schemeClr>
                    </a:solidFill>
                  </a:tcPr>
                </a:tc>
                <a:tc>
                  <a:txBody>
                    <a:bodyPr/>
                    <a:lstStyle/>
                    <a:p>
                      <a:pPr algn="ctr"/>
                      <a:r>
                        <a:rPr lang="en-US" sz="1000">
                          <a:solidFill>
                            <a:schemeClr val="tx1"/>
                          </a:solidFill>
                          <a:latin typeface="Montserrat"/>
                        </a:rPr>
                        <a:t>50</a:t>
                      </a:r>
                    </a:p>
                  </a:txBody>
                  <a:tcPr>
                    <a:solidFill>
                      <a:schemeClr val="accent4">
                        <a:lumMod val="40000"/>
                        <a:lumOff val="60000"/>
                      </a:schemeClr>
                    </a:solidFill>
                  </a:tcPr>
                </a:tc>
                <a:tc>
                  <a:txBody>
                    <a:bodyPr/>
                    <a:lstStyle/>
                    <a:p>
                      <a:pPr algn="ctr"/>
                      <a:r>
                        <a:rPr lang="en-US" sz="1000">
                          <a:solidFill>
                            <a:schemeClr val="tx1"/>
                          </a:solidFill>
                          <a:latin typeface="Montserrat"/>
                        </a:rPr>
                        <a:t>50</a:t>
                      </a:r>
                    </a:p>
                  </a:txBody>
                  <a:tcPr>
                    <a:solidFill>
                      <a:schemeClr val="accent4">
                        <a:lumMod val="60000"/>
                        <a:lumOff val="40000"/>
                      </a:schemeClr>
                    </a:solidFill>
                  </a:tcPr>
                </a:tc>
                <a:tc>
                  <a:txBody>
                    <a:bodyPr/>
                    <a:lstStyle/>
                    <a:p>
                      <a:pPr algn="ctr"/>
                      <a:r>
                        <a:rPr lang="en-US" sz="1000">
                          <a:solidFill>
                            <a:schemeClr val="tx1"/>
                          </a:solidFill>
                          <a:latin typeface="Montserrat"/>
                        </a:rPr>
                        <a:t>150</a:t>
                      </a:r>
                    </a:p>
                  </a:txBody>
                  <a:tcPr>
                    <a:solidFill>
                      <a:schemeClr val="accent2">
                        <a:lumMod val="60000"/>
                        <a:lumOff val="40000"/>
                      </a:schemeClr>
                    </a:solidFill>
                  </a:tcPr>
                </a:tc>
                <a:extLst>
                  <a:ext uri="{0D108BD9-81ED-4DB2-BD59-A6C34878D82A}">
                    <a16:rowId xmlns:a16="http://schemas.microsoft.com/office/drawing/2014/main" val="2199281857"/>
                  </a:ext>
                </a:extLst>
              </a:tr>
              <a:tr h="370840">
                <a:tc>
                  <a:txBody>
                    <a:bodyPr/>
                    <a:lstStyle/>
                    <a:p>
                      <a:r>
                        <a:rPr lang="en-US" sz="1000">
                          <a:latin typeface="Montserrat"/>
                        </a:rPr>
                        <a:t>6</a:t>
                      </a:r>
                      <a:endParaRPr lang="lt-LT" sz="1000">
                        <a:latin typeface="Montserrat" panose="00000500000000000000" pitchFamily="2" charset="-70"/>
                      </a:endParaRPr>
                    </a:p>
                  </a:txBody>
                  <a:tcPr/>
                </a:tc>
                <a:tc>
                  <a:txBody>
                    <a:bodyPr/>
                    <a:lstStyle/>
                    <a:p>
                      <a:pPr lvl="0">
                        <a:buNone/>
                      </a:pPr>
                      <a:r>
                        <a:rPr lang="lt-LT" sz="1000" b="0" i="0" u="none" strike="noStrike" noProof="0">
                          <a:solidFill>
                            <a:srgbClr val="242424"/>
                          </a:solidFill>
                          <a:latin typeface="Montserrat"/>
                        </a:rPr>
                        <a:t>Pertvarkyti gatves, didinant saugą ir patogų pėsčiųjų, dviratininkų judėjimą, pagal ramaus eismo gatvių principus, vnt.</a:t>
                      </a:r>
                      <a:endParaRPr lang="en-US" sz="1000">
                        <a:latin typeface="Montserrat"/>
                      </a:endParaRPr>
                    </a:p>
                  </a:txBody>
                  <a:tcPr/>
                </a:tc>
                <a:tc>
                  <a:txBody>
                    <a:bodyPr/>
                    <a:lstStyle/>
                    <a:p>
                      <a:pPr marL="0" marR="0" lvl="0" indent="0" algn="ctr">
                        <a:lnSpc>
                          <a:spcPct val="100000"/>
                        </a:lnSpc>
                        <a:spcBef>
                          <a:spcPts val="0"/>
                        </a:spcBef>
                        <a:spcAft>
                          <a:spcPts val="0"/>
                        </a:spcAft>
                        <a:buNone/>
                      </a:pPr>
                      <a:r>
                        <a:rPr lang="en-US" sz="1000" b="0" i="0" u="none" strike="noStrike" noProof="0">
                          <a:solidFill>
                            <a:schemeClr val="tx1"/>
                          </a:solidFill>
                          <a:latin typeface="Montserrat"/>
                        </a:rPr>
                        <a:t>VMS</a:t>
                      </a:r>
                      <a:endParaRPr lang="en-US" sz="1000" b="0" i="0" u="none" strike="noStrike" noProof="0">
                        <a:solidFill>
                          <a:srgbClr val="000000"/>
                        </a:solidFill>
                        <a:latin typeface="Montserrat"/>
                      </a:endParaRPr>
                    </a:p>
                    <a:p>
                      <a:pPr marL="0" marR="0" lvl="0" indent="0" algn="ctr">
                        <a:lnSpc>
                          <a:spcPct val="100000"/>
                        </a:lnSpc>
                        <a:spcBef>
                          <a:spcPts val="0"/>
                        </a:spcBef>
                        <a:spcAft>
                          <a:spcPts val="0"/>
                        </a:spcAft>
                        <a:buNone/>
                      </a:pPr>
                      <a:r>
                        <a:rPr lang="en-US" sz="1000" b="0" i="0" u="none" strike="noStrike" noProof="0">
                          <a:solidFill>
                            <a:schemeClr val="tx1"/>
                          </a:solidFill>
                          <a:latin typeface="Montserrat"/>
                        </a:rPr>
                        <a:t>JUDU</a:t>
                      </a:r>
                      <a:endParaRPr lang="lt-LT" sz="1000">
                        <a:latin typeface="Montserrat"/>
                      </a:endParaRPr>
                    </a:p>
                  </a:txBody>
                  <a:tcPr/>
                </a:tc>
                <a:tc>
                  <a:txBody>
                    <a:bodyPr/>
                    <a:lstStyle/>
                    <a:p>
                      <a:pPr algn="ctr"/>
                      <a:r>
                        <a:rPr lang="lt-LT" sz="1000">
                          <a:solidFill>
                            <a:srgbClr val="000000"/>
                          </a:solidFill>
                          <a:latin typeface="Montserrat"/>
                        </a:rPr>
                        <a:t>0</a:t>
                      </a:r>
                      <a:endParaRPr lang="en-US" sz="1000">
                        <a:solidFill>
                          <a:srgbClr val="000000"/>
                        </a:solidFill>
                        <a:latin typeface="Montserrat"/>
                      </a:endParaRPr>
                    </a:p>
                  </a:txBody>
                  <a:tcPr>
                    <a:solidFill>
                      <a:schemeClr val="accent4">
                        <a:lumMod val="20000"/>
                        <a:lumOff val="80000"/>
                      </a:schemeClr>
                    </a:solidFill>
                  </a:tcPr>
                </a:tc>
                <a:tc>
                  <a:txBody>
                    <a:bodyPr/>
                    <a:lstStyle/>
                    <a:p>
                      <a:pPr algn="ctr"/>
                      <a:r>
                        <a:rPr lang="lt-LT" sz="1000">
                          <a:solidFill>
                            <a:srgbClr val="000000"/>
                          </a:solidFill>
                          <a:latin typeface="Montserrat"/>
                        </a:rPr>
                        <a:t>12</a:t>
                      </a:r>
                      <a:endParaRPr lang="en-US" sz="1000">
                        <a:solidFill>
                          <a:srgbClr val="000000"/>
                        </a:solidFill>
                        <a:latin typeface="Montserrat"/>
                      </a:endParaRPr>
                    </a:p>
                  </a:txBody>
                  <a:tcPr>
                    <a:solidFill>
                      <a:schemeClr val="accent4">
                        <a:lumMod val="40000"/>
                        <a:lumOff val="60000"/>
                      </a:schemeClr>
                    </a:solidFill>
                  </a:tcPr>
                </a:tc>
                <a:tc>
                  <a:txBody>
                    <a:bodyPr/>
                    <a:lstStyle/>
                    <a:p>
                      <a:pPr algn="ctr"/>
                      <a:r>
                        <a:rPr lang="lt-LT" sz="1000">
                          <a:solidFill>
                            <a:srgbClr val="000000"/>
                          </a:solidFill>
                          <a:latin typeface="Montserrat"/>
                        </a:rPr>
                        <a:t>28</a:t>
                      </a:r>
                      <a:endParaRPr lang="en-US" sz="1000">
                        <a:solidFill>
                          <a:srgbClr val="000000"/>
                        </a:solidFill>
                        <a:latin typeface="Montserrat"/>
                      </a:endParaRPr>
                    </a:p>
                  </a:txBody>
                  <a:tcPr>
                    <a:solidFill>
                      <a:schemeClr val="accent4">
                        <a:lumMod val="60000"/>
                        <a:lumOff val="40000"/>
                      </a:schemeClr>
                    </a:solidFill>
                  </a:tcPr>
                </a:tc>
                <a:tc>
                  <a:txBody>
                    <a:bodyPr/>
                    <a:lstStyle/>
                    <a:p>
                      <a:pPr algn="ctr"/>
                      <a:r>
                        <a:rPr lang="lt-LT" sz="1000">
                          <a:solidFill>
                            <a:srgbClr val="000000"/>
                          </a:solidFill>
                          <a:latin typeface="Montserrat"/>
                        </a:rPr>
                        <a:t>40</a:t>
                      </a:r>
                      <a:endParaRPr lang="en-US" sz="1000">
                        <a:solidFill>
                          <a:srgbClr val="000000"/>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1603722221"/>
                  </a:ext>
                </a:extLst>
              </a:tr>
              <a:tr h="366841">
                <a:tc>
                  <a:txBody>
                    <a:bodyPr/>
                    <a:lstStyle/>
                    <a:p>
                      <a:r>
                        <a:rPr lang="lt-LT" sz="1000">
                          <a:latin typeface="Montserrat"/>
                        </a:rPr>
                        <a:t>7</a:t>
                      </a:r>
                    </a:p>
                  </a:txBody>
                  <a:tcPr/>
                </a:tc>
                <a:tc>
                  <a:txBody>
                    <a:bodyPr/>
                    <a:lstStyle/>
                    <a:p>
                      <a:pPr lvl="0">
                        <a:buNone/>
                      </a:pPr>
                      <a:r>
                        <a:rPr lang="lt-LT" sz="1000" b="0" i="0" u="none" strike="noStrike" noProof="0">
                          <a:solidFill>
                            <a:srgbClr val="242424"/>
                          </a:solidFill>
                          <a:latin typeface="Montserrat"/>
                        </a:rPr>
                        <a:t>Senamiesčio gatvių pertvarkymas, vnt.</a:t>
                      </a:r>
                      <a:endParaRPr lang="en-US" sz="1000">
                        <a:latin typeface="Montserrat"/>
                      </a:endParaRPr>
                    </a:p>
                  </a:txBody>
                  <a:tcPr/>
                </a:tc>
                <a:tc>
                  <a:txBody>
                    <a:bodyPr/>
                    <a:lstStyle/>
                    <a:p>
                      <a:pPr lvl="0" algn="ctr">
                        <a:buNone/>
                      </a:pPr>
                      <a:r>
                        <a:rPr lang="lt-LT" sz="1000">
                          <a:solidFill>
                            <a:schemeClr val="tx1"/>
                          </a:solidFill>
                          <a:latin typeface="Montserrat"/>
                        </a:rPr>
                        <a:t>VMS</a:t>
                      </a:r>
                    </a:p>
                  </a:txBody>
                  <a:tcPr/>
                </a:tc>
                <a:tc>
                  <a:txBody>
                    <a:bodyPr/>
                    <a:lstStyle/>
                    <a:p>
                      <a:pPr lvl="0" algn="ctr">
                        <a:buNone/>
                      </a:pPr>
                      <a:r>
                        <a:rPr lang="lt-LT" sz="1000">
                          <a:solidFill>
                            <a:schemeClr val="tx1"/>
                          </a:solidFill>
                          <a:latin typeface="Montserrat"/>
                        </a:rPr>
                        <a:t>2</a:t>
                      </a:r>
                    </a:p>
                  </a:txBody>
                  <a:tcPr>
                    <a:solidFill>
                      <a:schemeClr val="accent4">
                        <a:lumMod val="20000"/>
                        <a:lumOff val="80000"/>
                      </a:schemeClr>
                    </a:solidFill>
                  </a:tcPr>
                </a:tc>
                <a:tc>
                  <a:txBody>
                    <a:bodyPr/>
                    <a:lstStyle/>
                    <a:p>
                      <a:pPr lvl="0" algn="ctr">
                        <a:buNone/>
                      </a:pPr>
                      <a:r>
                        <a:rPr lang="lt-LT" sz="1000">
                          <a:solidFill>
                            <a:schemeClr val="tx1"/>
                          </a:solidFill>
                          <a:latin typeface="Montserrat"/>
                        </a:rPr>
                        <a:t>2</a:t>
                      </a:r>
                    </a:p>
                  </a:txBody>
                  <a:tcPr>
                    <a:solidFill>
                      <a:schemeClr val="accent4">
                        <a:lumMod val="40000"/>
                        <a:lumOff val="60000"/>
                      </a:schemeClr>
                    </a:solidFill>
                  </a:tcPr>
                </a:tc>
                <a:tc>
                  <a:txBody>
                    <a:bodyPr/>
                    <a:lstStyle/>
                    <a:p>
                      <a:pPr lvl="0" algn="ctr">
                        <a:buNone/>
                      </a:pPr>
                      <a:r>
                        <a:rPr lang="lt-LT" sz="1000">
                          <a:solidFill>
                            <a:schemeClr val="tx1"/>
                          </a:solidFill>
                          <a:latin typeface="Montserrat"/>
                        </a:rPr>
                        <a:t>1</a:t>
                      </a:r>
                    </a:p>
                  </a:txBody>
                  <a:tcPr>
                    <a:solidFill>
                      <a:schemeClr val="accent4">
                        <a:lumMod val="60000"/>
                        <a:lumOff val="40000"/>
                      </a:schemeClr>
                    </a:solidFill>
                  </a:tcPr>
                </a:tc>
                <a:tc>
                  <a:txBody>
                    <a:bodyPr/>
                    <a:lstStyle/>
                    <a:p>
                      <a:pPr lvl="0" algn="ctr">
                        <a:buNone/>
                      </a:pPr>
                      <a:r>
                        <a:rPr lang="lt-LT" sz="1000">
                          <a:solidFill>
                            <a:schemeClr val="tx1"/>
                          </a:solidFill>
                          <a:latin typeface="Montserrat"/>
                        </a:rPr>
                        <a:t>5</a:t>
                      </a:r>
                    </a:p>
                  </a:txBody>
                  <a:tcPr>
                    <a:solidFill>
                      <a:schemeClr val="accent2">
                        <a:lumMod val="60000"/>
                        <a:lumOff val="40000"/>
                      </a:schemeClr>
                    </a:solidFill>
                  </a:tcPr>
                </a:tc>
                <a:extLst>
                  <a:ext uri="{0D108BD9-81ED-4DB2-BD59-A6C34878D82A}">
                    <a16:rowId xmlns:a16="http://schemas.microsoft.com/office/drawing/2014/main" val="1188821820"/>
                  </a:ext>
                </a:extLst>
              </a:tr>
              <a:tr h="370840">
                <a:tc>
                  <a:txBody>
                    <a:bodyPr/>
                    <a:lstStyle/>
                    <a:p>
                      <a:r>
                        <a:rPr lang="lt-LT" sz="1000">
                          <a:latin typeface="Montserrat"/>
                        </a:rPr>
                        <a:t>8</a:t>
                      </a:r>
                    </a:p>
                  </a:txBody>
                  <a:tcPr/>
                </a:tc>
                <a:tc>
                  <a:txBody>
                    <a:bodyPr/>
                    <a:lstStyle/>
                    <a:p>
                      <a:pPr lvl="0">
                        <a:buNone/>
                      </a:pPr>
                      <a:r>
                        <a:rPr lang="lt-LT" sz="1000" b="0" i="0" u="none" strike="noStrike" noProof="0">
                          <a:solidFill>
                            <a:srgbClr val="242424"/>
                          </a:solidFill>
                          <a:latin typeface="Montserrat"/>
                        </a:rPr>
                        <a:t>Įrengti apšvietimą pėsčiųjų ir dviračių takuose, km</a:t>
                      </a:r>
                      <a:endParaRPr lang="en-US" sz="1000">
                        <a:latin typeface="Montserrat"/>
                      </a:endParaRPr>
                    </a:p>
                  </a:txBody>
                  <a:tcPr/>
                </a:tc>
                <a:tc>
                  <a:txBody>
                    <a:bodyPr/>
                    <a:lstStyle/>
                    <a:p>
                      <a:pPr algn="ctr"/>
                      <a:r>
                        <a:rPr lang="lt-LT" sz="1000">
                          <a:solidFill>
                            <a:schemeClr val="tx1"/>
                          </a:solidFill>
                          <a:latin typeface="Montserrat"/>
                        </a:rPr>
                        <a:t>VA</a:t>
                      </a:r>
                    </a:p>
                  </a:txBody>
                  <a:tcPr/>
                </a:tc>
                <a:tc>
                  <a:txBody>
                    <a:bodyPr/>
                    <a:lstStyle/>
                    <a:p>
                      <a:pPr algn="ctr"/>
                      <a:r>
                        <a:rPr lang="en-US" sz="1000">
                          <a:solidFill>
                            <a:schemeClr val="tx1"/>
                          </a:solidFill>
                          <a:latin typeface="Montserrat"/>
                        </a:rPr>
                        <a:t>10</a:t>
                      </a:r>
                      <a:endParaRPr lang="lt-LT" sz="1000">
                        <a:solidFill>
                          <a:schemeClr val="tx1"/>
                        </a:solidFill>
                        <a:latin typeface="Montserrat"/>
                      </a:endParaRPr>
                    </a:p>
                  </a:txBody>
                  <a:tcPr>
                    <a:solidFill>
                      <a:schemeClr val="accent4">
                        <a:lumMod val="20000"/>
                        <a:lumOff val="80000"/>
                      </a:schemeClr>
                    </a:solidFill>
                  </a:tcPr>
                </a:tc>
                <a:tc>
                  <a:txBody>
                    <a:bodyPr/>
                    <a:lstStyle/>
                    <a:p>
                      <a:pPr algn="ctr"/>
                      <a:r>
                        <a:rPr lang="en-US" sz="1000">
                          <a:solidFill>
                            <a:schemeClr val="tx1"/>
                          </a:solidFill>
                          <a:latin typeface="Montserrat"/>
                        </a:rPr>
                        <a:t>10</a:t>
                      </a:r>
                      <a:endParaRPr lang="lt-LT" sz="1000">
                        <a:solidFill>
                          <a:schemeClr val="tx1"/>
                        </a:solidFill>
                        <a:latin typeface="Montserrat"/>
                      </a:endParaRPr>
                    </a:p>
                  </a:txBody>
                  <a:tcPr>
                    <a:solidFill>
                      <a:schemeClr val="accent4">
                        <a:lumMod val="40000"/>
                        <a:lumOff val="60000"/>
                      </a:schemeClr>
                    </a:solidFill>
                  </a:tcPr>
                </a:tc>
                <a:tc>
                  <a:txBody>
                    <a:bodyPr/>
                    <a:lstStyle/>
                    <a:p>
                      <a:pPr algn="ctr"/>
                      <a:r>
                        <a:rPr lang="en-US" sz="1000">
                          <a:solidFill>
                            <a:schemeClr val="tx1"/>
                          </a:solidFill>
                          <a:latin typeface="Montserrat"/>
                        </a:rPr>
                        <a:t>10</a:t>
                      </a:r>
                      <a:endParaRPr lang="lt-LT" sz="1000">
                        <a:solidFill>
                          <a:schemeClr val="tx1"/>
                        </a:solidFill>
                        <a:latin typeface="Montserrat"/>
                      </a:endParaRPr>
                    </a:p>
                  </a:txBody>
                  <a:tcPr>
                    <a:solidFill>
                      <a:schemeClr val="accent4">
                        <a:lumMod val="60000"/>
                        <a:lumOff val="40000"/>
                      </a:schemeClr>
                    </a:solidFill>
                  </a:tcPr>
                </a:tc>
                <a:tc>
                  <a:txBody>
                    <a:bodyPr/>
                    <a:lstStyle/>
                    <a:p>
                      <a:pPr algn="ctr"/>
                      <a:r>
                        <a:rPr lang="en-US" sz="1000">
                          <a:solidFill>
                            <a:schemeClr val="tx1"/>
                          </a:solidFill>
                          <a:latin typeface="Montserrat"/>
                        </a:rPr>
                        <a:t>30</a:t>
                      </a:r>
                      <a:endParaRPr lang="lt-LT" sz="1000">
                        <a:solidFill>
                          <a:schemeClr val="tx1"/>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3748613847"/>
                  </a:ext>
                </a:extLst>
              </a:tr>
              <a:tr h="370840">
                <a:tc>
                  <a:txBody>
                    <a:bodyPr/>
                    <a:lstStyle/>
                    <a:p>
                      <a:r>
                        <a:rPr lang="en-US" sz="1000">
                          <a:latin typeface="Montserrat"/>
                        </a:rPr>
                        <a:t>9</a:t>
                      </a:r>
                    </a:p>
                  </a:txBody>
                  <a:tcPr/>
                </a:tc>
                <a:tc>
                  <a:txBody>
                    <a:bodyPr/>
                    <a:lstStyle/>
                    <a:p>
                      <a:pPr lvl="0">
                        <a:buNone/>
                      </a:pPr>
                      <a:r>
                        <a:rPr lang="lt-LT" sz="1000" b="0" i="0" u="none" strike="noStrike" noProof="0">
                          <a:solidFill>
                            <a:srgbClr val="242424"/>
                          </a:solidFill>
                          <a:latin typeface="Montserrat"/>
                        </a:rPr>
                        <a:t>Vystyti viešųjų erdvių vaizdo stebėjimo kamerų tinklą, vnt.</a:t>
                      </a:r>
                      <a:endParaRPr lang="en-US" sz="1000">
                        <a:latin typeface="Montserrat"/>
                      </a:endParaRPr>
                    </a:p>
                  </a:txBody>
                  <a:tcPr/>
                </a:tc>
                <a:tc>
                  <a:txBody>
                    <a:bodyPr/>
                    <a:lstStyle/>
                    <a:p>
                      <a:pPr algn="ctr"/>
                      <a:r>
                        <a:rPr lang="lt-LT" sz="1000">
                          <a:solidFill>
                            <a:schemeClr val="tx1"/>
                          </a:solidFill>
                          <a:latin typeface="Montserrat"/>
                        </a:rPr>
                        <a:t>VMS</a:t>
                      </a:r>
                    </a:p>
                  </a:txBody>
                  <a:tcPr/>
                </a:tc>
                <a:tc>
                  <a:txBody>
                    <a:bodyPr/>
                    <a:lstStyle/>
                    <a:p>
                      <a:pPr algn="ctr"/>
                      <a:r>
                        <a:rPr lang="en-US" sz="1000">
                          <a:solidFill>
                            <a:schemeClr val="tx1"/>
                          </a:solidFill>
                          <a:latin typeface="Montserrat"/>
                        </a:rPr>
                        <a:t>166</a:t>
                      </a:r>
                      <a:endParaRPr lang="lt-LT" sz="1000">
                        <a:solidFill>
                          <a:schemeClr val="tx1"/>
                        </a:solidFill>
                        <a:latin typeface="Montserrat"/>
                      </a:endParaRPr>
                    </a:p>
                  </a:txBody>
                  <a:tcPr>
                    <a:solidFill>
                      <a:schemeClr val="accent4">
                        <a:lumMod val="20000"/>
                        <a:lumOff val="80000"/>
                      </a:schemeClr>
                    </a:solidFill>
                  </a:tcPr>
                </a:tc>
                <a:tc>
                  <a:txBody>
                    <a:bodyPr/>
                    <a:lstStyle/>
                    <a:p>
                      <a:pPr algn="ctr"/>
                      <a:r>
                        <a:rPr lang="en-US" sz="1000">
                          <a:solidFill>
                            <a:schemeClr val="tx1"/>
                          </a:solidFill>
                          <a:latin typeface="Montserrat"/>
                        </a:rPr>
                        <a:t>166</a:t>
                      </a:r>
                      <a:endParaRPr lang="lt-LT" sz="1000">
                        <a:solidFill>
                          <a:schemeClr val="tx1"/>
                        </a:solidFill>
                        <a:latin typeface="Montserrat"/>
                      </a:endParaRPr>
                    </a:p>
                  </a:txBody>
                  <a:tcPr>
                    <a:solidFill>
                      <a:schemeClr val="accent4">
                        <a:lumMod val="40000"/>
                        <a:lumOff val="60000"/>
                      </a:schemeClr>
                    </a:solidFill>
                  </a:tcPr>
                </a:tc>
                <a:tc>
                  <a:txBody>
                    <a:bodyPr/>
                    <a:lstStyle/>
                    <a:p>
                      <a:pPr algn="ctr"/>
                      <a:r>
                        <a:rPr lang="en-US" sz="1000">
                          <a:solidFill>
                            <a:schemeClr val="tx1"/>
                          </a:solidFill>
                          <a:latin typeface="Montserrat"/>
                        </a:rPr>
                        <a:t>0</a:t>
                      </a:r>
                      <a:endParaRPr lang="lt-LT" sz="1000">
                        <a:solidFill>
                          <a:schemeClr val="tx1"/>
                        </a:solidFill>
                        <a:latin typeface="Montserrat"/>
                      </a:endParaRPr>
                    </a:p>
                  </a:txBody>
                  <a:tcPr>
                    <a:solidFill>
                      <a:schemeClr val="accent4">
                        <a:lumMod val="60000"/>
                        <a:lumOff val="40000"/>
                      </a:schemeClr>
                    </a:solidFill>
                  </a:tcPr>
                </a:tc>
                <a:tc>
                  <a:txBody>
                    <a:bodyPr/>
                    <a:lstStyle/>
                    <a:p>
                      <a:pPr algn="ctr"/>
                      <a:r>
                        <a:rPr lang="en-US" sz="1000">
                          <a:solidFill>
                            <a:schemeClr val="tx1"/>
                          </a:solidFill>
                          <a:latin typeface="Montserrat"/>
                        </a:rPr>
                        <a:t>332</a:t>
                      </a:r>
                      <a:endParaRPr lang="lt-LT" sz="1000">
                        <a:solidFill>
                          <a:schemeClr val="tx1"/>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4138439589"/>
                  </a:ext>
                </a:extLst>
              </a:tr>
            </a:tbl>
          </a:graphicData>
        </a:graphic>
      </p:graphicFrame>
    </p:spTree>
    <p:extLst>
      <p:ext uri="{BB962C8B-B14F-4D97-AF65-F5344CB8AC3E}">
        <p14:creationId xmlns:p14="http://schemas.microsoft.com/office/powerpoint/2010/main" val="3721876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DA1B616-07D5-D006-BF20-41FD2E2FE59D}"/>
              </a:ext>
            </a:extLst>
          </p:cNvPr>
          <p:cNvSpPr txBox="1">
            <a:spLocks/>
          </p:cNvSpPr>
          <p:nvPr/>
        </p:nvSpPr>
        <p:spPr>
          <a:xfrm>
            <a:off x="566737" y="3142012"/>
            <a:ext cx="6487206" cy="1517276"/>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2"/>
              </a:buClr>
              <a:buSzPts val="1800"/>
              <a:buFont typeface="Arial"/>
              <a:buNone/>
              <a:defRPr sz="3750" b="0" i="0" u="none" strike="noStrike" cap="none" baseline="0">
                <a:solidFill>
                  <a:schemeClr val="tx1"/>
                </a:solidFill>
                <a:latin typeface="Graphit" panose="020B0803010203020203" pitchFamily="34" charset="-70"/>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lt-LT" b="1">
                <a:latin typeface="Montserrat" pitchFamily="2" charset="77"/>
              </a:rPr>
              <a:t>Mikromobilumo priemonių plėtra</a:t>
            </a:r>
            <a:endParaRPr lang="lt-LT"/>
          </a:p>
        </p:txBody>
      </p:sp>
    </p:spTree>
    <p:extLst>
      <p:ext uri="{BB962C8B-B14F-4D97-AF65-F5344CB8AC3E}">
        <p14:creationId xmlns:p14="http://schemas.microsoft.com/office/powerpoint/2010/main" val="135779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Picture 1">
            <a:extLst>
              <a:ext uri="{FF2B5EF4-FFF2-40B4-BE49-F238E27FC236}">
                <a16:creationId xmlns:a16="http://schemas.microsoft.com/office/drawing/2014/main" id="{0FD97B05-6E7D-B39E-438E-7FEAE449738B}"/>
              </a:ext>
            </a:extLst>
          </p:cNvPr>
          <p:cNvPicPr>
            <a:picLocks noChangeAspect="1"/>
          </p:cNvPicPr>
          <p:nvPr/>
        </p:nvPicPr>
        <p:blipFill>
          <a:blip r:embed="rId3"/>
          <a:stretch>
            <a:fillRect/>
          </a:stretch>
        </p:blipFill>
        <p:spPr>
          <a:xfrm>
            <a:off x="1" y="-5362"/>
            <a:ext cx="9144000" cy="5148862"/>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45819" y="370381"/>
            <a:ext cx="7734301"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0795" indent="-10795"/>
            <a:r>
              <a:rPr lang="lt-LT" sz="2000" b="1" err="1">
                <a:solidFill>
                  <a:srgbClr val="242750"/>
                </a:solidFill>
              </a:rPr>
              <a:t>Mikrojudumo</a:t>
            </a:r>
            <a:r>
              <a:rPr lang="lt-LT" sz="2000" b="1">
                <a:solidFill>
                  <a:srgbClr val="242750"/>
                </a:solidFill>
              </a:rPr>
              <a:t> priemonių plėtra</a:t>
            </a:r>
            <a:endParaRPr lang="lt-LT" sz="2000" b="1"/>
          </a:p>
        </p:txBody>
      </p:sp>
      <p:sp>
        <p:nvSpPr>
          <p:cNvPr id="14" name="Google Shape;131;p20">
            <a:extLst>
              <a:ext uri="{FF2B5EF4-FFF2-40B4-BE49-F238E27FC236}">
                <a16:creationId xmlns:a16="http://schemas.microsoft.com/office/drawing/2014/main" id="{DA2233D0-F868-2A81-B19D-F77794D822BF}"/>
              </a:ext>
            </a:extLst>
          </p:cNvPr>
          <p:cNvSpPr txBox="1"/>
          <p:nvPr/>
        </p:nvSpPr>
        <p:spPr>
          <a:xfrm>
            <a:off x="845819" y="1967608"/>
            <a:ext cx="6346010" cy="2805511"/>
          </a:xfrm>
          <a:prstGeom prst="rect">
            <a:avLst/>
          </a:prstGeom>
          <a:noFill/>
          <a:ln>
            <a:noFill/>
          </a:ln>
        </p:spPr>
        <p:txBody>
          <a:bodyPr spcFirstLastPara="1" wrap="square" lIns="0" tIns="0" rIns="0" bIns="0" anchor="t" anchorCtr="0">
            <a:noAutofit/>
          </a:bodyPr>
          <a:lstStyle/>
          <a:p>
            <a:pPr>
              <a:lnSpc>
                <a:spcPct val="150000"/>
              </a:lnSpc>
              <a:spcAft>
                <a:spcPts val="600"/>
              </a:spcAft>
              <a:buClr>
                <a:srgbClr val="595959"/>
              </a:buClr>
              <a:buSzPts val="1500"/>
            </a:pPr>
            <a:r>
              <a:rPr lang="lt" b="1">
                <a:solidFill>
                  <a:schemeClr val="accent3"/>
                </a:solidFill>
                <a:latin typeface="Montserrat"/>
                <a:ea typeface="Montserrat"/>
                <a:cs typeface="Montserrat"/>
                <a:sym typeface="Montserrat"/>
              </a:rPr>
              <a:t>Uždaviniai:</a:t>
            </a:r>
          </a:p>
          <a:p>
            <a:pPr marL="432000">
              <a:spcAft>
                <a:spcPts val="1800"/>
              </a:spcAft>
              <a:buClr>
                <a:srgbClr val="595959"/>
              </a:buClr>
              <a:buSzPts val="1500"/>
            </a:pPr>
            <a:r>
              <a:rPr lang="lt-LT" sz="1400">
                <a:solidFill>
                  <a:schemeClr val="dk1"/>
                </a:solidFill>
                <a:latin typeface="Montserrat"/>
                <a:ea typeface="Montserrat"/>
                <a:cs typeface="Montserrat"/>
                <a:sym typeface="Montserrat"/>
              </a:rPr>
              <a:t>Padidinti dviračių infrastruktūros pasiekiamumą, kad 250 m. atstumu infrastruktūra galėtų pasinaudoti </a:t>
            </a:r>
            <a:r>
              <a:rPr lang="lt-LT">
                <a:solidFill>
                  <a:schemeClr val="dk1"/>
                </a:solidFill>
                <a:latin typeface="Montserrat"/>
                <a:ea typeface="Montserrat"/>
                <a:cs typeface="Montserrat"/>
                <a:sym typeface="Montserrat"/>
              </a:rPr>
              <a:t>65</a:t>
            </a:r>
            <a:r>
              <a:rPr lang="lt-LT" sz="1400">
                <a:solidFill>
                  <a:schemeClr val="dk1"/>
                </a:solidFill>
                <a:latin typeface="Montserrat"/>
                <a:ea typeface="Montserrat"/>
                <a:cs typeface="Montserrat"/>
                <a:sym typeface="Montserrat"/>
              </a:rPr>
              <a:t> proc. gyventojų;</a:t>
            </a:r>
          </a:p>
          <a:p>
            <a:pPr marL="432000">
              <a:spcAft>
                <a:spcPts val="1800"/>
              </a:spcAft>
              <a:buClr>
                <a:srgbClr val="595959"/>
              </a:buClr>
              <a:buSzPts val="1500"/>
            </a:pPr>
            <a:r>
              <a:rPr lang="lt-LT" sz="1400">
                <a:solidFill>
                  <a:schemeClr val="dk1"/>
                </a:solidFill>
                <a:latin typeface="Montserrat"/>
                <a:ea typeface="Montserrat"/>
                <a:cs typeface="Montserrat"/>
                <a:sym typeface="Montserrat"/>
              </a:rPr>
              <a:t>Įrengti dviračių saugojimo infrastruktūrą prie gyvenamųjų namų, švietimo ir kitų įstaigų;</a:t>
            </a:r>
          </a:p>
          <a:p>
            <a:pPr marL="432000">
              <a:spcAft>
                <a:spcPts val="1800"/>
              </a:spcAft>
              <a:buClr>
                <a:srgbClr val="595959"/>
              </a:buClr>
              <a:buSzPts val="1500"/>
            </a:pPr>
            <a:r>
              <a:rPr lang="lt-LT" sz="1400">
                <a:solidFill>
                  <a:schemeClr val="dk1"/>
                </a:solidFill>
                <a:latin typeface="Montserrat"/>
                <a:ea typeface="Montserrat"/>
                <a:cs typeface="Montserrat"/>
                <a:sym typeface="Montserrat"/>
              </a:rPr>
              <a:t>Užtikrinti tvarkingą </a:t>
            </a:r>
            <a:r>
              <a:rPr lang="lt-LT" sz="1400" err="1">
                <a:solidFill>
                  <a:schemeClr val="dk1"/>
                </a:solidFill>
                <a:latin typeface="Montserrat"/>
                <a:ea typeface="Montserrat"/>
                <a:cs typeface="Montserrat"/>
                <a:sym typeface="Montserrat"/>
              </a:rPr>
              <a:t>mikrojudumo</a:t>
            </a:r>
            <a:r>
              <a:rPr lang="lt-LT" sz="1400">
                <a:solidFill>
                  <a:schemeClr val="dk1"/>
                </a:solidFill>
                <a:latin typeface="Montserrat"/>
                <a:ea typeface="Montserrat"/>
                <a:cs typeface="Montserrat"/>
                <a:sym typeface="Montserrat"/>
              </a:rPr>
              <a:t> eismo organizavimą mieste.</a:t>
            </a:r>
          </a:p>
        </p:txBody>
      </p:sp>
      <p:sp>
        <p:nvSpPr>
          <p:cNvPr id="17" name="Google Shape;131;p20">
            <a:extLst>
              <a:ext uri="{FF2B5EF4-FFF2-40B4-BE49-F238E27FC236}">
                <a16:creationId xmlns:a16="http://schemas.microsoft.com/office/drawing/2014/main" id="{9767B8C0-8DD4-CC0C-7A3A-95C42CE6E504}"/>
              </a:ext>
            </a:extLst>
          </p:cNvPr>
          <p:cNvSpPr txBox="1"/>
          <p:nvPr/>
        </p:nvSpPr>
        <p:spPr>
          <a:xfrm>
            <a:off x="845819" y="1160678"/>
            <a:ext cx="5715401" cy="644467"/>
          </a:xfrm>
          <a:prstGeom prst="rect">
            <a:avLst/>
          </a:prstGeom>
          <a:noFill/>
          <a:ln>
            <a:noFill/>
          </a:ln>
        </p:spPr>
        <p:txBody>
          <a:bodyPr spcFirstLastPara="1" wrap="square" lIns="0" tIns="0" rIns="0" bIns="0" anchor="t" anchorCtr="0">
            <a:noAutofit/>
          </a:bodyPr>
          <a:lstStyle/>
          <a:p>
            <a:pPr>
              <a:lnSpc>
                <a:spcPts val="2120"/>
              </a:lnSpc>
              <a:spcAft>
                <a:spcPts val="600"/>
              </a:spcAft>
              <a:buClr>
                <a:srgbClr val="595959"/>
              </a:buClr>
              <a:buSzPts val="1500"/>
            </a:pPr>
            <a:r>
              <a:rPr lang="lt" b="1">
                <a:solidFill>
                  <a:schemeClr val="accent3"/>
                </a:solidFill>
                <a:latin typeface="Montserrat"/>
                <a:ea typeface="Montserrat"/>
                <a:cs typeface="Montserrat"/>
                <a:sym typeface="Montserrat"/>
              </a:rPr>
              <a:t>Tikslas</a:t>
            </a:r>
            <a:r>
              <a:rPr lang="lt">
                <a:latin typeface="Montserrat"/>
                <a:ea typeface="Montserrat"/>
                <a:cs typeface="Montserrat"/>
                <a:sym typeface="Montserrat"/>
              </a:rPr>
              <a:t> – </a:t>
            </a:r>
            <a:r>
              <a:rPr lang="lt-LT" sz="1400">
                <a:latin typeface="Montserrat"/>
                <a:ea typeface="Montserrat"/>
                <a:cs typeface="Montserrat"/>
                <a:sym typeface="Montserrat"/>
              </a:rPr>
              <a:t>sukurti infrastruktūrą patogiam ir tvarkingam </a:t>
            </a:r>
            <a:r>
              <a:rPr lang="lt-LT" err="1">
                <a:latin typeface="Montserrat"/>
                <a:ea typeface="Montserrat"/>
                <a:cs typeface="Montserrat"/>
                <a:sym typeface="Montserrat"/>
              </a:rPr>
              <a:t>mikrojudumo</a:t>
            </a:r>
            <a:r>
              <a:rPr lang="lt-LT" sz="1400">
                <a:latin typeface="Montserrat"/>
                <a:ea typeface="Montserrat"/>
                <a:cs typeface="Montserrat"/>
                <a:sym typeface="Montserrat"/>
              </a:rPr>
              <a:t> priemonių naudojimui mieste.</a:t>
            </a:r>
            <a:endParaRPr lang="lt" sz="1400">
              <a:latin typeface="Montserrat"/>
              <a:ea typeface="Montserrat"/>
              <a:cs typeface="Montserrat"/>
              <a:sym typeface="Montserrat"/>
            </a:endParaRPr>
          </a:p>
        </p:txBody>
      </p:sp>
      <p:sp>
        <p:nvSpPr>
          <p:cNvPr id="22" name="Ovalas 90">
            <a:extLst>
              <a:ext uri="{FF2B5EF4-FFF2-40B4-BE49-F238E27FC236}">
                <a16:creationId xmlns:a16="http://schemas.microsoft.com/office/drawing/2014/main" id="{A4086343-384B-0A9D-D733-F2F975E49DB8}"/>
              </a:ext>
            </a:extLst>
          </p:cNvPr>
          <p:cNvSpPr>
            <a:spLocks noChangeAspect="1"/>
          </p:cNvSpPr>
          <p:nvPr/>
        </p:nvSpPr>
        <p:spPr bwMode="auto">
          <a:xfrm>
            <a:off x="845819" y="2455227"/>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3" name="Ovalas 90">
            <a:extLst>
              <a:ext uri="{FF2B5EF4-FFF2-40B4-BE49-F238E27FC236}">
                <a16:creationId xmlns:a16="http://schemas.microsoft.com/office/drawing/2014/main" id="{9EE75CFC-3FA4-B149-1240-2C69B1C9247D}"/>
              </a:ext>
            </a:extLst>
          </p:cNvPr>
          <p:cNvSpPr>
            <a:spLocks noChangeAspect="1"/>
          </p:cNvSpPr>
          <p:nvPr/>
        </p:nvSpPr>
        <p:spPr bwMode="auto">
          <a:xfrm>
            <a:off x="845819" y="3070295"/>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4" name="Ovalas 90">
            <a:extLst>
              <a:ext uri="{FF2B5EF4-FFF2-40B4-BE49-F238E27FC236}">
                <a16:creationId xmlns:a16="http://schemas.microsoft.com/office/drawing/2014/main" id="{C4412AED-B81D-F949-E639-BF3262E17B28}"/>
              </a:ext>
            </a:extLst>
          </p:cNvPr>
          <p:cNvSpPr>
            <a:spLocks noChangeAspect="1"/>
          </p:cNvSpPr>
          <p:nvPr/>
        </p:nvSpPr>
        <p:spPr bwMode="auto">
          <a:xfrm>
            <a:off x="845819" y="3625203"/>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Tree>
    <p:extLst>
      <p:ext uri="{BB962C8B-B14F-4D97-AF65-F5344CB8AC3E}">
        <p14:creationId xmlns:p14="http://schemas.microsoft.com/office/powerpoint/2010/main" val="868510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30;p20">
            <a:extLst>
              <a:ext uri="{FF2B5EF4-FFF2-40B4-BE49-F238E27FC236}">
                <a16:creationId xmlns:a16="http://schemas.microsoft.com/office/drawing/2014/main" id="{CEF673F6-7CC8-DA59-6FE2-105E49F46B26}"/>
              </a:ext>
            </a:extLst>
          </p:cNvPr>
          <p:cNvSpPr txBox="1">
            <a:spLocks/>
          </p:cNvSpPr>
          <p:nvPr/>
        </p:nvSpPr>
        <p:spPr>
          <a:xfrm>
            <a:off x="839746" y="370381"/>
            <a:ext cx="4694422"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Pagrindinis dviračių takų tinklas</a:t>
            </a:r>
            <a:endParaRPr lang="lt-LT" sz="2000" b="1"/>
          </a:p>
        </p:txBody>
      </p:sp>
      <p:sp>
        <p:nvSpPr>
          <p:cNvPr id="16" name="Google Shape;131;p20">
            <a:extLst>
              <a:ext uri="{FF2B5EF4-FFF2-40B4-BE49-F238E27FC236}">
                <a16:creationId xmlns:a16="http://schemas.microsoft.com/office/drawing/2014/main" id="{C4BCAA09-F3B8-E788-F536-499CB89B3CAF}"/>
              </a:ext>
            </a:extLst>
          </p:cNvPr>
          <p:cNvSpPr txBox="1"/>
          <p:nvPr/>
        </p:nvSpPr>
        <p:spPr>
          <a:xfrm>
            <a:off x="845820" y="1005199"/>
            <a:ext cx="4267383" cy="687308"/>
          </a:xfrm>
          <a:prstGeom prst="rect">
            <a:avLst/>
          </a:prstGeom>
          <a:noFill/>
          <a:ln>
            <a:noFill/>
          </a:ln>
        </p:spPr>
        <p:txBody>
          <a:bodyPr spcFirstLastPara="1" wrap="square" lIns="0" tIns="0" rIns="0" bIns="0" anchor="t" anchorCtr="0">
            <a:noAutofit/>
          </a:bodyPr>
          <a:lstStyle/>
          <a:p>
            <a:pPr marL="6350" marR="0" lvl="0" indent="0" rtl="0">
              <a:lnSpc>
                <a:spcPct val="100000"/>
              </a:lnSpc>
              <a:spcBef>
                <a:spcPts val="0"/>
              </a:spcBef>
              <a:spcAft>
                <a:spcPts val="0"/>
              </a:spcAft>
              <a:buNone/>
            </a:pPr>
            <a:r>
              <a:rPr lang="lt-LT" sz="1100" b="0" i="0" u="none" strike="noStrike" cap="none">
                <a:solidFill>
                  <a:srgbClr val="000000"/>
                </a:solidFill>
                <a:latin typeface="Montserrat"/>
                <a:ea typeface="Montserrat"/>
                <a:cs typeface="Montserrat"/>
                <a:sym typeface="Montserrat"/>
              </a:rPr>
              <a:t>Iki 2027 m. planuojamas vientisas dviračių takų tinklas, kuris sudarys daugia</a:t>
            </a:r>
            <a:r>
              <a:rPr lang="lt-LT" sz="1100">
                <a:latin typeface="Montserrat"/>
                <a:ea typeface="Montserrat"/>
                <a:cs typeface="Montserrat"/>
                <a:sym typeface="Montserrat"/>
              </a:rPr>
              <a:t>u kaip 220</a:t>
            </a:r>
            <a:r>
              <a:rPr lang="lt-LT" sz="1100" b="0" i="0" u="none" strike="noStrike" cap="none">
                <a:solidFill>
                  <a:srgbClr val="000000"/>
                </a:solidFill>
                <a:latin typeface="Montserrat"/>
                <a:ea typeface="Montserrat"/>
                <a:cs typeface="Montserrat"/>
                <a:sym typeface="Montserrat"/>
              </a:rPr>
              <a:t> km. </a:t>
            </a:r>
            <a:endParaRPr lang="lt-LT" sz="1100"/>
          </a:p>
          <a:p>
            <a:pPr marL="6350" marR="0" lvl="0" indent="0" rtl="0">
              <a:lnSpc>
                <a:spcPct val="100000"/>
              </a:lnSpc>
              <a:spcBef>
                <a:spcPts val="0"/>
              </a:spcBef>
              <a:spcAft>
                <a:spcPts val="0"/>
              </a:spcAft>
              <a:buNone/>
            </a:pPr>
            <a:endParaRPr lang="lt-LT" sz="1100" b="0" i="0" u="none" strike="noStrike" cap="none">
              <a:solidFill>
                <a:srgbClr val="000000"/>
              </a:solidFill>
              <a:latin typeface="Montserrat"/>
              <a:ea typeface="Montserrat"/>
              <a:cs typeface="Montserrat"/>
              <a:sym typeface="Montserrat"/>
            </a:endParaRPr>
          </a:p>
          <a:p>
            <a:pPr marL="0" marR="0" lvl="0" indent="0" rtl="0">
              <a:lnSpc>
                <a:spcPct val="100000"/>
              </a:lnSpc>
              <a:spcBef>
                <a:spcPts val="0"/>
              </a:spcBef>
              <a:spcAft>
                <a:spcPts val="0"/>
              </a:spcAft>
              <a:buNone/>
            </a:pPr>
            <a:r>
              <a:rPr lang="lt-LT" sz="1100" b="0" i="0" u="none" strike="noStrike" cap="none">
                <a:solidFill>
                  <a:srgbClr val="000000"/>
                </a:solidFill>
                <a:latin typeface="Montserrat"/>
                <a:ea typeface="Montserrat"/>
                <a:cs typeface="Montserrat"/>
                <a:sym typeface="Montserrat"/>
              </a:rPr>
              <a:t>Esamas dviračių takų tinklas (2024 m. pabaigoje) – 1</a:t>
            </a:r>
            <a:r>
              <a:rPr lang="lt-LT" sz="1100">
                <a:latin typeface="Montserrat"/>
                <a:ea typeface="Montserrat"/>
                <a:cs typeface="Montserrat"/>
                <a:sym typeface="Montserrat"/>
              </a:rPr>
              <a:t>70</a:t>
            </a:r>
            <a:r>
              <a:rPr lang="lt-LT" sz="1100" b="0" i="0" u="none" strike="noStrike" cap="none">
                <a:solidFill>
                  <a:srgbClr val="000000"/>
                </a:solidFill>
                <a:latin typeface="Montserrat"/>
                <a:ea typeface="Montserrat"/>
                <a:cs typeface="Montserrat"/>
                <a:sym typeface="Montserrat"/>
              </a:rPr>
              <a:t> km;​</a:t>
            </a:r>
          </a:p>
        </p:txBody>
      </p:sp>
      <p:grpSp>
        <p:nvGrpSpPr>
          <p:cNvPr id="34" name="Group 33">
            <a:extLst>
              <a:ext uri="{FF2B5EF4-FFF2-40B4-BE49-F238E27FC236}">
                <a16:creationId xmlns:a16="http://schemas.microsoft.com/office/drawing/2014/main" id="{28BFC53F-50FB-73A8-13BA-E2D168EC4D56}"/>
              </a:ext>
            </a:extLst>
          </p:cNvPr>
          <p:cNvGrpSpPr/>
          <p:nvPr/>
        </p:nvGrpSpPr>
        <p:grpSpPr>
          <a:xfrm>
            <a:off x="839746" y="3283960"/>
            <a:ext cx="4496529" cy="985697"/>
            <a:chOff x="839746" y="3607619"/>
            <a:chExt cx="4496529" cy="985697"/>
          </a:xfrm>
        </p:grpSpPr>
        <p:sp>
          <p:nvSpPr>
            <p:cNvPr id="17" name="Google Shape;131;p20">
              <a:extLst>
                <a:ext uri="{FF2B5EF4-FFF2-40B4-BE49-F238E27FC236}">
                  <a16:creationId xmlns:a16="http://schemas.microsoft.com/office/drawing/2014/main" id="{35026C4E-B0DB-4BD1-1AE1-4EE7193FEEE9}"/>
                </a:ext>
              </a:extLst>
            </p:cNvPr>
            <p:cNvSpPr txBox="1"/>
            <p:nvPr/>
          </p:nvSpPr>
          <p:spPr>
            <a:xfrm>
              <a:off x="845820" y="3607619"/>
              <a:ext cx="4061169" cy="264043"/>
            </a:xfrm>
            <a:prstGeom prst="rect">
              <a:avLst/>
            </a:prstGeom>
            <a:noFill/>
            <a:ln>
              <a:noFill/>
            </a:ln>
          </p:spPr>
          <p:txBody>
            <a:bodyPr spcFirstLastPara="1" wrap="square" lIns="0" tIns="0" rIns="0" bIns="0" anchor="t" anchorCtr="0">
              <a:noAutofit/>
            </a:bodyPr>
            <a:lstStyle/>
            <a:p>
              <a:pPr algn="just">
                <a:spcAft>
                  <a:spcPts val="600"/>
                </a:spcAft>
                <a:buClr>
                  <a:srgbClr val="595959"/>
                </a:buClr>
                <a:buSzPts val="1500"/>
              </a:pPr>
              <a:r>
                <a:rPr lang="lt-LT" sz="1100" b="1">
                  <a:latin typeface="Montserrat"/>
                </a:rPr>
                <a:t>Siektini rezultatai ir nauda:</a:t>
              </a:r>
            </a:p>
          </p:txBody>
        </p:sp>
        <p:sp>
          <p:nvSpPr>
            <p:cNvPr id="18" name="Google Shape;131;p20">
              <a:extLst>
                <a:ext uri="{FF2B5EF4-FFF2-40B4-BE49-F238E27FC236}">
                  <a16:creationId xmlns:a16="http://schemas.microsoft.com/office/drawing/2014/main" id="{6038EFE9-EBFC-BDEE-EDBD-2839FA256722}"/>
                </a:ext>
              </a:extLst>
            </p:cNvPr>
            <p:cNvSpPr txBox="1"/>
            <p:nvPr/>
          </p:nvSpPr>
          <p:spPr>
            <a:xfrm>
              <a:off x="1366571" y="3900801"/>
              <a:ext cx="3969503" cy="192342"/>
            </a:xfrm>
            <a:prstGeom prst="rect">
              <a:avLst/>
            </a:prstGeom>
            <a:noFill/>
            <a:ln>
              <a:noFill/>
            </a:ln>
          </p:spPr>
          <p:txBody>
            <a:bodyPr spcFirstLastPara="1" wrap="square" lIns="0" tIns="0" rIns="0" bIns="0" anchor="t" anchorCtr="0">
              <a:noAutofit/>
            </a:bodyPr>
            <a:lstStyle/>
            <a:p>
              <a:pPr marL="6350" marR="0" lvl="0" rtl="0">
                <a:lnSpc>
                  <a:spcPct val="100000"/>
                </a:lnSpc>
                <a:spcBef>
                  <a:spcPts val="0"/>
                </a:spcBef>
                <a:spcAft>
                  <a:spcPts val="0"/>
                </a:spcAft>
                <a:buClr>
                  <a:srgbClr val="000000"/>
                </a:buClr>
                <a:buSzPts val="1500"/>
              </a:pPr>
              <a:r>
                <a:rPr lang="lt-LT" sz="1100">
                  <a:latin typeface="Montserrat"/>
                  <a:ea typeface="Montserrat"/>
                  <a:cs typeface="Montserrat"/>
                  <a:sym typeface="Montserrat"/>
                </a:rPr>
                <a:t>Dviračių takų tinklas 250</a:t>
              </a:r>
              <a:r>
                <a:rPr lang="lt-LT" sz="1100" b="0" i="0" u="none" strike="noStrike" cap="none">
                  <a:solidFill>
                    <a:srgbClr val="000000"/>
                  </a:solidFill>
                  <a:latin typeface="Montserrat"/>
                  <a:ea typeface="Montserrat"/>
                  <a:cs typeface="Montserrat"/>
                  <a:sym typeface="Montserrat"/>
                </a:rPr>
                <a:t> m. spinduliu pasiekiamas </a:t>
              </a:r>
              <a:r>
                <a:rPr lang="lt-LT" sz="1100">
                  <a:latin typeface="Montserrat"/>
                  <a:ea typeface="Montserrat"/>
                  <a:cs typeface="Montserrat"/>
                  <a:sym typeface="Montserrat"/>
                </a:rPr>
                <a:t>6</a:t>
              </a:r>
              <a:r>
                <a:rPr lang="en-US" sz="1100">
                  <a:latin typeface="Montserrat"/>
                  <a:ea typeface="Montserrat"/>
                  <a:cs typeface="Montserrat"/>
                  <a:sym typeface="Montserrat"/>
                </a:rPr>
                <a:t>5</a:t>
              </a:r>
              <a:r>
                <a:rPr lang="lt-LT" sz="1100" b="0" i="0" u="none" strike="noStrike" cap="none">
                  <a:solidFill>
                    <a:srgbClr val="000000"/>
                  </a:solidFill>
                  <a:latin typeface="Montserrat"/>
                  <a:ea typeface="Montserrat"/>
                  <a:cs typeface="Montserrat"/>
                  <a:sym typeface="Montserrat"/>
                </a:rPr>
                <a:t> proc. miesto gyventojų​</a:t>
              </a:r>
              <a:endParaRPr lang="lt-LT" sz="1100"/>
            </a:p>
          </p:txBody>
        </p:sp>
        <p:sp>
          <p:nvSpPr>
            <p:cNvPr id="20" name="Google Shape;131;p20">
              <a:extLst>
                <a:ext uri="{FF2B5EF4-FFF2-40B4-BE49-F238E27FC236}">
                  <a16:creationId xmlns:a16="http://schemas.microsoft.com/office/drawing/2014/main" id="{9055530F-392B-659F-EDD4-AF0C735061F9}"/>
                </a:ext>
              </a:extLst>
            </p:cNvPr>
            <p:cNvSpPr txBox="1"/>
            <p:nvPr/>
          </p:nvSpPr>
          <p:spPr>
            <a:xfrm>
              <a:off x="1366772" y="4400974"/>
              <a:ext cx="3969503" cy="192342"/>
            </a:xfrm>
            <a:prstGeom prst="rect">
              <a:avLst/>
            </a:prstGeom>
            <a:noFill/>
            <a:ln>
              <a:noFill/>
            </a:ln>
          </p:spPr>
          <p:txBody>
            <a:bodyPr spcFirstLastPara="1" wrap="square" lIns="0" tIns="0" rIns="0" bIns="0" anchor="t" anchorCtr="0">
              <a:noAutofit/>
            </a:bodyPr>
            <a:lstStyle/>
            <a:p>
              <a:pPr marL="6350" marR="0" lvl="0" rtl="0">
                <a:lnSpc>
                  <a:spcPct val="100000"/>
                </a:lnSpc>
                <a:spcBef>
                  <a:spcPts val="0"/>
                </a:spcBef>
                <a:spcAft>
                  <a:spcPts val="0"/>
                </a:spcAft>
                <a:buClr>
                  <a:srgbClr val="000000"/>
                </a:buClr>
                <a:buSzPts val="1500"/>
              </a:pPr>
              <a:r>
                <a:rPr lang="lt-LT" sz="1100" b="0" i="0" u="none" strike="noStrike" cap="none">
                  <a:solidFill>
                    <a:srgbClr val="000000"/>
                  </a:solidFill>
                  <a:latin typeface="Montserrat"/>
                  <a:ea typeface="Montserrat"/>
                  <a:cs typeface="Montserrat"/>
                  <a:sym typeface="Montserrat"/>
                </a:rPr>
                <a:t>6 proc. visų kelionių atliekamos dviračiu​</a:t>
              </a:r>
            </a:p>
          </p:txBody>
        </p:sp>
        <p:pic>
          <p:nvPicPr>
            <p:cNvPr id="21" name="Picture 20">
              <a:extLst>
                <a:ext uri="{FF2B5EF4-FFF2-40B4-BE49-F238E27FC236}">
                  <a16:creationId xmlns:a16="http://schemas.microsoft.com/office/drawing/2014/main" id="{143665C7-154E-433D-0256-3941C20909E6}"/>
                </a:ext>
              </a:extLst>
            </p:cNvPr>
            <p:cNvPicPr>
              <a:picLocks noChangeAspect="1"/>
            </p:cNvPicPr>
            <p:nvPr/>
          </p:nvPicPr>
          <p:blipFill>
            <a:blip r:embed="rId3"/>
            <a:stretch>
              <a:fillRect/>
            </a:stretch>
          </p:blipFill>
          <p:spPr>
            <a:xfrm>
              <a:off x="839746" y="4375234"/>
              <a:ext cx="347255" cy="203943"/>
            </a:xfrm>
            <a:prstGeom prst="rect">
              <a:avLst/>
            </a:prstGeom>
          </p:spPr>
        </p:pic>
        <p:pic>
          <p:nvPicPr>
            <p:cNvPr id="22" name="Picture 21">
              <a:extLst>
                <a:ext uri="{FF2B5EF4-FFF2-40B4-BE49-F238E27FC236}">
                  <a16:creationId xmlns:a16="http://schemas.microsoft.com/office/drawing/2014/main" id="{F0727F52-0375-4C5D-2E85-01C38DBAB2E0}"/>
                </a:ext>
              </a:extLst>
            </p:cNvPr>
            <p:cNvPicPr>
              <a:picLocks noChangeAspect="1"/>
            </p:cNvPicPr>
            <p:nvPr/>
          </p:nvPicPr>
          <p:blipFill>
            <a:blip r:embed="rId4"/>
            <a:stretch>
              <a:fillRect/>
            </a:stretch>
          </p:blipFill>
          <p:spPr>
            <a:xfrm>
              <a:off x="856282" y="3895508"/>
              <a:ext cx="314183" cy="308671"/>
            </a:xfrm>
            <a:prstGeom prst="rect">
              <a:avLst/>
            </a:prstGeom>
          </p:spPr>
        </p:pic>
      </p:grpSp>
      <p:grpSp>
        <p:nvGrpSpPr>
          <p:cNvPr id="23" name="Group 22">
            <a:extLst>
              <a:ext uri="{FF2B5EF4-FFF2-40B4-BE49-F238E27FC236}">
                <a16:creationId xmlns:a16="http://schemas.microsoft.com/office/drawing/2014/main" id="{FE3E90C2-8412-ED75-FF14-C74E7FEAAA7E}"/>
              </a:ext>
            </a:extLst>
          </p:cNvPr>
          <p:cNvGrpSpPr/>
          <p:nvPr/>
        </p:nvGrpSpPr>
        <p:grpSpPr>
          <a:xfrm>
            <a:off x="183957" y="1530459"/>
            <a:ext cx="328068" cy="2318780"/>
            <a:chOff x="183957" y="1530459"/>
            <a:chExt cx="328068" cy="2318780"/>
          </a:xfrm>
        </p:grpSpPr>
        <p:sp>
          <p:nvSpPr>
            <p:cNvPr id="24" name="Ovalas 90">
              <a:extLst>
                <a:ext uri="{FF2B5EF4-FFF2-40B4-BE49-F238E27FC236}">
                  <a16:creationId xmlns:a16="http://schemas.microsoft.com/office/drawing/2014/main" id="{838E95F8-F671-D3E2-2A86-DFDDCBAA8420}"/>
                </a:ext>
              </a:extLst>
            </p:cNvPr>
            <p:cNvSpPr>
              <a:spLocks noChangeAspect="1"/>
            </p:cNvSpPr>
            <p:nvPr/>
          </p:nvSpPr>
          <p:spPr bwMode="auto">
            <a:xfrm>
              <a:off x="183957" y="27404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5" name="Ovalas 90">
              <a:extLst>
                <a:ext uri="{FF2B5EF4-FFF2-40B4-BE49-F238E27FC236}">
                  <a16:creationId xmlns:a16="http://schemas.microsoft.com/office/drawing/2014/main" id="{DA2EA7CD-8585-BCC2-0307-2DE1CC80D8C7}"/>
                </a:ext>
              </a:extLst>
            </p:cNvPr>
            <p:cNvSpPr>
              <a:spLocks noChangeAspect="1"/>
            </p:cNvSpPr>
            <p:nvPr/>
          </p:nvSpPr>
          <p:spPr bwMode="auto">
            <a:xfrm>
              <a:off x="183957" y="3130909"/>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6" name="Ovalas 90">
              <a:extLst>
                <a:ext uri="{FF2B5EF4-FFF2-40B4-BE49-F238E27FC236}">
                  <a16:creationId xmlns:a16="http://schemas.microsoft.com/office/drawing/2014/main" id="{58269F85-2331-D84D-0C95-7DC68E50101C}"/>
                </a:ext>
              </a:extLst>
            </p:cNvPr>
            <p:cNvSpPr>
              <a:spLocks noChangeAspect="1"/>
            </p:cNvSpPr>
            <p:nvPr/>
          </p:nvSpPr>
          <p:spPr bwMode="auto">
            <a:xfrm>
              <a:off x="183957" y="3521342"/>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8" name="TextBox 27">
              <a:extLst>
                <a:ext uri="{FF2B5EF4-FFF2-40B4-BE49-F238E27FC236}">
                  <a16:creationId xmlns:a16="http://schemas.microsoft.com/office/drawing/2014/main" id="{E4329C4E-F161-58B6-B765-216AA0589547}"/>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33" name="Google Shape;131;p20">
            <a:extLst>
              <a:ext uri="{FF2B5EF4-FFF2-40B4-BE49-F238E27FC236}">
                <a16:creationId xmlns:a16="http://schemas.microsoft.com/office/drawing/2014/main" id="{A0162C5F-2418-41C9-DD4E-CF52503BE23B}"/>
              </a:ext>
            </a:extLst>
          </p:cNvPr>
          <p:cNvSpPr txBox="1"/>
          <p:nvPr/>
        </p:nvSpPr>
        <p:spPr>
          <a:xfrm>
            <a:off x="839545" y="2038128"/>
            <a:ext cx="4061169" cy="193625"/>
          </a:xfrm>
          <a:prstGeom prst="rect">
            <a:avLst/>
          </a:prstGeom>
          <a:noFill/>
          <a:ln>
            <a:noFill/>
          </a:ln>
        </p:spPr>
        <p:txBody>
          <a:bodyPr spcFirstLastPara="1" wrap="square" lIns="0" tIns="0" rIns="0" bIns="0" anchor="t" anchorCtr="0">
            <a:noAutofit/>
          </a:bodyPr>
          <a:lstStyle/>
          <a:p>
            <a:r>
              <a:rPr lang="lt-LT" sz="1100" b="1" i="0" u="none" strike="noStrike" cap="none">
                <a:solidFill>
                  <a:srgbClr val="000000"/>
                </a:solidFill>
                <a:latin typeface="Montserrat"/>
                <a:ea typeface="Montserrat"/>
                <a:cs typeface="Montserrat"/>
                <a:sym typeface="Montserrat"/>
              </a:rPr>
              <a:t>Likusių jungčių įrengimas:</a:t>
            </a:r>
            <a:r>
              <a:rPr lang="lt-LT" sz="1100" b="0" i="0" u="none" strike="noStrike" cap="none">
                <a:solidFill>
                  <a:srgbClr val="000000"/>
                </a:solidFill>
                <a:latin typeface="Montserrat"/>
                <a:ea typeface="Montserrat"/>
                <a:cs typeface="Montserrat"/>
                <a:sym typeface="Montserrat"/>
              </a:rPr>
              <a:t>​</a:t>
            </a:r>
            <a:endParaRPr lang="lt-LT" sz="1100"/>
          </a:p>
        </p:txBody>
      </p:sp>
      <p:sp>
        <p:nvSpPr>
          <p:cNvPr id="4" name="Google Shape;131;p20">
            <a:extLst>
              <a:ext uri="{FF2B5EF4-FFF2-40B4-BE49-F238E27FC236}">
                <a16:creationId xmlns:a16="http://schemas.microsoft.com/office/drawing/2014/main" id="{9F80586F-E030-05DD-6FAB-92E0923C6803}"/>
              </a:ext>
            </a:extLst>
          </p:cNvPr>
          <p:cNvSpPr txBox="1"/>
          <p:nvPr/>
        </p:nvSpPr>
        <p:spPr>
          <a:xfrm>
            <a:off x="1366571" y="4508195"/>
            <a:ext cx="3969503" cy="192342"/>
          </a:xfrm>
          <a:prstGeom prst="rect">
            <a:avLst/>
          </a:prstGeom>
          <a:noFill/>
          <a:ln>
            <a:noFill/>
          </a:ln>
        </p:spPr>
        <p:txBody>
          <a:bodyPr spcFirstLastPara="1" wrap="square" lIns="0" tIns="0" rIns="0" bIns="0" anchor="t" anchorCtr="0">
            <a:noAutofit/>
          </a:bodyPr>
          <a:lstStyle/>
          <a:p>
            <a:pPr marL="6350" marR="0" lvl="0" rtl="0">
              <a:lnSpc>
                <a:spcPct val="100000"/>
              </a:lnSpc>
              <a:spcBef>
                <a:spcPts val="0"/>
              </a:spcBef>
              <a:spcAft>
                <a:spcPts val="0"/>
              </a:spcAft>
              <a:buClr>
                <a:srgbClr val="000000"/>
              </a:buClr>
              <a:buSzPts val="1500"/>
            </a:pPr>
            <a:r>
              <a:rPr lang="lt-LT" sz="1100">
                <a:solidFill>
                  <a:schemeClr val="tx1"/>
                </a:solidFill>
                <a:latin typeface="Montserrat" panose="00000500000000000000" pitchFamily="2" charset="-70"/>
                <a:ea typeface="Calibri" panose="020F0502020204030204" pitchFamily="34" charset="0"/>
                <a:cs typeface="Arial" panose="020B0604020202020204" pitchFamily="34" charset="0"/>
              </a:rPr>
              <a:t>Papildomai suženklinta apie 150 km dviračių trasų tinklo </a:t>
            </a:r>
            <a:r>
              <a:rPr lang="lt-LT" sz="1100" b="0" i="0" u="none" strike="noStrike" cap="none">
                <a:solidFill>
                  <a:srgbClr val="000000"/>
                </a:solidFill>
                <a:latin typeface="Montserrat"/>
                <a:ea typeface="Montserrat"/>
                <a:cs typeface="Montserrat"/>
                <a:sym typeface="Montserrat"/>
              </a:rPr>
              <a:t>​</a:t>
            </a:r>
          </a:p>
        </p:txBody>
      </p:sp>
      <p:pic>
        <p:nvPicPr>
          <p:cNvPr id="7" name="Picture 6">
            <a:extLst>
              <a:ext uri="{FF2B5EF4-FFF2-40B4-BE49-F238E27FC236}">
                <a16:creationId xmlns:a16="http://schemas.microsoft.com/office/drawing/2014/main" id="{228E0086-0255-627B-D1E9-A319C5679582}"/>
              </a:ext>
            </a:extLst>
          </p:cNvPr>
          <p:cNvPicPr>
            <a:picLocks noChangeAspect="1"/>
          </p:cNvPicPr>
          <p:nvPr/>
        </p:nvPicPr>
        <p:blipFill>
          <a:blip r:embed="rId5"/>
          <a:stretch>
            <a:fillRect/>
          </a:stretch>
        </p:blipFill>
        <p:spPr>
          <a:xfrm>
            <a:off x="911256" y="4522125"/>
            <a:ext cx="259209" cy="250114"/>
          </a:xfrm>
          <a:prstGeom prst="rect">
            <a:avLst/>
          </a:prstGeom>
        </p:spPr>
      </p:pic>
      <p:pic>
        <p:nvPicPr>
          <p:cNvPr id="2" name="Picture 1" descr="A red circle with black text and numbers&#10;&#10;Description automatically generated">
            <a:extLst>
              <a:ext uri="{FF2B5EF4-FFF2-40B4-BE49-F238E27FC236}">
                <a16:creationId xmlns:a16="http://schemas.microsoft.com/office/drawing/2014/main" id="{21CCAD7D-B88B-5948-E220-EAD4A341006B}"/>
              </a:ext>
            </a:extLst>
          </p:cNvPr>
          <p:cNvPicPr>
            <a:picLocks noChangeAspect="1"/>
          </p:cNvPicPr>
          <p:nvPr/>
        </p:nvPicPr>
        <p:blipFill>
          <a:blip r:embed="rId6"/>
          <a:stretch>
            <a:fillRect/>
          </a:stretch>
        </p:blipFill>
        <p:spPr>
          <a:xfrm>
            <a:off x="856282" y="2303770"/>
            <a:ext cx="3586178" cy="881888"/>
          </a:xfrm>
          <a:prstGeom prst="rect">
            <a:avLst/>
          </a:prstGeom>
        </p:spPr>
      </p:pic>
      <p:pic>
        <p:nvPicPr>
          <p:cNvPr id="5" name="Picture 2">
            <a:extLst>
              <a:ext uri="{FF2B5EF4-FFF2-40B4-BE49-F238E27FC236}">
                <a16:creationId xmlns:a16="http://schemas.microsoft.com/office/drawing/2014/main" id="{888A2D82-B0D8-AC64-FA46-84AEA8AD4F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6074" y="0"/>
            <a:ext cx="380792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876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fence with a white sign on it&#10;&#10;Description automatically generated">
            <a:extLst>
              <a:ext uri="{FF2B5EF4-FFF2-40B4-BE49-F238E27FC236}">
                <a16:creationId xmlns:a16="http://schemas.microsoft.com/office/drawing/2014/main" id="{AC34A053-4D7B-0BC6-C76B-6AF52E3364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82" r="11139"/>
          <a:stretch/>
        </p:blipFill>
        <p:spPr>
          <a:xfrm>
            <a:off x="5382228" y="0"/>
            <a:ext cx="3761773" cy="5143500"/>
          </a:xfrm>
          <a:prstGeom prst="rect">
            <a:avLst/>
          </a:prstGeom>
        </p:spPr>
      </p:pic>
      <p:grpSp>
        <p:nvGrpSpPr>
          <p:cNvPr id="3" name="Group 2">
            <a:extLst>
              <a:ext uri="{FF2B5EF4-FFF2-40B4-BE49-F238E27FC236}">
                <a16:creationId xmlns:a16="http://schemas.microsoft.com/office/drawing/2014/main" id="{11992D92-0921-C2FC-CA93-C3285BA211FA}"/>
              </a:ext>
            </a:extLst>
          </p:cNvPr>
          <p:cNvGrpSpPr/>
          <p:nvPr/>
        </p:nvGrpSpPr>
        <p:grpSpPr>
          <a:xfrm>
            <a:off x="183957" y="1530459"/>
            <a:ext cx="328068" cy="2318780"/>
            <a:chOff x="183957" y="1530459"/>
            <a:chExt cx="328068" cy="2318780"/>
          </a:xfrm>
        </p:grpSpPr>
        <p:sp>
          <p:nvSpPr>
            <p:cNvPr id="5" name="Ovalas 90">
              <a:extLst>
                <a:ext uri="{FF2B5EF4-FFF2-40B4-BE49-F238E27FC236}">
                  <a16:creationId xmlns:a16="http://schemas.microsoft.com/office/drawing/2014/main" id="{3306E14E-D6C4-4644-9BB3-8740D5EB10F7}"/>
                </a:ext>
              </a:extLst>
            </p:cNvPr>
            <p:cNvSpPr>
              <a:spLocks noChangeAspect="1"/>
            </p:cNvSpPr>
            <p:nvPr/>
          </p:nvSpPr>
          <p:spPr bwMode="auto">
            <a:xfrm>
              <a:off x="183957" y="27404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6" name="Ovalas 90">
              <a:extLst>
                <a:ext uri="{FF2B5EF4-FFF2-40B4-BE49-F238E27FC236}">
                  <a16:creationId xmlns:a16="http://schemas.microsoft.com/office/drawing/2014/main" id="{67102BE2-4809-B4E9-E8DB-EF6D1A016B6A}"/>
                </a:ext>
              </a:extLst>
            </p:cNvPr>
            <p:cNvSpPr>
              <a:spLocks noChangeAspect="1"/>
            </p:cNvSpPr>
            <p:nvPr/>
          </p:nvSpPr>
          <p:spPr bwMode="auto">
            <a:xfrm>
              <a:off x="183957" y="3130909"/>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3" name="Ovalas 90">
              <a:extLst>
                <a:ext uri="{FF2B5EF4-FFF2-40B4-BE49-F238E27FC236}">
                  <a16:creationId xmlns:a16="http://schemas.microsoft.com/office/drawing/2014/main" id="{7BC54B12-A445-296E-BDFB-C65B0FF608DB}"/>
                </a:ext>
              </a:extLst>
            </p:cNvPr>
            <p:cNvSpPr>
              <a:spLocks noChangeAspect="1"/>
            </p:cNvSpPr>
            <p:nvPr/>
          </p:nvSpPr>
          <p:spPr bwMode="auto">
            <a:xfrm>
              <a:off x="183957" y="3521342"/>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0EE24B45-8E7D-5D16-1DC5-25A9A763EB80}"/>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17" name="Google Shape;130;p20">
            <a:extLst>
              <a:ext uri="{FF2B5EF4-FFF2-40B4-BE49-F238E27FC236}">
                <a16:creationId xmlns:a16="http://schemas.microsoft.com/office/drawing/2014/main" id="{930D6ACC-B467-4B4E-34D5-8DC493FD6BD2}"/>
              </a:ext>
            </a:extLst>
          </p:cNvPr>
          <p:cNvSpPr txBox="1">
            <a:spLocks/>
          </p:cNvSpPr>
          <p:nvPr/>
        </p:nvSpPr>
        <p:spPr>
          <a:xfrm>
            <a:off x="839746" y="370381"/>
            <a:ext cx="4542482" cy="687308"/>
          </a:xfrm>
          <a:prstGeom prst="rect">
            <a:avLst/>
          </a:prstGeom>
          <a:noFill/>
          <a:ln>
            <a:noFill/>
          </a:ln>
        </p:spPr>
        <p:txBody>
          <a:bodyPr spcFirstLastPara="1" wrap="square" lIns="0" tIns="34275" rIns="68575" bIns="34275" anchor="t" anchorCtr="0">
            <a:normAutofit fontScale="92500" lnSpcReduction="10000"/>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0795" indent="-10795"/>
            <a:r>
              <a:rPr lang="lt-LT" sz="2000" b="1" err="1">
                <a:solidFill>
                  <a:srgbClr val="242750"/>
                </a:solidFill>
              </a:rPr>
              <a:t>Mikrojudumo</a:t>
            </a:r>
            <a:r>
              <a:rPr lang="lt-LT" sz="2000" b="1">
                <a:solidFill>
                  <a:srgbClr val="242750"/>
                </a:solidFill>
              </a:rPr>
              <a:t> priemonių stovėjimas ir saugojimas</a:t>
            </a:r>
            <a:endParaRPr lang="lt-LT" sz="2000" b="1"/>
          </a:p>
        </p:txBody>
      </p:sp>
      <p:sp>
        <p:nvSpPr>
          <p:cNvPr id="18" name="Google Shape;131;p20">
            <a:extLst>
              <a:ext uri="{FF2B5EF4-FFF2-40B4-BE49-F238E27FC236}">
                <a16:creationId xmlns:a16="http://schemas.microsoft.com/office/drawing/2014/main" id="{69732411-A4DD-63B4-5072-F32057C13265}"/>
              </a:ext>
            </a:extLst>
          </p:cNvPr>
          <p:cNvSpPr txBox="1"/>
          <p:nvPr/>
        </p:nvSpPr>
        <p:spPr>
          <a:xfrm>
            <a:off x="835322" y="1084416"/>
            <a:ext cx="4385936" cy="687308"/>
          </a:xfrm>
          <a:prstGeom prst="rect">
            <a:avLst/>
          </a:prstGeom>
          <a:noFill/>
          <a:ln>
            <a:noFill/>
          </a:ln>
        </p:spPr>
        <p:txBody>
          <a:bodyPr spcFirstLastPara="1" wrap="square" lIns="0" tIns="0" rIns="0" bIns="0" anchor="t" anchorCtr="0">
            <a:noAutofit/>
          </a:bodyPr>
          <a:lstStyle/>
          <a:p>
            <a:pPr marL="0" marR="0" lvl="0" indent="0" rtl="0">
              <a:lnSpc>
                <a:spcPts val="1620"/>
              </a:lnSpc>
              <a:spcBef>
                <a:spcPts val="0"/>
              </a:spcBef>
              <a:spcAft>
                <a:spcPts val="0"/>
              </a:spcAft>
              <a:buNone/>
            </a:pPr>
            <a:r>
              <a:rPr lang="lt-LT" sz="1100" b="0" i="0" u="none" strike="noStrike" cap="none">
                <a:solidFill>
                  <a:srgbClr val="000000"/>
                </a:solidFill>
                <a:latin typeface="Montserrat" pitchFamily="2" charset="77"/>
                <a:ea typeface="Montserrat"/>
                <a:cs typeface="Montserrat"/>
                <a:sym typeface="Montserrat"/>
              </a:rPr>
              <a:t>Plečiant dviračių takų tinklą, įrengiama būtina infrastruktūra </a:t>
            </a:r>
            <a:r>
              <a:rPr lang="lt-LT" sz="1100" b="0" i="0" u="none" strike="noStrike" cap="none" err="1">
                <a:solidFill>
                  <a:srgbClr val="000000"/>
                </a:solidFill>
                <a:latin typeface="Montserrat" pitchFamily="2" charset="77"/>
                <a:ea typeface="Montserrat"/>
                <a:cs typeface="Montserrat"/>
                <a:sym typeface="Montserrat"/>
              </a:rPr>
              <a:t>mikrojudumo</a:t>
            </a:r>
            <a:r>
              <a:rPr lang="lt-LT" sz="1100" b="0" i="0" u="none" strike="noStrike" cap="none">
                <a:solidFill>
                  <a:srgbClr val="000000"/>
                </a:solidFill>
                <a:latin typeface="Montserrat" pitchFamily="2" charset="77"/>
                <a:ea typeface="Montserrat"/>
                <a:cs typeface="Montserrat"/>
                <a:sym typeface="Montserrat"/>
              </a:rPr>
              <a:t> transporto priemonių laikymui ir saugojimui. Iki 2024 m. mieste įrengta 20 dviračių saugyklų ir daugiau kaip 4000 vnt. dviračių stovų viešose vietose.  </a:t>
            </a:r>
          </a:p>
          <a:p>
            <a:pPr marL="0" marR="0" lvl="0" indent="0" rtl="0">
              <a:lnSpc>
                <a:spcPts val="1620"/>
              </a:lnSpc>
              <a:spcBef>
                <a:spcPts val="0"/>
              </a:spcBef>
              <a:spcAft>
                <a:spcPts val="0"/>
              </a:spcAft>
              <a:buNone/>
            </a:pPr>
            <a:endParaRPr lang="lt-LT" sz="1100">
              <a:latin typeface="Montserrat" pitchFamily="2" charset="77"/>
              <a:ea typeface="Montserrat"/>
              <a:cs typeface="Montserrat"/>
              <a:sym typeface="Montserrat"/>
            </a:endParaRPr>
          </a:p>
          <a:p>
            <a:pPr marL="0" marR="0" lvl="0" indent="0" rtl="0">
              <a:lnSpc>
                <a:spcPts val="1620"/>
              </a:lnSpc>
              <a:spcBef>
                <a:spcPts val="0"/>
              </a:spcBef>
              <a:spcAft>
                <a:spcPts val="0"/>
              </a:spcAft>
              <a:buNone/>
            </a:pPr>
            <a:r>
              <a:rPr lang="lt-LT" sz="1100" b="1">
                <a:latin typeface="Montserrat"/>
                <a:ea typeface="Montserrat"/>
                <a:cs typeface="Montserrat"/>
                <a:sym typeface="Montserrat"/>
              </a:rPr>
              <a:t>Siektini rezultatai ir naudos:</a:t>
            </a:r>
            <a:endParaRPr lang="lt-LT" sz="1100" b="1">
              <a:latin typeface="Montserrat" pitchFamily="2" charset="77"/>
              <a:ea typeface="Montserrat"/>
              <a:cs typeface="Montserrat"/>
              <a:sym typeface="Montserrat"/>
            </a:endParaRPr>
          </a:p>
        </p:txBody>
      </p:sp>
      <p:sp>
        <p:nvSpPr>
          <p:cNvPr id="7" name="Google Shape;131;p20">
            <a:extLst>
              <a:ext uri="{FF2B5EF4-FFF2-40B4-BE49-F238E27FC236}">
                <a16:creationId xmlns:a16="http://schemas.microsoft.com/office/drawing/2014/main" id="{23D54862-276B-807A-9B14-E067DAE6B005}"/>
              </a:ext>
            </a:extLst>
          </p:cNvPr>
          <p:cNvSpPr txBox="1"/>
          <p:nvPr/>
        </p:nvSpPr>
        <p:spPr>
          <a:xfrm>
            <a:off x="1432440" y="2507582"/>
            <a:ext cx="3432056" cy="357949"/>
          </a:xfrm>
          <a:prstGeom prst="rect">
            <a:avLst/>
          </a:prstGeom>
          <a:noFill/>
          <a:ln>
            <a:noFill/>
          </a:ln>
        </p:spPr>
        <p:txBody>
          <a:bodyPr spcFirstLastPara="1" wrap="square" lIns="0" tIns="0" rIns="0" bIns="0" anchor="t" anchorCtr="0">
            <a:noAutofit/>
          </a:bodyPr>
          <a:lstStyle/>
          <a:p>
            <a:pPr lvl="4">
              <a:buClr>
                <a:srgbClr val="595959"/>
              </a:buClr>
              <a:buSzPts val="1500"/>
            </a:pPr>
            <a:r>
              <a:rPr lang="lt-LT" sz="1100">
                <a:latin typeface="Montserrat"/>
                <a:ea typeface="Montserrat"/>
                <a:cs typeface="Montserrat"/>
                <a:sym typeface="Montserrat"/>
              </a:rPr>
              <a:t>Įrengta 90 dviračių saugyklų likusiuose Vilniaus mikrorajonuose</a:t>
            </a:r>
          </a:p>
        </p:txBody>
      </p:sp>
      <p:pic>
        <p:nvPicPr>
          <p:cNvPr id="9" name="Picture 8">
            <a:extLst>
              <a:ext uri="{FF2B5EF4-FFF2-40B4-BE49-F238E27FC236}">
                <a16:creationId xmlns:a16="http://schemas.microsoft.com/office/drawing/2014/main" id="{E24912DD-1E2E-F522-077B-7423BDA62D93}"/>
              </a:ext>
            </a:extLst>
          </p:cNvPr>
          <p:cNvPicPr>
            <a:picLocks noChangeAspect="1"/>
          </p:cNvPicPr>
          <p:nvPr/>
        </p:nvPicPr>
        <p:blipFill>
          <a:blip r:embed="rId4"/>
          <a:stretch>
            <a:fillRect/>
          </a:stretch>
        </p:blipFill>
        <p:spPr>
          <a:xfrm>
            <a:off x="900989" y="2507582"/>
            <a:ext cx="304144" cy="352530"/>
          </a:xfrm>
          <a:prstGeom prst="rect">
            <a:avLst/>
          </a:prstGeom>
        </p:spPr>
      </p:pic>
      <p:sp>
        <p:nvSpPr>
          <p:cNvPr id="10" name="Google Shape;131;p20">
            <a:extLst>
              <a:ext uri="{FF2B5EF4-FFF2-40B4-BE49-F238E27FC236}">
                <a16:creationId xmlns:a16="http://schemas.microsoft.com/office/drawing/2014/main" id="{3A07B9A3-0C24-05F4-938A-7113DD8F8E73}"/>
              </a:ext>
            </a:extLst>
          </p:cNvPr>
          <p:cNvSpPr txBox="1"/>
          <p:nvPr/>
        </p:nvSpPr>
        <p:spPr>
          <a:xfrm>
            <a:off x="1442939" y="3068373"/>
            <a:ext cx="3432056" cy="357949"/>
          </a:xfrm>
          <a:prstGeom prst="rect">
            <a:avLst/>
          </a:prstGeom>
          <a:noFill/>
          <a:ln>
            <a:noFill/>
          </a:ln>
        </p:spPr>
        <p:txBody>
          <a:bodyPr spcFirstLastPara="1" wrap="square" lIns="0" tIns="0" rIns="0" bIns="0" anchor="t" anchorCtr="0">
            <a:noAutofit/>
          </a:bodyPr>
          <a:lstStyle/>
          <a:p>
            <a:pPr lvl="4">
              <a:buClr>
                <a:srgbClr val="595959"/>
              </a:buClr>
              <a:buSzPts val="1500"/>
            </a:pPr>
            <a:r>
              <a:rPr lang="lt-LT" sz="1100">
                <a:latin typeface="Montserrat"/>
                <a:ea typeface="Montserrat"/>
                <a:cs typeface="Montserrat"/>
                <a:sym typeface="Montserrat"/>
              </a:rPr>
              <a:t>Prie švietimo įstaigų įrengta 600 vnt. dviračių stovų, 3-4 proc. nuo visų mokinių švietimo įstaigose </a:t>
            </a:r>
          </a:p>
        </p:txBody>
      </p:sp>
      <p:pic>
        <p:nvPicPr>
          <p:cNvPr id="12" name="Picture 11">
            <a:extLst>
              <a:ext uri="{FF2B5EF4-FFF2-40B4-BE49-F238E27FC236}">
                <a16:creationId xmlns:a16="http://schemas.microsoft.com/office/drawing/2014/main" id="{747347D5-7EE9-F4B4-931B-3AD21961CBD6}"/>
              </a:ext>
            </a:extLst>
          </p:cNvPr>
          <p:cNvPicPr>
            <a:picLocks noChangeAspect="1"/>
          </p:cNvPicPr>
          <p:nvPr/>
        </p:nvPicPr>
        <p:blipFill>
          <a:blip r:embed="rId5"/>
          <a:stretch>
            <a:fillRect/>
          </a:stretch>
        </p:blipFill>
        <p:spPr>
          <a:xfrm>
            <a:off x="835322" y="3166978"/>
            <a:ext cx="435478" cy="255757"/>
          </a:xfrm>
          <a:prstGeom prst="rect">
            <a:avLst/>
          </a:prstGeom>
        </p:spPr>
      </p:pic>
      <p:pic>
        <p:nvPicPr>
          <p:cNvPr id="14" name="Picture 13">
            <a:extLst>
              <a:ext uri="{FF2B5EF4-FFF2-40B4-BE49-F238E27FC236}">
                <a16:creationId xmlns:a16="http://schemas.microsoft.com/office/drawing/2014/main" id="{D9A3B353-B603-5EA3-E558-ED739B25AACF}"/>
              </a:ext>
            </a:extLst>
          </p:cNvPr>
          <p:cNvPicPr>
            <a:picLocks noChangeAspect="1"/>
          </p:cNvPicPr>
          <p:nvPr/>
        </p:nvPicPr>
        <p:blipFill>
          <a:blip r:embed="rId6"/>
          <a:stretch>
            <a:fillRect/>
          </a:stretch>
        </p:blipFill>
        <p:spPr>
          <a:xfrm>
            <a:off x="872665" y="3849239"/>
            <a:ext cx="314183" cy="308671"/>
          </a:xfrm>
          <a:prstGeom prst="rect">
            <a:avLst/>
          </a:prstGeom>
        </p:spPr>
      </p:pic>
      <p:sp>
        <p:nvSpPr>
          <p:cNvPr id="19" name="Google Shape;131;p20">
            <a:extLst>
              <a:ext uri="{FF2B5EF4-FFF2-40B4-BE49-F238E27FC236}">
                <a16:creationId xmlns:a16="http://schemas.microsoft.com/office/drawing/2014/main" id="{84791425-F91C-DC31-0117-FE19BCCC2654}"/>
              </a:ext>
            </a:extLst>
          </p:cNvPr>
          <p:cNvSpPr txBox="1"/>
          <p:nvPr/>
        </p:nvSpPr>
        <p:spPr>
          <a:xfrm>
            <a:off x="1432440" y="3824599"/>
            <a:ext cx="3432056" cy="357949"/>
          </a:xfrm>
          <a:prstGeom prst="rect">
            <a:avLst/>
          </a:prstGeom>
          <a:noFill/>
          <a:ln>
            <a:noFill/>
          </a:ln>
        </p:spPr>
        <p:txBody>
          <a:bodyPr spcFirstLastPara="1" wrap="square" lIns="0" tIns="0" rIns="0" bIns="0" anchor="t" anchorCtr="0">
            <a:noAutofit/>
          </a:bodyPr>
          <a:lstStyle/>
          <a:p>
            <a:pPr lvl="4">
              <a:buClr>
                <a:srgbClr val="595959"/>
              </a:buClr>
              <a:buSzPts val="1500"/>
            </a:pPr>
            <a:r>
              <a:rPr lang="lt-LT" sz="1100">
                <a:latin typeface="Montserrat"/>
                <a:ea typeface="Montserrat"/>
                <a:cs typeface="Montserrat"/>
                <a:sym typeface="Montserrat"/>
              </a:rPr>
              <a:t>Visada randama </a:t>
            </a:r>
            <a:r>
              <a:rPr lang="lt-LT" sz="1100" err="1">
                <a:latin typeface="Montserrat"/>
                <a:ea typeface="Montserrat"/>
                <a:cs typeface="Montserrat"/>
                <a:sym typeface="Montserrat"/>
              </a:rPr>
              <a:t>mikrojudumo</a:t>
            </a:r>
            <a:r>
              <a:rPr lang="lt-LT" sz="1100">
                <a:latin typeface="Montserrat"/>
                <a:ea typeface="Montserrat"/>
                <a:cs typeface="Montserrat"/>
                <a:sym typeface="Montserrat"/>
              </a:rPr>
              <a:t> stovėjimo ar saugojimo infrastruktūra šalia traukos objektų </a:t>
            </a:r>
          </a:p>
        </p:txBody>
      </p:sp>
    </p:spTree>
    <p:extLst>
      <p:ext uri="{BB962C8B-B14F-4D97-AF65-F5344CB8AC3E}">
        <p14:creationId xmlns:p14="http://schemas.microsoft.com/office/powerpoint/2010/main" val="378236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5ECDED-AFB4-9637-BB6B-FFA0E400AF14}"/>
              </a:ext>
            </a:extLst>
          </p:cNvPr>
          <p:cNvSpPr>
            <a:spLocks noGrp="1"/>
          </p:cNvSpPr>
          <p:nvPr>
            <p:ph type="body" sz="quarter" idx="14"/>
          </p:nvPr>
        </p:nvSpPr>
        <p:spPr>
          <a:xfrm>
            <a:off x="442912" y="3104350"/>
            <a:ext cx="8289770" cy="1220899"/>
          </a:xfrm>
        </p:spPr>
        <p:txBody>
          <a:bodyPr>
            <a:normAutofit/>
          </a:bodyPr>
          <a:lstStyle/>
          <a:p>
            <a:r>
              <a:rPr lang="lt-LT"/>
              <a:t>Viziją</a:t>
            </a:r>
            <a:r>
              <a:rPr lang="pl-PL"/>
              <a:t> </a:t>
            </a:r>
            <a:r>
              <a:rPr lang="pl-PL" err="1"/>
              <a:t>aprašo</a:t>
            </a:r>
            <a:r>
              <a:rPr lang="pl-PL"/>
              <a:t> 3 </a:t>
            </a:r>
            <a:r>
              <a:rPr lang="pl-PL" err="1"/>
              <a:t>esminiai</a:t>
            </a:r>
            <a:r>
              <a:rPr lang="pl-PL"/>
              <a:t> </a:t>
            </a:r>
            <a:r>
              <a:rPr lang="pl-PL" err="1"/>
              <a:t>siekiai</a:t>
            </a:r>
            <a:r>
              <a:rPr lang="pl-PL"/>
              <a:t>:</a:t>
            </a:r>
            <a:endParaRPr lang="lt-LT"/>
          </a:p>
          <a:p>
            <a:pPr marL="342900" indent="-342900">
              <a:buFont typeface="+mj-lt"/>
              <a:buAutoNum type="arabicPeriod"/>
            </a:pPr>
            <a:r>
              <a:rPr lang="lt-LT"/>
              <a:t>pagerinti keliavimo kokybę, sutrumpinti trukmę, kelionę paversti maloniu potyriu;</a:t>
            </a:r>
          </a:p>
          <a:p>
            <a:pPr marL="342900" indent="-342900">
              <a:buFont typeface="+mj-lt"/>
              <a:buAutoNum type="arabicPeriod"/>
            </a:pPr>
            <a:r>
              <a:rPr lang="lt-LT"/>
              <a:t>sumažinti kelionių neigiamą poveikį aplinkai;</a:t>
            </a:r>
          </a:p>
          <a:p>
            <a:pPr marL="342900" indent="-342900">
              <a:buFont typeface="+mj-lt"/>
              <a:buAutoNum type="arabicPeriod"/>
            </a:pPr>
            <a:r>
              <a:rPr lang="lt-LT"/>
              <a:t>sumažinti miesto erdvių perkrovimą automobiliais.</a:t>
            </a:r>
          </a:p>
          <a:p>
            <a:pPr marL="342900" indent="-342900">
              <a:buFont typeface="+mj-lt"/>
              <a:buAutoNum type="arabicPeriod"/>
            </a:pPr>
            <a:endParaRPr lang="pl-PL"/>
          </a:p>
          <a:p>
            <a:endParaRPr lang="lt-LT"/>
          </a:p>
        </p:txBody>
      </p:sp>
      <p:sp>
        <p:nvSpPr>
          <p:cNvPr id="4" name="Text Placeholder 3">
            <a:extLst>
              <a:ext uri="{FF2B5EF4-FFF2-40B4-BE49-F238E27FC236}">
                <a16:creationId xmlns:a16="http://schemas.microsoft.com/office/drawing/2014/main" id="{306D44CE-3C4A-617A-0C53-66F07E3233C8}"/>
              </a:ext>
            </a:extLst>
          </p:cNvPr>
          <p:cNvSpPr>
            <a:spLocks noGrp="1"/>
          </p:cNvSpPr>
          <p:nvPr>
            <p:ph type="body" sz="quarter" idx="15"/>
          </p:nvPr>
        </p:nvSpPr>
        <p:spPr/>
        <p:txBody>
          <a:bodyPr/>
          <a:lstStyle/>
          <a:p>
            <a:r>
              <a:rPr lang="lt-LT"/>
              <a:t> Vilniaus miesto savivaldybės vizija iki 2030 m. yra </a:t>
            </a:r>
          </a:p>
        </p:txBody>
      </p:sp>
      <p:sp>
        <p:nvSpPr>
          <p:cNvPr id="5" name="Text Placeholder 3">
            <a:extLst>
              <a:ext uri="{FF2B5EF4-FFF2-40B4-BE49-F238E27FC236}">
                <a16:creationId xmlns:a16="http://schemas.microsoft.com/office/drawing/2014/main" id="{383D8456-F70D-7D81-E5F9-602205E8C8C3}"/>
              </a:ext>
            </a:extLst>
          </p:cNvPr>
          <p:cNvSpPr txBox="1">
            <a:spLocks/>
          </p:cNvSpPr>
          <p:nvPr/>
        </p:nvSpPr>
        <p:spPr>
          <a:xfrm>
            <a:off x="442912" y="1518472"/>
            <a:ext cx="8289770" cy="1524405"/>
          </a:xfrm>
          <a:prstGeom prst="rect">
            <a:avLst/>
          </a:prstGeom>
        </p:spPr>
        <p:txBody>
          <a:bodyPr vert="horz" lIns="91440" tIns="45720" rIns="91440" bIns="45720" rtlCol="0">
            <a:normAutofit/>
          </a:bodyPr>
          <a:lstStyle>
            <a:lvl1pPr marL="0" indent="0" algn="l" defTabSz="342900" rtl="0" eaLnBrk="1" latinLnBrk="0" hangingPunct="1">
              <a:lnSpc>
                <a:spcPct val="90000"/>
              </a:lnSpc>
              <a:spcBef>
                <a:spcPts val="375"/>
              </a:spcBef>
              <a:buFont typeface="Arial" panose="020B0604020202020204" pitchFamily="34" charset="0"/>
              <a:buNone/>
              <a:defRPr sz="2250" b="1" i="0" kern="1200">
                <a:solidFill>
                  <a:srgbClr val="252750"/>
                </a:solidFill>
                <a:latin typeface="Montserrat SemiBold" panose="00000700000000000000" pitchFamily="2" charset="-70"/>
                <a:ea typeface="+mn-ea"/>
                <a:cs typeface="+mn-cs"/>
              </a:defRPr>
            </a:lvl1pPr>
            <a:lvl2pPr marL="171450" indent="0" algn="l" defTabSz="342900" rtl="0" eaLnBrk="1" latinLnBrk="0" hangingPunct="1">
              <a:lnSpc>
                <a:spcPct val="90000"/>
              </a:lnSpc>
              <a:spcBef>
                <a:spcPts val="188"/>
              </a:spcBef>
              <a:buFont typeface="Arial" panose="020B0604020202020204" pitchFamily="34" charset="0"/>
              <a:buNone/>
              <a:defRPr sz="1050" kern="1200">
                <a:solidFill>
                  <a:srgbClr val="252750"/>
                </a:solidFill>
                <a:latin typeface="+mn-lt"/>
                <a:ea typeface="+mn-ea"/>
                <a:cs typeface="+mn-cs"/>
              </a:defRPr>
            </a:lvl2pPr>
            <a:lvl3pPr marL="342900" indent="0" algn="l" defTabSz="342900" rtl="0" eaLnBrk="1" latinLnBrk="0" hangingPunct="1">
              <a:lnSpc>
                <a:spcPct val="90000"/>
              </a:lnSpc>
              <a:spcBef>
                <a:spcPts val="188"/>
              </a:spcBef>
              <a:buFont typeface="Arial" panose="020B0604020202020204" pitchFamily="34" charset="0"/>
              <a:buNone/>
              <a:defRPr sz="900" kern="1200">
                <a:solidFill>
                  <a:srgbClr val="252750"/>
                </a:solidFill>
                <a:latin typeface="+mn-lt"/>
                <a:ea typeface="+mn-ea"/>
                <a:cs typeface="+mn-cs"/>
              </a:defRPr>
            </a:lvl3pPr>
            <a:lvl4pPr marL="514350" indent="0" algn="l" defTabSz="342900" rtl="0" eaLnBrk="1" latinLnBrk="0" hangingPunct="1">
              <a:lnSpc>
                <a:spcPct val="90000"/>
              </a:lnSpc>
              <a:spcBef>
                <a:spcPts val="188"/>
              </a:spcBef>
              <a:buFont typeface="Arial" panose="020B0604020202020204" pitchFamily="34" charset="0"/>
              <a:buNone/>
              <a:defRPr sz="750" kern="1200">
                <a:solidFill>
                  <a:srgbClr val="252750"/>
                </a:solidFill>
                <a:latin typeface="+mn-lt"/>
                <a:ea typeface="+mn-ea"/>
                <a:cs typeface="+mn-cs"/>
              </a:defRPr>
            </a:lvl4pPr>
            <a:lvl5pPr marL="685800" indent="0" algn="l" defTabSz="342900" rtl="0" eaLnBrk="1" latinLnBrk="0" hangingPunct="1">
              <a:lnSpc>
                <a:spcPct val="90000"/>
              </a:lnSpc>
              <a:spcBef>
                <a:spcPts val="188"/>
              </a:spcBef>
              <a:buFont typeface="Arial" panose="020B0604020202020204" pitchFamily="34" charset="0"/>
              <a:buNone/>
              <a:defRPr sz="675" kern="1200">
                <a:solidFill>
                  <a:srgbClr val="252750"/>
                </a:solidFill>
                <a:latin typeface="+mn-lt"/>
                <a:ea typeface="+mn-ea"/>
                <a:cs typeface="+mn-cs"/>
              </a:defRPr>
            </a:lvl5pPr>
            <a:lvl6pPr marL="9429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a:lstStyle>
          <a:p>
            <a:pPr algn="ctr">
              <a:buClrTx/>
            </a:pPr>
            <a:r>
              <a:rPr lang="lt-LT" sz="3600"/>
              <a:t>„Keliauti Vilniuje –</a:t>
            </a:r>
          </a:p>
          <a:p>
            <a:pPr algn="ctr">
              <a:buClrTx/>
            </a:pPr>
            <a:r>
              <a:rPr lang="lt-LT" sz="3600"/>
              <a:t>  smagu, saugu ir patogu!“ </a:t>
            </a:r>
          </a:p>
        </p:txBody>
      </p:sp>
    </p:spTree>
    <p:extLst>
      <p:ext uri="{BB962C8B-B14F-4D97-AF65-F5344CB8AC3E}">
        <p14:creationId xmlns:p14="http://schemas.microsoft.com/office/powerpoint/2010/main" val="11374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idewalk with a parking lot&#10;&#10;Description automatically generated with medium confidence">
            <a:extLst>
              <a:ext uri="{FF2B5EF4-FFF2-40B4-BE49-F238E27FC236}">
                <a16:creationId xmlns:a16="http://schemas.microsoft.com/office/drawing/2014/main" id="{7EB91451-65F7-957B-E0AF-B033EB32359B}"/>
              </a:ext>
            </a:extLst>
          </p:cNvPr>
          <p:cNvPicPr>
            <a:picLocks noChangeAspect="1"/>
          </p:cNvPicPr>
          <p:nvPr/>
        </p:nvPicPr>
        <p:blipFill rotWithShape="1">
          <a:blip r:embed="rId3"/>
          <a:srcRect l="27348" r="25603"/>
          <a:stretch/>
        </p:blipFill>
        <p:spPr>
          <a:xfrm>
            <a:off x="5512668" y="0"/>
            <a:ext cx="3631332" cy="5143500"/>
          </a:xfrm>
          <a:prstGeom prst="rect">
            <a:avLst/>
          </a:prstGeom>
        </p:spPr>
      </p:pic>
      <p:grpSp>
        <p:nvGrpSpPr>
          <p:cNvPr id="2" name="Group 1">
            <a:extLst>
              <a:ext uri="{FF2B5EF4-FFF2-40B4-BE49-F238E27FC236}">
                <a16:creationId xmlns:a16="http://schemas.microsoft.com/office/drawing/2014/main" id="{90FE8BA4-C7EB-6ED5-A403-5B4CD204BACB}"/>
              </a:ext>
            </a:extLst>
          </p:cNvPr>
          <p:cNvGrpSpPr/>
          <p:nvPr/>
        </p:nvGrpSpPr>
        <p:grpSpPr>
          <a:xfrm>
            <a:off x="183957" y="1530459"/>
            <a:ext cx="328068" cy="2709214"/>
            <a:chOff x="183957" y="1530459"/>
            <a:chExt cx="328068" cy="2709214"/>
          </a:xfrm>
        </p:grpSpPr>
        <p:sp>
          <p:nvSpPr>
            <p:cNvPr id="7" name="Ovalas 90">
              <a:extLst>
                <a:ext uri="{FF2B5EF4-FFF2-40B4-BE49-F238E27FC236}">
                  <a16:creationId xmlns:a16="http://schemas.microsoft.com/office/drawing/2014/main" id="{18DCF574-B2B9-A059-EEFE-AC5E91B5906E}"/>
                </a:ext>
              </a:extLst>
            </p:cNvPr>
            <p:cNvSpPr>
              <a:spLocks noChangeAspect="1"/>
            </p:cNvSpPr>
            <p:nvPr/>
          </p:nvSpPr>
          <p:spPr bwMode="auto">
            <a:xfrm>
              <a:off x="183957" y="27404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8" name="Ovalas 90">
              <a:extLst>
                <a:ext uri="{FF2B5EF4-FFF2-40B4-BE49-F238E27FC236}">
                  <a16:creationId xmlns:a16="http://schemas.microsoft.com/office/drawing/2014/main" id="{AF040748-14FE-D479-5CFC-C9442ECAB38F}"/>
                </a:ext>
              </a:extLst>
            </p:cNvPr>
            <p:cNvSpPr>
              <a:spLocks noChangeAspect="1"/>
            </p:cNvSpPr>
            <p:nvPr/>
          </p:nvSpPr>
          <p:spPr bwMode="auto">
            <a:xfrm>
              <a:off x="183957" y="3130909"/>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9" name="Ovalas 90">
              <a:extLst>
                <a:ext uri="{FF2B5EF4-FFF2-40B4-BE49-F238E27FC236}">
                  <a16:creationId xmlns:a16="http://schemas.microsoft.com/office/drawing/2014/main" id="{5CD8AE7F-B52A-74BC-D3FC-2E606E94FF5F}"/>
                </a:ext>
              </a:extLst>
            </p:cNvPr>
            <p:cNvSpPr>
              <a:spLocks noChangeAspect="1"/>
            </p:cNvSpPr>
            <p:nvPr/>
          </p:nvSpPr>
          <p:spPr bwMode="auto">
            <a:xfrm>
              <a:off x="183957" y="3521342"/>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AB1E80B9-DA20-4DC2-4C94-4F0807D41F19}"/>
                </a:ext>
              </a:extLst>
            </p:cNvPr>
            <p:cNvSpPr>
              <a:spLocks noChangeAspect="1"/>
            </p:cNvSpPr>
            <p:nvPr/>
          </p:nvSpPr>
          <p:spPr bwMode="auto">
            <a:xfrm>
              <a:off x="183957" y="39117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750CB610-DCEC-9FE1-A872-71166C9A55F1}"/>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12" name="Google Shape;130;p20">
            <a:extLst>
              <a:ext uri="{FF2B5EF4-FFF2-40B4-BE49-F238E27FC236}">
                <a16:creationId xmlns:a16="http://schemas.microsoft.com/office/drawing/2014/main" id="{01946F96-117F-BB34-85C2-B1157C815F5E}"/>
              </a:ext>
            </a:extLst>
          </p:cNvPr>
          <p:cNvSpPr txBox="1">
            <a:spLocks/>
          </p:cNvSpPr>
          <p:nvPr/>
        </p:nvSpPr>
        <p:spPr>
          <a:xfrm>
            <a:off x="839746" y="370381"/>
            <a:ext cx="4694422"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marR="0" lvl="0" indent="-11113" algn="l" rtl="0">
              <a:lnSpc>
                <a:spcPct val="90000"/>
              </a:lnSpc>
              <a:spcBef>
                <a:spcPts val="800"/>
              </a:spcBef>
              <a:spcAft>
                <a:spcPts val="0"/>
              </a:spcAft>
              <a:buClr>
                <a:srgbClr val="252750"/>
              </a:buClr>
              <a:buSzPts val="1300"/>
              <a:buFont typeface="Arial"/>
              <a:buNone/>
            </a:pPr>
            <a:r>
              <a:rPr lang="lt-LT" sz="2000" b="1" i="0" u="none" strike="noStrike" cap="none" err="1">
                <a:solidFill>
                  <a:srgbClr val="242750"/>
                </a:solidFill>
                <a:latin typeface="Montserrat"/>
                <a:ea typeface="Montserrat"/>
                <a:cs typeface="Montserrat"/>
                <a:sym typeface="Montserrat"/>
              </a:rPr>
              <a:t>Mikrojudumo</a:t>
            </a:r>
            <a:r>
              <a:rPr lang="lt-LT" sz="2000" b="1" i="0" u="none" strike="noStrike" cap="none">
                <a:solidFill>
                  <a:srgbClr val="242750"/>
                </a:solidFill>
                <a:latin typeface="Montserrat"/>
                <a:ea typeface="Montserrat"/>
                <a:cs typeface="Montserrat"/>
                <a:sym typeface="Montserrat"/>
              </a:rPr>
              <a:t> dalijimosi paslaugos</a:t>
            </a:r>
            <a:endParaRPr lang="lt-LT" sz="2000" b="1" i="0" u="none" strike="noStrike" cap="none">
              <a:solidFill>
                <a:srgbClr val="252750"/>
              </a:solidFill>
              <a:latin typeface="Montserrat"/>
              <a:ea typeface="Montserrat"/>
              <a:cs typeface="Montserrat"/>
              <a:sym typeface="Montserrat"/>
            </a:endParaRPr>
          </a:p>
        </p:txBody>
      </p:sp>
      <p:pic>
        <p:nvPicPr>
          <p:cNvPr id="3" name="Picture 2">
            <a:extLst>
              <a:ext uri="{FF2B5EF4-FFF2-40B4-BE49-F238E27FC236}">
                <a16:creationId xmlns:a16="http://schemas.microsoft.com/office/drawing/2014/main" id="{181EA24E-4739-3D46-A8D1-2BF46A3CDCAA}"/>
              </a:ext>
            </a:extLst>
          </p:cNvPr>
          <p:cNvPicPr>
            <a:picLocks noChangeAspect="1"/>
          </p:cNvPicPr>
          <p:nvPr/>
        </p:nvPicPr>
        <p:blipFill>
          <a:blip r:embed="rId4"/>
          <a:stretch>
            <a:fillRect/>
          </a:stretch>
        </p:blipFill>
        <p:spPr>
          <a:xfrm>
            <a:off x="7971423" y="4802855"/>
            <a:ext cx="758515" cy="172125"/>
          </a:xfrm>
          <a:prstGeom prst="rect">
            <a:avLst/>
          </a:prstGeom>
        </p:spPr>
      </p:pic>
      <p:sp>
        <p:nvSpPr>
          <p:cNvPr id="4" name="Google Shape;131;p20">
            <a:extLst>
              <a:ext uri="{FF2B5EF4-FFF2-40B4-BE49-F238E27FC236}">
                <a16:creationId xmlns:a16="http://schemas.microsoft.com/office/drawing/2014/main" id="{8DF406C4-D1B3-8A0D-4779-AA13F2EF5DC8}"/>
              </a:ext>
            </a:extLst>
          </p:cNvPr>
          <p:cNvSpPr txBox="1"/>
          <p:nvPr/>
        </p:nvSpPr>
        <p:spPr>
          <a:xfrm>
            <a:off x="835322" y="1084416"/>
            <a:ext cx="4385936" cy="1487334"/>
          </a:xfrm>
          <a:prstGeom prst="rect">
            <a:avLst/>
          </a:prstGeom>
          <a:noFill/>
          <a:ln>
            <a:noFill/>
          </a:ln>
        </p:spPr>
        <p:txBody>
          <a:bodyPr spcFirstLastPara="1" wrap="square" lIns="0" tIns="0" rIns="0" bIns="0" anchor="t" anchorCtr="0">
            <a:noAutofit/>
          </a:bodyPr>
          <a:lstStyle/>
          <a:p>
            <a:pPr marL="0" marR="0" lvl="0" indent="0" rtl="0">
              <a:lnSpc>
                <a:spcPts val="1620"/>
              </a:lnSpc>
              <a:spcBef>
                <a:spcPts val="0"/>
              </a:spcBef>
              <a:spcAft>
                <a:spcPts val="0"/>
              </a:spcAft>
              <a:buNone/>
            </a:pPr>
            <a:r>
              <a:rPr lang="lt-LT" sz="1100" b="0" i="0" u="none" strike="noStrike" cap="none">
                <a:solidFill>
                  <a:srgbClr val="000000"/>
                </a:solidFill>
                <a:latin typeface="Montserrat" pitchFamily="2" charset="77"/>
                <a:ea typeface="Montserrat"/>
                <a:cs typeface="Montserrat"/>
                <a:sym typeface="Montserrat"/>
              </a:rPr>
              <a:t>Mieste veikiančių dalijimosi paslaugų reglamentavimas, įvedant tvarkingą eismo ir </a:t>
            </a:r>
            <a:r>
              <a:rPr lang="lt-LT" sz="1100" b="0" i="0" u="none" strike="noStrike" cap="none" err="1">
                <a:solidFill>
                  <a:srgbClr val="000000"/>
                </a:solidFill>
                <a:latin typeface="Montserrat" pitchFamily="2" charset="77"/>
                <a:ea typeface="Montserrat"/>
                <a:cs typeface="Montserrat"/>
                <a:sym typeface="Montserrat"/>
              </a:rPr>
              <a:t>mikrojudumo</a:t>
            </a:r>
            <a:r>
              <a:rPr lang="lt-LT" sz="1100" b="0" i="0" u="none" strike="noStrike" cap="none">
                <a:solidFill>
                  <a:srgbClr val="000000"/>
                </a:solidFill>
                <a:latin typeface="Montserrat" pitchFamily="2" charset="77"/>
                <a:ea typeface="Montserrat"/>
                <a:cs typeface="Montserrat"/>
                <a:sym typeface="Montserrat"/>
              </a:rPr>
              <a:t>  transporto priemonių statymą. 2024 m. Vilniuje veikia 3 </a:t>
            </a:r>
            <a:r>
              <a:rPr lang="lt-LT" sz="1100" b="0" i="0" u="none" strike="noStrike" cap="none" err="1">
                <a:solidFill>
                  <a:srgbClr val="000000"/>
                </a:solidFill>
                <a:latin typeface="Montserrat" pitchFamily="2" charset="77"/>
                <a:ea typeface="Montserrat"/>
                <a:cs typeface="Montserrat"/>
                <a:sym typeface="Montserrat"/>
              </a:rPr>
              <a:t>mikrojudumo</a:t>
            </a:r>
            <a:r>
              <a:rPr lang="lt-LT" sz="1100" b="0" i="0" u="none" strike="noStrike" cap="none">
                <a:solidFill>
                  <a:srgbClr val="000000"/>
                </a:solidFill>
                <a:latin typeface="Montserrat" pitchFamily="2" charset="77"/>
                <a:ea typeface="Montserrat"/>
                <a:cs typeface="Montserrat"/>
                <a:sym typeface="Montserrat"/>
              </a:rPr>
              <a:t> dalijimo paslaugas teikiančios įmonės, kurios bendrai mieste sudaro apie 5 tūkst. transporto priemonių.</a:t>
            </a:r>
          </a:p>
          <a:p>
            <a:pPr marL="0" marR="0" lvl="0" indent="0" rtl="0">
              <a:lnSpc>
                <a:spcPts val="1620"/>
              </a:lnSpc>
              <a:spcBef>
                <a:spcPts val="0"/>
              </a:spcBef>
              <a:spcAft>
                <a:spcPts val="0"/>
              </a:spcAft>
              <a:buNone/>
            </a:pPr>
            <a:endParaRPr lang="lt-LT" sz="1100">
              <a:latin typeface="Montserrat" pitchFamily="2" charset="77"/>
              <a:ea typeface="Montserrat"/>
              <a:cs typeface="Montserrat"/>
              <a:sym typeface="Montserrat"/>
            </a:endParaRPr>
          </a:p>
          <a:p>
            <a:pPr marL="0" marR="0" lvl="0" indent="0" rtl="0">
              <a:lnSpc>
                <a:spcPts val="1620"/>
              </a:lnSpc>
              <a:spcBef>
                <a:spcPts val="0"/>
              </a:spcBef>
              <a:spcAft>
                <a:spcPts val="0"/>
              </a:spcAft>
              <a:buNone/>
            </a:pPr>
            <a:r>
              <a:rPr lang="lt-LT" sz="1100" b="1">
                <a:latin typeface="Montserrat"/>
                <a:ea typeface="Montserrat"/>
                <a:cs typeface="Montserrat"/>
                <a:sym typeface="Montserrat"/>
              </a:rPr>
              <a:t>Siektini rezultatai ir naudos:</a:t>
            </a:r>
            <a:endParaRPr lang="lt-LT" sz="1100" b="1">
              <a:latin typeface="Montserrat" pitchFamily="2" charset="77"/>
              <a:ea typeface="Montserrat"/>
              <a:cs typeface="Montserrat"/>
              <a:sym typeface="Montserrat"/>
            </a:endParaRPr>
          </a:p>
        </p:txBody>
      </p:sp>
      <p:pic>
        <p:nvPicPr>
          <p:cNvPr id="5" name="Picture 4">
            <a:extLst>
              <a:ext uri="{FF2B5EF4-FFF2-40B4-BE49-F238E27FC236}">
                <a16:creationId xmlns:a16="http://schemas.microsoft.com/office/drawing/2014/main" id="{F54D9027-6A85-F186-878A-43AE26BF9950}"/>
              </a:ext>
            </a:extLst>
          </p:cNvPr>
          <p:cNvPicPr>
            <a:picLocks noChangeAspect="1"/>
          </p:cNvPicPr>
          <p:nvPr/>
        </p:nvPicPr>
        <p:blipFill>
          <a:blip r:embed="rId5"/>
          <a:stretch>
            <a:fillRect/>
          </a:stretch>
        </p:blipFill>
        <p:spPr>
          <a:xfrm>
            <a:off x="835322" y="2705219"/>
            <a:ext cx="328069" cy="328069"/>
          </a:xfrm>
          <a:prstGeom prst="rect">
            <a:avLst/>
          </a:prstGeom>
        </p:spPr>
      </p:pic>
      <p:pic>
        <p:nvPicPr>
          <p:cNvPr id="6" name="Picture 5">
            <a:extLst>
              <a:ext uri="{FF2B5EF4-FFF2-40B4-BE49-F238E27FC236}">
                <a16:creationId xmlns:a16="http://schemas.microsoft.com/office/drawing/2014/main" id="{FB56E54C-79C8-832C-1B72-3176EE7887CB}"/>
              </a:ext>
            </a:extLst>
          </p:cNvPr>
          <p:cNvPicPr>
            <a:picLocks noChangeAspect="1"/>
          </p:cNvPicPr>
          <p:nvPr/>
        </p:nvPicPr>
        <p:blipFill>
          <a:blip r:embed="rId6"/>
          <a:stretch>
            <a:fillRect/>
          </a:stretch>
        </p:blipFill>
        <p:spPr>
          <a:xfrm>
            <a:off x="871208" y="3882819"/>
            <a:ext cx="304144" cy="352530"/>
          </a:xfrm>
          <a:prstGeom prst="rect">
            <a:avLst/>
          </a:prstGeom>
        </p:spPr>
      </p:pic>
      <p:sp>
        <p:nvSpPr>
          <p:cNvPr id="13" name="Google Shape;131;p20">
            <a:extLst>
              <a:ext uri="{FF2B5EF4-FFF2-40B4-BE49-F238E27FC236}">
                <a16:creationId xmlns:a16="http://schemas.microsoft.com/office/drawing/2014/main" id="{9969BE3F-B784-2DCF-8267-F23D021D3B11}"/>
              </a:ext>
            </a:extLst>
          </p:cNvPr>
          <p:cNvSpPr txBox="1"/>
          <p:nvPr/>
        </p:nvSpPr>
        <p:spPr>
          <a:xfrm>
            <a:off x="1422382" y="2690278"/>
            <a:ext cx="3755701" cy="357949"/>
          </a:xfrm>
          <a:prstGeom prst="rect">
            <a:avLst/>
          </a:prstGeom>
          <a:noFill/>
          <a:ln>
            <a:noFill/>
          </a:ln>
        </p:spPr>
        <p:txBody>
          <a:bodyPr spcFirstLastPara="1" wrap="square" lIns="0" tIns="0" rIns="0" bIns="0" anchor="t" anchorCtr="0">
            <a:noAutofit/>
          </a:bodyPr>
          <a:lstStyle/>
          <a:p>
            <a:pPr lvl="4">
              <a:buClr>
                <a:srgbClr val="595959"/>
              </a:buClr>
              <a:buSzPts val="1500"/>
            </a:pPr>
            <a:r>
              <a:rPr lang="lt-LT" sz="1100">
                <a:latin typeface="Montserrat"/>
                <a:ea typeface="Montserrat"/>
                <a:cs typeface="Montserrat"/>
                <a:sym typeface="Montserrat"/>
              </a:rPr>
              <a:t>Praplėstas privalomo stovėjimo vietų tinklas iki 550 vnt. centrinėje miesto dalyje.  </a:t>
            </a:r>
          </a:p>
        </p:txBody>
      </p:sp>
      <p:pic>
        <p:nvPicPr>
          <p:cNvPr id="15" name="Picture 14">
            <a:extLst>
              <a:ext uri="{FF2B5EF4-FFF2-40B4-BE49-F238E27FC236}">
                <a16:creationId xmlns:a16="http://schemas.microsoft.com/office/drawing/2014/main" id="{FEA3D7F4-A887-FD18-EB28-9E980B25E47C}"/>
              </a:ext>
            </a:extLst>
          </p:cNvPr>
          <p:cNvPicPr>
            <a:picLocks noChangeAspect="1"/>
          </p:cNvPicPr>
          <p:nvPr/>
        </p:nvPicPr>
        <p:blipFill>
          <a:blip r:embed="rId7"/>
          <a:stretch>
            <a:fillRect/>
          </a:stretch>
        </p:blipFill>
        <p:spPr>
          <a:xfrm>
            <a:off x="859246" y="3246865"/>
            <a:ext cx="328068" cy="345963"/>
          </a:xfrm>
          <a:prstGeom prst="rect">
            <a:avLst/>
          </a:prstGeom>
        </p:spPr>
      </p:pic>
      <p:sp>
        <p:nvSpPr>
          <p:cNvPr id="16" name="Google Shape;131;p20">
            <a:extLst>
              <a:ext uri="{FF2B5EF4-FFF2-40B4-BE49-F238E27FC236}">
                <a16:creationId xmlns:a16="http://schemas.microsoft.com/office/drawing/2014/main" id="{1E5553A2-C17A-76B9-A06C-EF0EB682E26D}"/>
              </a:ext>
            </a:extLst>
          </p:cNvPr>
          <p:cNvSpPr txBox="1"/>
          <p:nvPr/>
        </p:nvSpPr>
        <p:spPr>
          <a:xfrm>
            <a:off x="1422382" y="3261212"/>
            <a:ext cx="3755701" cy="357949"/>
          </a:xfrm>
          <a:prstGeom prst="rect">
            <a:avLst/>
          </a:prstGeom>
          <a:noFill/>
          <a:ln>
            <a:noFill/>
          </a:ln>
        </p:spPr>
        <p:txBody>
          <a:bodyPr spcFirstLastPara="1" wrap="square" lIns="0" tIns="0" rIns="0" bIns="0" anchor="t" anchorCtr="0">
            <a:noAutofit/>
          </a:bodyPr>
          <a:lstStyle/>
          <a:p>
            <a:pPr lvl="4">
              <a:buClr>
                <a:srgbClr val="595959"/>
              </a:buClr>
              <a:buSzPts val="1500"/>
            </a:pPr>
            <a:r>
              <a:rPr lang="lt-LT" sz="1100">
                <a:latin typeface="Montserrat"/>
                <a:ea typeface="Montserrat"/>
                <a:cs typeface="Montserrat"/>
                <a:sym typeface="Montserrat"/>
              </a:rPr>
              <a:t>Nustatytas ir patvirtintas aiškus </a:t>
            </a:r>
            <a:r>
              <a:rPr lang="lt-LT" sz="1100" err="1">
                <a:latin typeface="Montserrat"/>
                <a:ea typeface="Montserrat"/>
                <a:cs typeface="Montserrat"/>
                <a:sym typeface="Montserrat"/>
              </a:rPr>
              <a:t>mikrojudumo</a:t>
            </a:r>
            <a:r>
              <a:rPr lang="lt-LT" sz="1100">
                <a:latin typeface="Montserrat"/>
                <a:ea typeface="Montserrat"/>
                <a:cs typeface="Montserrat"/>
                <a:sym typeface="Montserrat"/>
              </a:rPr>
              <a:t> dalijimosi priemonių reglamentavimas </a:t>
            </a:r>
          </a:p>
        </p:txBody>
      </p:sp>
      <p:sp>
        <p:nvSpPr>
          <p:cNvPr id="17" name="Google Shape;131;p20">
            <a:extLst>
              <a:ext uri="{FF2B5EF4-FFF2-40B4-BE49-F238E27FC236}">
                <a16:creationId xmlns:a16="http://schemas.microsoft.com/office/drawing/2014/main" id="{3E130B32-FE02-D16C-DF2B-ADD5283C1B0C}"/>
              </a:ext>
            </a:extLst>
          </p:cNvPr>
          <p:cNvSpPr txBox="1"/>
          <p:nvPr/>
        </p:nvSpPr>
        <p:spPr>
          <a:xfrm>
            <a:off x="1422381" y="3982915"/>
            <a:ext cx="3755701" cy="252434"/>
          </a:xfrm>
          <a:prstGeom prst="rect">
            <a:avLst/>
          </a:prstGeom>
          <a:noFill/>
          <a:ln>
            <a:noFill/>
          </a:ln>
        </p:spPr>
        <p:txBody>
          <a:bodyPr spcFirstLastPara="1" wrap="square" lIns="0" tIns="0" rIns="0" bIns="0" anchor="t" anchorCtr="0">
            <a:noAutofit/>
          </a:bodyPr>
          <a:lstStyle/>
          <a:p>
            <a:pPr lvl="4">
              <a:buClr>
                <a:srgbClr val="595959"/>
              </a:buClr>
              <a:buSzPts val="1500"/>
            </a:pPr>
            <a:r>
              <a:rPr lang="lt-LT" sz="1100">
                <a:latin typeface="Montserrat"/>
                <a:ea typeface="Montserrat"/>
                <a:cs typeface="Montserrat"/>
                <a:sym typeface="Montserrat"/>
              </a:rPr>
              <a:t>Įrengta 20 pilotinių el. </a:t>
            </a:r>
            <a:r>
              <a:rPr lang="lt-LT" sz="1100" err="1">
                <a:latin typeface="Montserrat"/>
                <a:ea typeface="Montserrat"/>
                <a:cs typeface="Montserrat"/>
                <a:sym typeface="Montserrat"/>
              </a:rPr>
              <a:t>paspirtukų</a:t>
            </a:r>
            <a:r>
              <a:rPr lang="lt-LT" sz="1100">
                <a:latin typeface="Montserrat"/>
                <a:ea typeface="Montserrat"/>
                <a:cs typeface="Montserrat"/>
                <a:sym typeface="Montserrat"/>
              </a:rPr>
              <a:t> įkrovos vietų</a:t>
            </a:r>
          </a:p>
        </p:txBody>
      </p:sp>
    </p:spTree>
    <p:extLst>
      <p:ext uri="{BB962C8B-B14F-4D97-AF65-F5344CB8AC3E}">
        <p14:creationId xmlns:p14="http://schemas.microsoft.com/office/powerpoint/2010/main" val="2410580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0;p20">
            <a:extLst>
              <a:ext uri="{FF2B5EF4-FFF2-40B4-BE49-F238E27FC236}">
                <a16:creationId xmlns:a16="http://schemas.microsoft.com/office/drawing/2014/main" id="{DB0C0DAD-EA90-262E-2842-A4FB92B8698D}"/>
              </a:ext>
            </a:extLst>
          </p:cNvPr>
          <p:cNvSpPr txBox="1">
            <a:spLocks/>
          </p:cNvSpPr>
          <p:nvPr/>
        </p:nvSpPr>
        <p:spPr>
          <a:xfrm>
            <a:off x="503848" y="169659"/>
            <a:ext cx="7677933"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2025-2027 m. veiksmų planas (</a:t>
            </a:r>
            <a:r>
              <a:rPr lang="lt-LT" sz="2000" b="1" err="1">
                <a:solidFill>
                  <a:srgbClr val="242750"/>
                </a:solidFill>
              </a:rPr>
              <a:t>mikrojudumas</a:t>
            </a:r>
            <a:r>
              <a:rPr lang="lt-LT" sz="2000" b="1">
                <a:solidFill>
                  <a:srgbClr val="242750"/>
                </a:solidFill>
              </a:rPr>
              <a:t>)</a:t>
            </a:r>
            <a:endParaRPr lang="lt-LT" sz="2000" b="1"/>
          </a:p>
        </p:txBody>
      </p:sp>
      <p:graphicFrame>
        <p:nvGraphicFramePr>
          <p:cNvPr id="7" name="Table 6">
            <a:extLst>
              <a:ext uri="{FF2B5EF4-FFF2-40B4-BE49-F238E27FC236}">
                <a16:creationId xmlns:a16="http://schemas.microsoft.com/office/drawing/2014/main" id="{D889999F-6F69-37EC-663D-3A7F5C37E108}"/>
              </a:ext>
            </a:extLst>
          </p:cNvPr>
          <p:cNvGraphicFramePr>
            <a:graphicFrameLocks noGrp="1"/>
          </p:cNvGraphicFramePr>
          <p:nvPr>
            <p:extLst>
              <p:ext uri="{D42A27DB-BD31-4B8C-83A1-F6EECF244321}">
                <p14:modId xmlns:p14="http://schemas.microsoft.com/office/powerpoint/2010/main" val="4194772966"/>
              </p:ext>
            </p:extLst>
          </p:nvPr>
        </p:nvGraphicFramePr>
        <p:xfrm>
          <a:off x="208157" y="747906"/>
          <a:ext cx="8571570" cy="2722880"/>
        </p:xfrm>
        <a:graphic>
          <a:graphicData uri="http://schemas.openxmlformats.org/drawingml/2006/table">
            <a:tbl>
              <a:tblPr firstRow="1" bandRow="1">
                <a:tableStyleId>{E88F7DE2-BFA3-404E-B552-D445A4DC9ABD}</a:tableStyleId>
              </a:tblPr>
              <a:tblGrid>
                <a:gridCol w="438614">
                  <a:extLst>
                    <a:ext uri="{9D8B030D-6E8A-4147-A177-3AD203B41FA5}">
                      <a16:colId xmlns:a16="http://schemas.microsoft.com/office/drawing/2014/main" val="4090065044"/>
                    </a:ext>
                  </a:extLst>
                </a:gridCol>
                <a:gridCol w="3838143">
                  <a:extLst>
                    <a:ext uri="{9D8B030D-6E8A-4147-A177-3AD203B41FA5}">
                      <a16:colId xmlns:a16="http://schemas.microsoft.com/office/drawing/2014/main" val="1620348100"/>
                    </a:ext>
                  </a:extLst>
                </a:gridCol>
                <a:gridCol w="1066800">
                  <a:extLst>
                    <a:ext uri="{9D8B030D-6E8A-4147-A177-3AD203B41FA5}">
                      <a16:colId xmlns:a16="http://schemas.microsoft.com/office/drawing/2014/main" val="844973337"/>
                    </a:ext>
                  </a:extLst>
                </a:gridCol>
                <a:gridCol w="769257">
                  <a:extLst>
                    <a:ext uri="{9D8B030D-6E8A-4147-A177-3AD203B41FA5}">
                      <a16:colId xmlns:a16="http://schemas.microsoft.com/office/drawing/2014/main" val="1493086253"/>
                    </a:ext>
                  </a:extLst>
                </a:gridCol>
                <a:gridCol w="849086">
                  <a:extLst>
                    <a:ext uri="{9D8B030D-6E8A-4147-A177-3AD203B41FA5}">
                      <a16:colId xmlns:a16="http://schemas.microsoft.com/office/drawing/2014/main" val="2311483703"/>
                    </a:ext>
                  </a:extLst>
                </a:gridCol>
                <a:gridCol w="798286">
                  <a:extLst>
                    <a:ext uri="{9D8B030D-6E8A-4147-A177-3AD203B41FA5}">
                      <a16:colId xmlns:a16="http://schemas.microsoft.com/office/drawing/2014/main" val="163893701"/>
                    </a:ext>
                  </a:extLst>
                </a:gridCol>
                <a:gridCol w="811384">
                  <a:extLst>
                    <a:ext uri="{9D8B030D-6E8A-4147-A177-3AD203B41FA5}">
                      <a16:colId xmlns:a16="http://schemas.microsoft.com/office/drawing/2014/main" val="3597599038"/>
                    </a:ext>
                  </a:extLst>
                </a:gridCol>
              </a:tblGrid>
              <a:tr h="370840">
                <a:tc>
                  <a:txBody>
                    <a:bodyPr/>
                    <a:lstStyle/>
                    <a:p>
                      <a:r>
                        <a:rPr lang="lt-LT" sz="1000" b="1">
                          <a:latin typeface="Montserrat"/>
                        </a:rPr>
                        <a:t>Nr</a:t>
                      </a:r>
                    </a:p>
                  </a:txBody>
                  <a:tcPr>
                    <a:solidFill>
                      <a:schemeClr val="bg1">
                        <a:lumMod val="85000"/>
                      </a:schemeClr>
                    </a:solidFill>
                  </a:tcPr>
                </a:tc>
                <a:tc>
                  <a:txBody>
                    <a:bodyPr/>
                    <a:lstStyle/>
                    <a:p>
                      <a:r>
                        <a:rPr lang="en-US" sz="1000" b="1">
                          <a:latin typeface="Montserrat" panose="00000500000000000000" pitchFamily="2" charset="-70"/>
                        </a:rPr>
                        <a:t>Veiksmas</a:t>
                      </a:r>
                      <a:endParaRPr lang="lt-LT" sz="1000" b="1">
                        <a:latin typeface="Montserrat" panose="00000500000000000000" pitchFamily="2" charset="-70"/>
                      </a:endParaRPr>
                    </a:p>
                  </a:txBody>
                  <a:tcPr>
                    <a:solidFill>
                      <a:schemeClr val="bg1">
                        <a:lumMod val="85000"/>
                      </a:schemeClr>
                    </a:solidFill>
                  </a:tcPr>
                </a:tc>
                <a:tc>
                  <a:txBody>
                    <a:bodyPr/>
                    <a:lstStyle/>
                    <a:p>
                      <a:pPr algn="ctr"/>
                      <a:r>
                        <a:rPr lang="lt-LT" sz="1000" b="1">
                          <a:latin typeface="Montserrat"/>
                        </a:rPr>
                        <a:t>Atsakingas</a:t>
                      </a:r>
                    </a:p>
                  </a:txBody>
                  <a:tcPr>
                    <a:solidFill>
                      <a:schemeClr val="bg1">
                        <a:lumMod val="85000"/>
                      </a:schemeClr>
                    </a:solidFill>
                  </a:tcPr>
                </a:tc>
                <a:tc>
                  <a:txBody>
                    <a:bodyPr/>
                    <a:lstStyle/>
                    <a:p>
                      <a:pPr algn="ctr"/>
                      <a:r>
                        <a:rPr lang="en-US" sz="1000" b="1">
                          <a:latin typeface="Montserrat"/>
                        </a:rPr>
                        <a:t>2025</a:t>
                      </a:r>
                      <a:endParaRPr lang="lt-LT" sz="1000" b="1">
                        <a:latin typeface="Montserrat"/>
                      </a:endParaRPr>
                    </a:p>
                  </a:txBody>
                  <a:tcPr>
                    <a:solidFill>
                      <a:schemeClr val="accent4">
                        <a:lumMod val="20000"/>
                        <a:lumOff val="80000"/>
                      </a:schemeClr>
                    </a:solidFill>
                  </a:tcPr>
                </a:tc>
                <a:tc>
                  <a:txBody>
                    <a:bodyPr/>
                    <a:lstStyle/>
                    <a:p>
                      <a:pPr algn="ctr"/>
                      <a:r>
                        <a:rPr lang="en-US" sz="1000" b="1">
                          <a:latin typeface="Montserrat"/>
                        </a:rPr>
                        <a:t>2026</a:t>
                      </a:r>
                      <a:endParaRPr lang="lt-LT" sz="1000" b="1">
                        <a:latin typeface="Montserrat"/>
                      </a:endParaRPr>
                    </a:p>
                  </a:txBody>
                  <a:tcPr>
                    <a:solidFill>
                      <a:schemeClr val="accent4">
                        <a:lumMod val="40000"/>
                        <a:lumOff val="60000"/>
                      </a:schemeClr>
                    </a:solidFill>
                  </a:tcPr>
                </a:tc>
                <a:tc>
                  <a:txBody>
                    <a:bodyPr/>
                    <a:lstStyle/>
                    <a:p>
                      <a:pPr algn="ctr"/>
                      <a:r>
                        <a:rPr lang="en-US" sz="1000" b="1">
                          <a:latin typeface="Montserrat"/>
                        </a:rPr>
                        <a:t>2027</a:t>
                      </a:r>
                      <a:endParaRPr lang="lt-LT" sz="1000" b="1">
                        <a:latin typeface="Montserrat"/>
                      </a:endParaRPr>
                    </a:p>
                  </a:txBody>
                  <a:tcPr>
                    <a:solidFill>
                      <a:schemeClr val="accent4">
                        <a:lumMod val="60000"/>
                        <a:lumOff val="40000"/>
                      </a:schemeClr>
                    </a:solidFill>
                  </a:tcPr>
                </a:tc>
                <a:tc>
                  <a:txBody>
                    <a:bodyPr/>
                    <a:lstStyle/>
                    <a:p>
                      <a:pPr algn="ctr"/>
                      <a:r>
                        <a:rPr lang="en-US" sz="1000" b="1">
                          <a:latin typeface="Montserrat"/>
                        </a:rPr>
                        <a:t>I</a:t>
                      </a:r>
                      <a:r>
                        <a:rPr lang="lt-LT" sz="1000" b="1">
                          <a:latin typeface="Montserrat"/>
                        </a:rPr>
                        <a:t>š viso</a:t>
                      </a:r>
                    </a:p>
                  </a:txBody>
                  <a:tcPr>
                    <a:solidFill>
                      <a:schemeClr val="accent2">
                        <a:lumMod val="60000"/>
                        <a:lumOff val="40000"/>
                      </a:schemeClr>
                    </a:solidFill>
                  </a:tcPr>
                </a:tc>
                <a:extLst>
                  <a:ext uri="{0D108BD9-81ED-4DB2-BD59-A6C34878D82A}">
                    <a16:rowId xmlns:a16="http://schemas.microsoft.com/office/drawing/2014/main" val="1394290635"/>
                  </a:ext>
                </a:extLst>
              </a:tr>
              <a:tr h="370840">
                <a:tc>
                  <a:txBody>
                    <a:bodyPr/>
                    <a:lstStyle/>
                    <a:p>
                      <a:r>
                        <a:rPr lang="en-US" sz="1000">
                          <a:latin typeface="Montserrat"/>
                        </a:rPr>
                        <a:t>1</a:t>
                      </a:r>
                      <a:endParaRPr lang="lt-LT" sz="1000">
                        <a:latin typeface="Montserrat"/>
                      </a:endParaRPr>
                    </a:p>
                  </a:txBody>
                  <a:tcPr/>
                </a:tc>
                <a:tc>
                  <a:txBody>
                    <a:bodyPr/>
                    <a:lstStyle/>
                    <a:p>
                      <a:pPr lvl="0">
                        <a:buNone/>
                      </a:pPr>
                      <a:r>
                        <a:rPr lang="en-US" sz="1000" b="0" i="0" u="none" strike="noStrike" noProof="0">
                          <a:solidFill>
                            <a:srgbClr val="242424"/>
                          </a:solidFill>
                          <a:latin typeface="Montserrat"/>
                        </a:rPr>
                        <a:t>Įrengti dviračių trasų tinklą mieste</a:t>
                      </a:r>
                      <a:r>
                        <a:rPr lang="lt-LT" sz="1000" b="0" i="0" u="none" strike="noStrike" noProof="0">
                          <a:solidFill>
                            <a:srgbClr val="242424"/>
                          </a:solidFill>
                          <a:latin typeface="Montserrat"/>
                        </a:rPr>
                        <a:t>, km</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VMS</a:t>
                      </a:r>
                      <a:endParaRPr lang="en-US" sz="1000">
                        <a:latin typeface="Montserrat"/>
                      </a:endParaRPr>
                    </a:p>
                    <a:p>
                      <a:pPr lvl="0" algn="ctr">
                        <a:lnSpc>
                          <a:spcPct val="100000"/>
                        </a:lnSpc>
                        <a:spcBef>
                          <a:spcPts val="0"/>
                        </a:spcBef>
                        <a:spcAft>
                          <a:spcPts val="0"/>
                        </a:spcAft>
                        <a:buNone/>
                      </a:pPr>
                      <a:r>
                        <a:rPr lang="en-US" sz="1000" b="0" i="0" u="none" strike="noStrike" noProof="0">
                          <a:solidFill>
                            <a:srgbClr val="000000"/>
                          </a:solidFill>
                          <a:latin typeface="Montserrat"/>
                        </a:rPr>
                        <a:t>JUDU</a:t>
                      </a:r>
                      <a:endParaRPr lang="en-US" sz="1000">
                        <a:latin typeface="Montserrat"/>
                      </a:endParaRPr>
                    </a:p>
                  </a:txBody>
                  <a:tcPr/>
                </a:tc>
                <a:tc>
                  <a:txBody>
                    <a:bodyPr/>
                    <a:lstStyle/>
                    <a:p>
                      <a:pPr algn="ctr"/>
                      <a:r>
                        <a:rPr lang="en-US" sz="1000">
                          <a:solidFill>
                            <a:schemeClr val="tx1"/>
                          </a:solidFill>
                          <a:latin typeface="Montserrat"/>
                        </a:rPr>
                        <a:t>1</a:t>
                      </a:r>
                      <a:r>
                        <a:rPr lang="lt-LT" sz="1000">
                          <a:solidFill>
                            <a:schemeClr val="tx1"/>
                          </a:solidFill>
                          <a:latin typeface="Montserrat"/>
                        </a:rPr>
                        <a:t>9</a:t>
                      </a:r>
                      <a:endParaRPr lang="en-US" sz="1000">
                        <a:solidFill>
                          <a:schemeClr val="tx1"/>
                        </a:solidFill>
                        <a:latin typeface="Montserrat"/>
                      </a:endParaRPr>
                    </a:p>
                  </a:txBody>
                  <a:tcPr>
                    <a:solidFill>
                      <a:schemeClr val="accent4">
                        <a:lumMod val="20000"/>
                        <a:lumOff val="80000"/>
                      </a:schemeClr>
                    </a:solidFill>
                  </a:tcPr>
                </a:tc>
                <a:tc>
                  <a:txBody>
                    <a:bodyPr/>
                    <a:lstStyle/>
                    <a:p>
                      <a:pPr algn="ctr"/>
                      <a:r>
                        <a:rPr lang="en-US" sz="1000">
                          <a:solidFill>
                            <a:schemeClr val="tx1"/>
                          </a:solidFill>
                          <a:latin typeface="Montserrat"/>
                        </a:rPr>
                        <a:t>1</a:t>
                      </a:r>
                      <a:r>
                        <a:rPr lang="lt-LT" sz="1000">
                          <a:solidFill>
                            <a:schemeClr val="tx1"/>
                          </a:solidFill>
                          <a:latin typeface="Montserrat"/>
                        </a:rPr>
                        <a:t>4</a:t>
                      </a:r>
                      <a:endParaRPr lang="en-US" sz="1000">
                        <a:solidFill>
                          <a:schemeClr val="tx1"/>
                        </a:solidFill>
                        <a:latin typeface="Montserrat"/>
                      </a:endParaRPr>
                    </a:p>
                  </a:txBody>
                  <a:tcPr>
                    <a:solidFill>
                      <a:schemeClr val="accent4">
                        <a:lumMod val="40000"/>
                        <a:lumOff val="60000"/>
                      </a:schemeClr>
                    </a:solidFill>
                  </a:tcPr>
                </a:tc>
                <a:tc>
                  <a:txBody>
                    <a:bodyPr/>
                    <a:lstStyle/>
                    <a:p>
                      <a:pPr algn="ctr"/>
                      <a:r>
                        <a:rPr lang="en-US" sz="1000">
                          <a:solidFill>
                            <a:schemeClr val="tx1"/>
                          </a:solidFill>
                          <a:latin typeface="Montserrat"/>
                        </a:rPr>
                        <a:t>19</a:t>
                      </a:r>
                    </a:p>
                  </a:txBody>
                  <a:tcPr>
                    <a:solidFill>
                      <a:schemeClr val="accent4">
                        <a:lumMod val="60000"/>
                        <a:lumOff val="40000"/>
                      </a:schemeClr>
                    </a:solidFill>
                  </a:tcPr>
                </a:tc>
                <a:tc>
                  <a:txBody>
                    <a:bodyPr/>
                    <a:lstStyle/>
                    <a:p>
                      <a:pPr algn="ctr"/>
                      <a:r>
                        <a:rPr lang="en-US" sz="1000">
                          <a:solidFill>
                            <a:schemeClr val="tx1"/>
                          </a:solidFill>
                          <a:latin typeface="Montserrat"/>
                        </a:rPr>
                        <a:t>5</a:t>
                      </a:r>
                      <a:r>
                        <a:rPr lang="lt-LT" sz="1000">
                          <a:solidFill>
                            <a:schemeClr val="tx1"/>
                          </a:solidFill>
                          <a:latin typeface="Montserrat"/>
                        </a:rPr>
                        <a:t>2</a:t>
                      </a:r>
                    </a:p>
                  </a:txBody>
                  <a:tcPr>
                    <a:solidFill>
                      <a:schemeClr val="accent2">
                        <a:lumMod val="60000"/>
                        <a:lumOff val="40000"/>
                      </a:schemeClr>
                    </a:solidFill>
                  </a:tcPr>
                </a:tc>
                <a:extLst>
                  <a:ext uri="{0D108BD9-81ED-4DB2-BD59-A6C34878D82A}">
                    <a16:rowId xmlns:a16="http://schemas.microsoft.com/office/drawing/2014/main" val="1325372061"/>
                  </a:ext>
                </a:extLst>
              </a:tr>
              <a:tr h="370840">
                <a:tc>
                  <a:txBody>
                    <a:bodyPr/>
                    <a:lstStyle/>
                    <a:p>
                      <a:r>
                        <a:rPr lang="en-US" sz="1000">
                          <a:latin typeface="Montserrat"/>
                        </a:rPr>
                        <a:t>2</a:t>
                      </a:r>
                    </a:p>
                  </a:txBody>
                  <a:tcPr/>
                </a:tc>
                <a:tc>
                  <a:txBody>
                    <a:bodyPr/>
                    <a:lstStyle/>
                    <a:p>
                      <a:pPr lvl="0">
                        <a:buNone/>
                      </a:pPr>
                      <a:r>
                        <a:rPr lang="lt-LT" sz="1000" b="0" i="0" u="none" strike="noStrike" noProof="0">
                          <a:solidFill>
                            <a:srgbClr val="242424"/>
                          </a:solidFill>
                          <a:latin typeface="Montserrat"/>
                        </a:rPr>
                        <a:t>Įrengti dviračių eismo kryptines nuorodas, km</a:t>
                      </a:r>
                      <a:endParaRPr lang="en-US" sz="1000">
                        <a:latin typeface="Montserrat"/>
                      </a:endParaRPr>
                    </a:p>
                  </a:txBody>
                  <a:tcPr/>
                </a:tc>
                <a:tc>
                  <a:txBody>
                    <a:bodyPr/>
                    <a:lstStyle/>
                    <a:p>
                      <a:pPr marL="0" marR="0" lvl="0" indent="0" algn="ctr" rtl="0" eaLnBrk="1" fontAlgn="auto" latinLnBrk="0" hangingPunct="1">
                        <a:lnSpc>
                          <a:spcPct val="100000"/>
                        </a:lnSpc>
                        <a:spcBef>
                          <a:spcPts val="0"/>
                        </a:spcBef>
                        <a:spcAft>
                          <a:spcPts val="0"/>
                        </a:spcAft>
                        <a:buClr>
                          <a:srgbClr val="000000"/>
                        </a:buClr>
                        <a:buSzTx/>
                        <a:buFont typeface="Arial"/>
                        <a:buNone/>
                      </a:pPr>
                      <a:r>
                        <a:rPr lang="en-US" sz="1000">
                          <a:solidFill>
                            <a:schemeClr val="tx1"/>
                          </a:solidFill>
                          <a:latin typeface="Montserrat"/>
                        </a:rPr>
                        <a:t>JUDU</a:t>
                      </a:r>
                    </a:p>
                  </a:txBody>
                  <a:tcPr/>
                </a:tc>
                <a:tc>
                  <a:txBody>
                    <a:bodyPr/>
                    <a:lstStyle/>
                    <a:p>
                      <a:pPr algn="ctr"/>
                      <a:r>
                        <a:rPr lang="en-US" sz="1000">
                          <a:solidFill>
                            <a:schemeClr val="tx1"/>
                          </a:solidFill>
                          <a:latin typeface="Montserrat"/>
                        </a:rPr>
                        <a:t>50</a:t>
                      </a:r>
                    </a:p>
                  </a:txBody>
                  <a:tcPr>
                    <a:solidFill>
                      <a:schemeClr val="accent4">
                        <a:lumMod val="20000"/>
                        <a:lumOff val="80000"/>
                      </a:schemeClr>
                    </a:solidFill>
                  </a:tcPr>
                </a:tc>
                <a:tc>
                  <a:txBody>
                    <a:bodyPr/>
                    <a:lstStyle/>
                    <a:p>
                      <a:pPr algn="ctr"/>
                      <a:r>
                        <a:rPr lang="en-US" sz="1000">
                          <a:solidFill>
                            <a:schemeClr val="tx1"/>
                          </a:solidFill>
                          <a:latin typeface="Montserrat"/>
                        </a:rPr>
                        <a:t>50</a:t>
                      </a:r>
                    </a:p>
                  </a:txBody>
                  <a:tcPr>
                    <a:solidFill>
                      <a:schemeClr val="accent4">
                        <a:lumMod val="40000"/>
                        <a:lumOff val="60000"/>
                      </a:schemeClr>
                    </a:solidFill>
                  </a:tcPr>
                </a:tc>
                <a:tc>
                  <a:txBody>
                    <a:bodyPr/>
                    <a:lstStyle/>
                    <a:p>
                      <a:pPr algn="ctr"/>
                      <a:r>
                        <a:rPr lang="en-US" sz="1000">
                          <a:solidFill>
                            <a:schemeClr val="tx1"/>
                          </a:solidFill>
                          <a:latin typeface="Montserrat"/>
                        </a:rPr>
                        <a:t>50</a:t>
                      </a:r>
                    </a:p>
                  </a:txBody>
                  <a:tcPr>
                    <a:solidFill>
                      <a:schemeClr val="accent4">
                        <a:lumMod val="60000"/>
                        <a:lumOff val="40000"/>
                      </a:schemeClr>
                    </a:solidFill>
                  </a:tcPr>
                </a:tc>
                <a:tc>
                  <a:txBody>
                    <a:bodyPr/>
                    <a:lstStyle/>
                    <a:p>
                      <a:pPr algn="ctr"/>
                      <a:r>
                        <a:rPr lang="en-US" sz="1000">
                          <a:solidFill>
                            <a:schemeClr val="tx1"/>
                          </a:solidFill>
                          <a:latin typeface="Montserrat"/>
                        </a:rPr>
                        <a:t>150</a:t>
                      </a:r>
                    </a:p>
                  </a:txBody>
                  <a:tcPr>
                    <a:solidFill>
                      <a:schemeClr val="accent2">
                        <a:lumMod val="60000"/>
                        <a:lumOff val="40000"/>
                      </a:schemeClr>
                    </a:solidFill>
                  </a:tcPr>
                </a:tc>
                <a:extLst>
                  <a:ext uri="{0D108BD9-81ED-4DB2-BD59-A6C34878D82A}">
                    <a16:rowId xmlns:a16="http://schemas.microsoft.com/office/drawing/2014/main" val="1004016835"/>
                  </a:ext>
                </a:extLst>
              </a:tr>
              <a:tr h="370840">
                <a:tc>
                  <a:txBody>
                    <a:bodyPr/>
                    <a:lstStyle/>
                    <a:p>
                      <a:r>
                        <a:rPr lang="en-US" sz="1000">
                          <a:latin typeface="Montserrat"/>
                        </a:rPr>
                        <a:t>3</a:t>
                      </a:r>
                      <a:endParaRPr lang="lt-LT" sz="1000">
                        <a:latin typeface="Montserrat"/>
                      </a:endParaRPr>
                    </a:p>
                  </a:txBody>
                  <a:tcPr/>
                </a:tc>
                <a:tc>
                  <a:txBody>
                    <a:bodyPr/>
                    <a:lstStyle/>
                    <a:p>
                      <a:pPr lvl="0">
                        <a:buNone/>
                      </a:pPr>
                      <a:r>
                        <a:rPr lang="lt-LT" sz="1000" b="0" i="0" u="none" strike="noStrike" noProof="0">
                          <a:solidFill>
                            <a:srgbClr val="242424"/>
                          </a:solidFill>
                          <a:latin typeface="Montserrat"/>
                        </a:rPr>
                        <a:t>Plėtoti dviračių stovus visose ugdymo įstaigose,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JUDU</a:t>
                      </a:r>
                      <a:endParaRPr lang="en-US" sz="1000">
                        <a:latin typeface="Montserrat"/>
                      </a:endParaRPr>
                    </a:p>
                    <a:p>
                      <a:pPr lvl="0" algn="ctr">
                        <a:lnSpc>
                          <a:spcPct val="100000"/>
                        </a:lnSpc>
                        <a:spcBef>
                          <a:spcPts val="0"/>
                        </a:spcBef>
                        <a:spcAft>
                          <a:spcPts val="0"/>
                        </a:spcAft>
                        <a:buNone/>
                      </a:pPr>
                      <a:r>
                        <a:rPr lang="en-US" sz="1000" b="0" i="0" u="none" strike="noStrike" noProof="0">
                          <a:solidFill>
                            <a:srgbClr val="000000"/>
                          </a:solidFill>
                          <a:latin typeface="Montserrat"/>
                        </a:rPr>
                        <a:t>JUDU</a:t>
                      </a:r>
                      <a:endParaRPr lang="en-US" sz="1000">
                        <a:latin typeface="Montserrat"/>
                      </a:endParaRPr>
                    </a:p>
                  </a:txBody>
                  <a:tcPr/>
                </a:tc>
                <a:tc>
                  <a:txBody>
                    <a:bodyPr/>
                    <a:lstStyle/>
                    <a:p>
                      <a:pPr algn="ctr"/>
                      <a:r>
                        <a:rPr lang="en-US" sz="1000">
                          <a:solidFill>
                            <a:schemeClr val="tx1"/>
                          </a:solidFill>
                          <a:latin typeface="Montserrat"/>
                        </a:rPr>
                        <a:t>200</a:t>
                      </a:r>
                    </a:p>
                  </a:txBody>
                  <a:tcPr>
                    <a:solidFill>
                      <a:schemeClr val="accent4">
                        <a:lumMod val="20000"/>
                        <a:lumOff val="80000"/>
                      </a:schemeClr>
                    </a:solidFill>
                  </a:tcPr>
                </a:tc>
                <a:tc>
                  <a:txBody>
                    <a:bodyPr/>
                    <a:lstStyle/>
                    <a:p>
                      <a:pPr algn="ctr"/>
                      <a:r>
                        <a:rPr lang="en-US" sz="1000">
                          <a:solidFill>
                            <a:schemeClr val="tx1"/>
                          </a:solidFill>
                          <a:latin typeface="Montserrat"/>
                        </a:rPr>
                        <a:t>200</a:t>
                      </a:r>
                    </a:p>
                  </a:txBody>
                  <a:tcPr>
                    <a:solidFill>
                      <a:schemeClr val="accent4">
                        <a:lumMod val="40000"/>
                        <a:lumOff val="60000"/>
                      </a:schemeClr>
                    </a:solidFill>
                  </a:tcPr>
                </a:tc>
                <a:tc>
                  <a:txBody>
                    <a:bodyPr/>
                    <a:lstStyle/>
                    <a:p>
                      <a:pPr algn="ctr"/>
                      <a:r>
                        <a:rPr lang="en-US" sz="1000">
                          <a:solidFill>
                            <a:schemeClr val="tx1"/>
                          </a:solidFill>
                          <a:latin typeface="Montserrat"/>
                        </a:rPr>
                        <a:t>200</a:t>
                      </a:r>
                    </a:p>
                  </a:txBody>
                  <a:tcPr>
                    <a:solidFill>
                      <a:schemeClr val="accent4">
                        <a:lumMod val="60000"/>
                        <a:lumOff val="40000"/>
                      </a:schemeClr>
                    </a:solidFill>
                  </a:tcPr>
                </a:tc>
                <a:tc>
                  <a:txBody>
                    <a:bodyPr/>
                    <a:lstStyle/>
                    <a:p>
                      <a:pPr algn="ctr"/>
                      <a:r>
                        <a:rPr lang="en-US" sz="1000">
                          <a:solidFill>
                            <a:schemeClr val="tx1"/>
                          </a:solidFill>
                          <a:latin typeface="Montserrat"/>
                        </a:rPr>
                        <a:t>600</a:t>
                      </a:r>
                    </a:p>
                  </a:txBody>
                  <a:tcPr>
                    <a:solidFill>
                      <a:schemeClr val="accent2">
                        <a:lumMod val="60000"/>
                        <a:lumOff val="40000"/>
                      </a:schemeClr>
                    </a:solidFill>
                  </a:tcPr>
                </a:tc>
                <a:extLst>
                  <a:ext uri="{0D108BD9-81ED-4DB2-BD59-A6C34878D82A}">
                    <a16:rowId xmlns:a16="http://schemas.microsoft.com/office/drawing/2014/main" val="20852027"/>
                  </a:ext>
                </a:extLst>
              </a:tr>
              <a:tr h="370840">
                <a:tc>
                  <a:txBody>
                    <a:bodyPr/>
                    <a:lstStyle/>
                    <a:p>
                      <a:r>
                        <a:rPr lang="en-US" sz="1000">
                          <a:latin typeface="Montserrat"/>
                        </a:rPr>
                        <a:t>4</a:t>
                      </a:r>
                      <a:endParaRPr lang="lt-LT" sz="1000">
                        <a:latin typeface="Montserrat"/>
                      </a:endParaRPr>
                    </a:p>
                  </a:txBody>
                  <a:tcPr/>
                </a:tc>
                <a:tc>
                  <a:txBody>
                    <a:bodyPr/>
                    <a:lstStyle/>
                    <a:p>
                      <a:pPr lvl="0">
                        <a:buNone/>
                      </a:pPr>
                      <a:r>
                        <a:rPr lang="lt-LT" sz="1000" b="0" i="0" u="none" strike="noStrike" noProof="0">
                          <a:solidFill>
                            <a:srgbClr val="242424"/>
                          </a:solidFill>
                          <a:latin typeface="Montserrat"/>
                        </a:rPr>
                        <a:t>Įrengti dviračių laikymo saugyklas,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VMS</a:t>
                      </a:r>
                    </a:p>
                    <a:p>
                      <a:pPr lvl="0" algn="ctr">
                        <a:lnSpc>
                          <a:spcPct val="100000"/>
                        </a:lnSpc>
                        <a:spcBef>
                          <a:spcPts val="0"/>
                        </a:spcBef>
                        <a:spcAft>
                          <a:spcPts val="0"/>
                        </a:spcAft>
                        <a:buNone/>
                      </a:pPr>
                      <a:r>
                        <a:rPr lang="en-US" sz="1000" b="0" i="0" u="none" strike="noStrike" noProof="0">
                          <a:solidFill>
                            <a:srgbClr val="000000"/>
                          </a:solidFill>
                          <a:latin typeface="Montserrat"/>
                        </a:rPr>
                        <a:t>JUDU</a:t>
                      </a:r>
                      <a:endParaRPr lang="en-US" sz="1000">
                        <a:latin typeface="Montserrat"/>
                      </a:endParaRPr>
                    </a:p>
                  </a:txBody>
                  <a:tcPr/>
                </a:tc>
                <a:tc>
                  <a:txBody>
                    <a:bodyPr/>
                    <a:lstStyle/>
                    <a:p>
                      <a:pPr algn="ctr"/>
                      <a:r>
                        <a:rPr lang="en-US" sz="1000">
                          <a:solidFill>
                            <a:srgbClr val="000000"/>
                          </a:solidFill>
                          <a:latin typeface="Montserrat"/>
                        </a:rPr>
                        <a:t>0</a:t>
                      </a:r>
                    </a:p>
                  </a:txBody>
                  <a:tcPr>
                    <a:solidFill>
                      <a:schemeClr val="accent4">
                        <a:lumMod val="20000"/>
                        <a:lumOff val="80000"/>
                      </a:schemeClr>
                    </a:solidFill>
                  </a:tcPr>
                </a:tc>
                <a:tc>
                  <a:txBody>
                    <a:bodyPr/>
                    <a:lstStyle/>
                    <a:p>
                      <a:pPr algn="ctr"/>
                      <a:r>
                        <a:rPr lang="en-US" sz="1000">
                          <a:solidFill>
                            <a:srgbClr val="000000"/>
                          </a:solidFill>
                          <a:latin typeface="Montserrat"/>
                        </a:rPr>
                        <a:t>45</a:t>
                      </a:r>
                    </a:p>
                  </a:txBody>
                  <a:tcPr>
                    <a:solidFill>
                      <a:schemeClr val="accent4">
                        <a:lumMod val="40000"/>
                        <a:lumOff val="60000"/>
                      </a:schemeClr>
                    </a:solidFill>
                  </a:tcPr>
                </a:tc>
                <a:tc>
                  <a:txBody>
                    <a:bodyPr/>
                    <a:lstStyle/>
                    <a:p>
                      <a:pPr algn="ctr"/>
                      <a:r>
                        <a:rPr lang="en-US" sz="1000">
                          <a:solidFill>
                            <a:srgbClr val="000000"/>
                          </a:solidFill>
                          <a:latin typeface="Montserrat"/>
                        </a:rPr>
                        <a:t>45</a:t>
                      </a:r>
                    </a:p>
                  </a:txBody>
                  <a:tcPr>
                    <a:solidFill>
                      <a:schemeClr val="accent4">
                        <a:lumMod val="60000"/>
                        <a:lumOff val="40000"/>
                      </a:schemeClr>
                    </a:solidFill>
                  </a:tcPr>
                </a:tc>
                <a:tc>
                  <a:txBody>
                    <a:bodyPr/>
                    <a:lstStyle/>
                    <a:p>
                      <a:pPr algn="ctr"/>
                      <a:r>
                        <a:rPr lang="en-US" sz="1000">
                          <a:solidFill>
                            <a:srgbClr val="000000"/>
                          </a:solidFill>
                          <a:latin typeface="Montserrat"/>
                        </a:rPr>
                        <a:t>90</a:t>
                      </a:r>
                    </a:p>
                  </a:txBody>
                  <a:tcPr>
                    <a:solidFill>
                      <a:schemeClr val="accent2">
                        <a:lumMod val="60000"/>
                        <a:lumOff val="40000"/>
                      </a:schemeClr>
                    </a:solidFill>
                  </a:tcPr>
                </a:tc>
                <a:extLst>
                  <a:ext uri="{0D108BD9-81ED-4DB2-BD59-A6C34878D82A}">
                    <a16:rowId xmlns:a16="http://schemas.microsoft.com/office/drawing/2014/main" val="2395403760"/>
                  </a:ext>
                </a:extLst>
              </a:tr>
              <a:tr h="366841">
                <a:tc>
                  <a:txBody>
                    <a:bodyPr/>
                    <a:lstStyle/>
                    <a:p>
                      <a:r>
                        <a:rPr lang="en-US" sz="1000">
                          <a:latin typeface="Montserrat"/>
                        </a:rPr>
                        <a:t>5</a:t>
                      </a:r>
                      <a:endParaRPr lang="lt-LT" sz="1000">
                        <a:latin typeface="Montserrat"/>
                      </a:endParaRPr>
                    </a:p>
                  </a:txBody>
                  <a:tcPr/>
                </a:tc>
                <a:tc>
                  <a:txBody>
                    <a:bodyPr/>
                    <a:lstStyle/>
                    <a:p>
                      <a:pPr lvl="0">
                        <a:buNone/>
                      </a:pPr>
                      <a:r>
                        <a:rPr lang="lt-LT" sz="1000" b="0" i="0" u="none" strike="noStrike" noProof="0">
                          <a:solidFill>
                            <a:srgbClr val="242424"/>
                          </a:solidFill>
                          <a:latin typeface="Montserrat"/>
                        </a:rPr>
                        <a:t>Plėtoti </a:t>
                      </a:r>
                      <a:r>
                        <a:rPr lang="lt-LT" sz="1000" b="0" i="0" u="none" strike="noStrike" noProof="0" err="1">
                          <a:solidFill>
                            <a:srgbClr val="242424"/>
                          </a:solidFill>
                          <a:latin typeface="Montserrat"/>
                        </a:rPr>
                        <a:t>mikrojudumo</a:t>
                      </a:r>
                      <a:r>
                        <a:rPr lang="lt-LT" sz="1000" b="0" i="0" u="none" strike="noStrike" noProof="0">
                          <a:solidFill>
                            <a:srgbClr val="242424"/>
                          </a:solidFill>
                          <a:latin typeface="Montserrat"/>
                        </a:rPr>
                        <a:t> transporto priemonių statymo aikštelių tinklą,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JUDU</a:t>
                      </a:r>
                      <a:endParaRPr lang="en-US" sz="1000">
                        <a:latin typeface="Montserrat"/>
                      </a:endParaRPr>
                    </a:p>
                    <a:p>
                      <a:pPr lvl="0" algn="ctr">
                        <a:lnSpc>
                          <a:spcPct val="100000"/>
                        </a:lnSpc>
                        <a:spcBef>
                          <a:spcPts val="0"/>
                        </a:spcBef>
                        <a:spcAft>
                          <a:spcPts val="0"/>
                        </a:spcAft>
                        <a:buNone/>
                      </a:pPr>
                      <a:r>
                        <a:rPr lang="en-US" sz="1000" b="0" i="0" u="none" strike="noStrike" noProof="0">
                          <a:solidFill>
                            <a:srgbClr val="000000"/>
                          </a:solidFill>
                          <a:latin typeface="Montserrat"/>
                        </a:rPr>
                        <a:t>VMSA</a:t>
                      </a:r>
                      <a:endParaRPr lang="en-US" sz="1000">
                        <a:latin typeface="Montserrat"/>
                      </a:endParaRPr>
                    </a:p>
                  </a:txBody>
                  <a:tcPr/>
                </a:tc>
                <a:tc>
                  <a:txBody>
                    <a:bodyPr/>
                    <a:lstStyle/>
                    <a:p>
                      <a:pPr algn="ctr"/>
                      <a:r>
                        <a:rPr lang="en-US" sz="1000">
                          <a:solidFill>
                            <a:schemeClr val="tx1"/>
                          </a:solidFill>
                          <a:latin typeface="Montserrat"/>
                        </a:rPr>
                        <a:t>60</a:t>
                      </a:r>
                    </a:p>
                  </a:txBody>
                  <a:tcPr>
                    <a:solidFill>
                      <a:schemeClr val="accent4">
                        <a:lumMod val="20000"/>
                        <a:lumOff val="80000"/>
                      </a:schemeClr>
                    </a:solidFill>
                  </a:tcPr>
                </a:tc>
                <a:tc>
                  <a:txBody>
                    <a:bodyPr/>
                    <a:lstStyle/>
                    <a:p>
                      <a:pPr algn="ctr"/>
                      <a:r>
                        <a:rPr lang="en-US" sz="1000">
                          <a:solidFill>
                            <a:schemeClr val="tx1"/>
                          </a:solidFill>
                          <a:latin typeface="Montserrat"/>
                        </a:rPr>
                        <a:t>40</a:t>
                      </a:r>
                    </a:p>
                  </a:txBody>
                  <a:tcPr>
                    <a:solidFill>
                      <a:schemeClr val="accent4">
                        <a:lumMod val="40000"/>
                        <a:lumOff val="60000"/>
                      </a:schemeClr>
                    </a:solidFill>
                  </a:tcPr>
                </a:tc>
                <a:tc>
                  <a:txBody>
                    <a:bodyPr/>
                    <a:lstStyle/>
                    <a:p>
                      <a:pPr algn="ctr"/>
                      <a:r>
                        <a:rPr lang="en-US" sz="1000">
                          <a:solidFill>
                            <a:schemeClr val="tx1"/>
                          </a:solidFill>
                          <a:latin typeface="Montserrat"/>
                        </a:rPr>
                        <a:t>0</a:t>
                      </a:r>
                    </a:p>
                  </a:txBody>
                  <a:tcPr>
                    <a:solidFill>
                      <a:schemeClr val="accent4">
                        <a:lumMod val="60000"/>
                        <a:lumOff val="40000"/>
                      </a:schemeClr>
                    </a:solidFill>
                  </a:tcPr>
                </a:tc>
                <a:tc>
                  <a:txBody>
                    <a:bodyPr/>
                    <a:lstStyle/>
                    <a:p>
                      <a:pPr algn="ctr"/>
                      <a:r>
                        <a:rPr lang="en-US" sz="1000">
                          <a:solidFill>
                            <a:schemeClr val="tx1"/>
                          </a:solidFill>
                          <a:latin typeface="Montserrat"/>
                        </a:rPr>
                        <a:t>100</a:t>
                      </a:r>
                    </a:p>
                  </a:txBody>
                  <a:tcPr>
                    <a:solidFill>
                      <a:schemeClr val="accent2">
                        <a:lumMod val="60000"/>
                        <a:lumOff val="40000"/>
                      </a:schemeClr>
                    </a:solidFill>
                  </a:tcPr>
                </a:tc>
                <a:extLst>
                  <a:ext uri="{0D108BD9-81ED-4DB2-BD59-A6C34878D82A}">
                    <a16:rowId xmlns:a16="http://schemas.microsoft.com/office/drawing/2014/main" val="2199281857"/>
                  </a:ext>
                </a:extLst>
              </a:tr>
              <a:tr h="370840">
                <a:tc>
                  <a:txBody>
                    <a:bodyPr/>
                    <a:lstStyle/>
                    <a:p>
                      <a:r>
                        <a:rPr lang="en-US" sz="1000">
                          <a:latin typeface="Montserrat"/>
                        </a:rPr>
                        <a:t>6</a:t>
                      </a:r>
                      <a:endParaRPr lang="lt-LT" sz="1000">
                        <a:latin typeface="Montserrat"/>
                      </a:endParaRPr>
                    </a:p>
                  </a:txBody>
                  <a:tcPr/>
                </a:tc>
                <a:tc>
                  <a:txBody>
                    <a:bodyPr/>
                    <a:lstStyle/>
                    <a:p>
                      <a:pPr lvl="0">
                        <a:buNone/>
                      </a:pPr>
                      <a:r>
                        <a:rPr lang="lt-LT" sz="1000" b="0" i="0" u="none" strike="noStrike" noProof="0">
                          <a:solidFill>
                            <a:srgbClr val="242424"/>
                          </a:solidFill>
                          <a:latin typeface="Montserrat"/>
                        </a:rPr>
                        <a:t>Įrengti </a:t>
                      </a:r>
                      <a:r>
                        <a:rPr lang="lt-LT" sz="1000" b="0" i="0" u="none" strike="noStrike" noProof="0" err="1">
                          <a:solidFill>
                            <a:srgbClr val="242424"/>
                          </a:solidFill>
                          <a:latin typeface="Montserrat"/>
                        </a:rPr>
                        <a:t>mikrojudumo</a:t>
                      </a:r>
                      <a:r>
                        <a:rPr lang="lt-LT" sz="1000" b="0" i="0" u="none" strike="noStrike" noProof="0">
                          <a:solidFill>
                            <a:srgbClr val="242424"/>
                          </a:solidFill>
                          <a:latin typeface="Montserrat"/>
                        </a:rPr>
                        <a:t> transporto priemonių įkrovimo stovus,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JUDU</a:t>
                      </a:r>
                    </a:p>
                    <a:p>
                      <a:pPr lvl="0" algn="ctr">
                        <a:lnSpc>
                          <a:spcPct val="100000"/>
                        </a:lnSpc>
                        <a:spcBef>
                          <a:spcPts val="0"/>
                        </a:spcBef>
                        <a:spcAft>
                          <a:spcPts val="0"/>
                        </a:spcAft>
                        <a:buNone/>
                      </a:pPr>
                      <a:r>
                        <a:rPr lang="en-US" sz="1000" b="0" i="0" u="none" strike="noStrike" noProof="0">
                          <a:solidFill>
                            <a:srgbClr val="000000"/>
                          </a:solidFill>
                          <a:latin typeface="Montserrat"/>
                        </a:rPr>
                        <a:t>VMSA</a:t>
                      </a:r>
                      <a:endParaRPr lang="en-US" sz="1000">
                        <a:latin typeface="Montserrat"/>
                      </a:endParaRPr>
                    </a:p>
                  </a:txBody>
                  <a:tcPr/>
                </a:tc>
                <a:tc>
                  <a:txBody>
                    <a:bodyPr/>
                    <a:lstStyle/>
                    <a:p>
                      <a:pPr algn="ctr"/>
                      <a:r>
                        <a:rPr lang="en-US" sz="1000">
                          <a:solidFill>
                            <a:schemeClr val="tx1"/>
                          </a:solidFill>
                          <a:latin typeface="Montserrat"/>
                        </a:rPr>
                        <a:t>20</a:t>
                      </a:r>
                    </a:p>
                  </a:txBody>
                  <a:tcPr>
                    <a:solidFill>
                      <a:schemeClr val="accent4">
                        <a:lumMod val="20000"/>
                        <a:lumOff val="80000"/>
                      </a:schemeClr>
                    </a:solidFill>
                  </a:tcPr>
                </a:tc>
                <a:tc>
                  <a:txBody>
                    <a:bodyPr/>
                    <a:lstStyle/>
                    <a:p>
                      <a:pPr algn="ctr"/>
                      <a:r>
                        <a:rPr lang="en-US" sz="1000">
                          <a:solidFill>
                            <a:schemeClr val="tx1"/>
                          </a:solidFill>
                          <a:latin typeface="Montserrat"/>
                        </a:rPr>
                        <a:t>0</a:t>
                      </a:r>
                    </a:p>
                  </a:txBody>
                  <a:tcPr>
                    <a:solidFill>
                      <a:schemeClr val="accent4">
                        <a:lumMod val="40000"/>
                        <a:lumOff val="60000"/>
                      </a:schemeClr>
                    </a:solidFill>
                  </a:tcPr>
                </a:tc>
                <a:tc>
                  <a:txBody>
                    <a:bodyPr/>
                    <a:lstStyle/>
                    <a:p>
                      <a:pPr algn="ctr"/>
                      <a:r>
                        <a:rPr lang="en-US" sz="1000">
                          <a:solidFill>
                            <a:schemeClr val="tx1"/>
                          </a:solidFill>
                          <a:latin typeface="Montserrat"/>
                        </a:rPr>
                        <a:t>0</a:t>
                      </a:r>
                    </a:p>
                  </a:txBody>
                  <a:tcPr>
                    <a:solidFill>
                      <a:schemeClr val="accent4">
                        <a:lumMod val="60000"/>
                        <a:lumOff val="40000"/>
                      </a:schemeClr>
                    </a:solidFill>
                  </a:tcPr>
                </a:tc>
                <a:tc>
                  <a:txBody>
                    <a:bodyPr/>
                    <a:lstStyle/>
                    <a:p>
                      <a:pPr algn="ctr"/>
                      <a:r>
                        <a:rPr lang="en-US" sz="1000">
                          <a:solidFill>
                            <a:schemeClr val="tx1"/>
                          </a:solidFill>
                          <a:latin typeface="Montserrat"/>
                        </a:rPr>
                        <a:t>20</a:t>
                      </a:r>
                    </a:p>
                  </a:txBody>
                  <a:tcPr>
                    <a:solidFill>
                      <a:schemeClr val="accent2">
                        <a:lumMod val="60000"/>
                        <a:lumOff val="40000"/>
                      </a:schemeClr>
                    </a:solidFill>
                  </a:tcPr>
                </a:tc>
                <a:extLst>
                  <a:ext uri="{0D108BD9-81ED-4DB2-BD59-A6C34878D82A}">
                    <a16:rowId xmlns:a16="http://schemas.microsoft.com/office/drawing/2014/main" val="1603722221"/>
                  </a:ext>
                </a:extLst>
              </a:tr>
            </a:tbl>
          </a:graphicData>
        </a:graphic>
      </p:graphicFrame>
    </p:spTree>
    <p:extLst>
      <p:ext uri="{BB962C8B-B14F-4D97-AF65-F5344CB8AC3E}">
        <p14:creationId xmlns:p14="http://schemas.microsoft.com/office/powerpoint/2010/main" val="1019117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DA1B616-07D5-D006-BF20-41FD2E2FE59D}"/>
              </a:ext>
            </a:extLst>
          </p:cNvPr>
          <p:cNvSpPr txBox="1">
            <a:spLocks/>
          </p:cNvSpPr>
          <p:nvPr/>
        </p:nvSpPr>
        <p:spPr>
          <a:xfrm>
            <a:off x="566737" y="3142012"/>
            <a:ext cx="7248977" cy="1517276"/>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2"/>
              </a:buClr>
              <a:buSzPts val="1800"/>
              <a:buFont typeface="Arial"/>
              <a:buNone/>
              <a:defRPr sz="3750" b="0" i="0" u="none" strike="noStrike" cap="none" baseline="0">
                <a:solidFill>
                  <a:schemeClr val="tx1"/>
                </a:solidFill>
                <a:latin typeface="Graphit" panose="020B0803010203020203" pitchFamily="34" charset="-70"/>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lt-LT" b="1">
                <a:latin typeface="Montserrat" pitchFamily="2" charset="77"/>
              </a:rPr>
              <a:t>Transporto </a:t>
            </a:r>
            <a:r>
              <a:rPr lang="lt-LT" b="1" err="1">
                <a:latin typeface="Montserrat" pitchFamily="2" charset="77"/>
              </a:rPr>
              <a:t>ekologizavimas</a:t>
            </a:r>
            <a:r>
              <a:rPr lang="lt-LT" b="1">
                <a:latin typeface="Montserrat" pitchFamily="2" charset="77"/>
              </a:rPr>
              <a:t> ir eismo organizavimas </a:t>
            </a:r>
            <a:endParaRPr lang="lt-LT"/>
          </a:p>
        </p:txBody>
      </p:sp>
    </p:spTree>
    <p:extLst>
      <p:ext uri="{BB962C8B-B14F-4D97-AF65-F5344CB8AC3E}">
        <p14:creationId xmlns:p14="http://schemas.microsoft.com/office/powerpoint/2010/main" val="2742386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5" name="Picture 4">
            <a:extLst>
              <a:ext uri="{FF2B5EF4-FFF2-40B4-BE49-F238E27FC236}">
                <a16:creationId xmlns:a16="http://schemas.microsoft.com/office/drawing/2014/main" id="{F3074F20-1738-3D96-949C-6ED3596DC1C6}"/>
              </a:ext>
            </a:extLst>
          </p:cNvPr>
          <p:cNvPicPr>
            <a:picLocks noChangeAspect="1"/>
          </p:cNvPicPr>
          <p:nvPr/>
        </p:nvPicPr>
        <p:blipFill>
          <a:blip r:embed="rId3"/>
          <a:stretch>
            <a:fillRect/>
          </a:stretch>
        </p:blipFill>
        <p:spPr>
          <a:xfrm>
            <a:off x="0" y="1215071"/>
            <a:ext cx="9144000" cy="3933825"/>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45819" y="370381"/>
            <a:ext cx="8096050"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pt-BR" sz="1800" b="1">
                <a:solidFill>
                  <a:srgbClr val="242750"/>
                </a:solidFill>
              </a:rPr>
              <a:t>Transporto ekologizavimas ir eismo organizavimas</a:t>
            </a:r>
            <a:endParaRPr lang="lt-LT" sz="1800" b="1"/>
          </a:p>
        </p:txBody>
      </p:sp>
      <p:sp>
        <p:nvSpPr>
          <p:cNvPr id="14" name="Google Shape;131;p20">
            <a:extLst>
              <a:ext uri="{FF2B5EF4-FFF2-40B4-BE49-F238E27FC236}">
                <a16:creationId xmlns:a16="http://schemas.microsoft.com/office/drawing/2014/main" id="{DA2233D0-F868-2A81-B19D-F77794D822BF}"/>
              </a:ext>
            </a:extLst>
          </p:cNvPr>
          <p:cNvSpPr txBox="1"/>
          <p:nvPr/>
        </p:nvSpPr>
        <p:spPr>
          <a:xfrm>
            <a:off x="845820" y="1967608"/>
            <a:ext cx="5160344" cy="2805511"/>
          </a:xfrm>
          <a:prstGeom prst="rect">
            <a:avLst/>
          </a:prstGeom>
          <a:noFill/>
          <a:ln>
            <a:noFill/>
          </a:ln>
        </p:spPr>
        <p:txBody>
          <a:bodyPr spcFirstLastPara="1" wrap="square" lIns="0" tIns="0" rIns="0" bIns="0" anchor="t" anchorCtr="0">
            <a:noAutofit/>
          </a:bodyPr>
          <a:lstStyle/>
          <a:p>
            <a:pPr>
              <a:lnSpc>
                <a:spcPct val="150000"/>
              </a:lnSpc>
              <a:spcAft>
                <a:spcPts val="600"/>
              </a:spcAft>
              <a:buClr>
                <a:srgbClr val="595959"/>
              </a:buClr>
              <a:buSzPts val="1500"/>
            </a:pPr>
            <a:r>
              <a:rPr lang="lt" b="1">
                <a:solidFill>
                  <a:schemeClr val="accent3"/>
                </a:solidFill>
                <a:latin typeface="Montserrat"/>
                <a:ea typeface="Montserrat"/>
                <a:cs typeface="Montserrat"/>
                <a:sym typeface="Montserrat"/>
              </a:rPr>
              <a:t>Uždaviniai:</a:t>
            </a:r>
            <a:endParaRPr lang="lt-LT">
              <a:solidFill>
                <a:schemeClr val="dk1"/>
              </a:solidFill>
              <a:latin typeface="Montserrat"/>
              <a:ea typeface="Montserrat"/>
              <a:cs typeface="Montserrat"/>
              <a:sym typeface="Montserrat"/>
            </a:endParaRPr>
          </a:p>
          <a:p>
            <a:pPr marL="432000" lvl="1">
              <a:spcAft>
                <a:spcPts val="1800"/>
              </a:spcAft>
              <a:buClr>
                <a:srgbClr val="595959"/>
              </a:buClr>
              <a:buSzPts val="1500"/>
            </a:pPr>
            <a:r>
              <a:rPr lang="lt-LT">
                <a:solidFill>
                  <a:schemeClr val="dk1"/>
                </a:solidFill>
                <a:latin typeface="Montserrat"/>
                <a:ea typeface="Montserrat"/>
                <a:cs typeface="Montserrat"/>
                <a:sym typeface="Montserrat"/>
              </a:rPr>
              <a:t>Didinti parkavimo paslaugos prieinamumą centre ir daugiabučių namų teritorijose;</a:t>
            </a:r>
          </a:p>
          <a:p>
            <a:pPr marL="432000" lvl="1">
              <a:spcAft>
                <a:spcPts val="1800"/>
              </a:spcAft>
              <a:buClr>
                <a:srgbClr val="595959"/>
              </a:buClr>
              <a:buSzPts val="1500"/>
            </a:pPr>
            <a:r>
              <a:rPr lang="lt-LT">
                <a:solidFill>
                  <a:schemeClr val="dk1"/>
                </a:solidFill>
                <a:latin typeface="Montserrat"/>
                <a:ea typeface="Montserrat"/>
                <a:cs typeface="Montserrat"/>
                <a:sym typeface="Montserrat"/>
              </a:rPr>
              <a:t>Didinti eismo saugą miesto gatvėse;</a:t>
            </a:r>
          </a:p>
          <a:p>
            <a:pPr marL="432000" lvl="1">
              <a:spcAft>
                <a:spcPts val="1800"/>
              </a:spcAft>
              <a:buClr>
                <a:srgbClr val="595959"/>
              </a:buClr>
              <a:buSzPts val="1500"/>
            </a:pPr>
            <a:r>
              <a:rPr lang="lt-LT">
                <a:solidFill>
                  <a:schemeClr val="dk1"/>
                </a:solidFill>
                <a:latin typeface="Montserrat"/>
                <a:ea typeface="Montserrat"/>
                <a:cs typeface="Montserrat"/>
                <a:sym typeface="Montserrat"/>
              </a:rPr>
              <a:t>Taikyti inovatyvius sprendimus sklandesniam eismo organizavimui mieste;</a:t>
            </a:r>
          </a:p>
          <a:p>
            <a:pPr marL="432000" lvl="1">
              <a:spcAft>
                <a:spcPts val="1800"/>
              </a:spcAft>
              <a:buClr>
                <a:srgbClr val="595959"/>
              </a:buClr>
              <a:buSzPts val="1500"/>
            </a:pPr>
            <a:r>
              <a:rPr lang="lt-LT">
                <a:solidFill>
                  <a:schemeClr val="dk1"/>
                </a:solidFill>
                <a:latin typeface="Montserrat"/>
                <a:ea typeface="Montserrat"/>
                <a:cs typeface="Montserrat"/>
                <a:sym typeface="Montserrat"/>
              </a:rPr>
              <a:t>Sumažinti kelionių neigiamą poveikį aplinkai.</a:t>
            </a:r>
          </a:p>
          <a:p>
            <a:pPr marL="432000">
              <a:spcAft>
                <a:spcPts val="1800"/>
              </a:spcAft>
              <a:buClr>
                <a:srgbClr val="595959"/>
              </a:buClr>
              <a:buSzPts val="1500"/>
            </a:pPr>
            <a:endParaRPr lang="lt-LT" sz="1400">
              <a:solidFill>
                <a:schemeClr val="dk1"/>
              </a:solidFill>
              <a:latin typeface="Montserrat"/>
              <a:ea typeface="Montserrat"/>
              <a:cs typeface="Montserrat"/>
              <a:sym typeface="Montserrat"/>
            </a:endParaRPr>
          </a:p>
        </p:txBody>
      </p:sp>
      <p:sp>
        <p:nvSpPr>
          <p:cNvPr id="17" name="Google Shape;131;p20">
            <a:extLst>
              <a:ext uri="{FF2B5EF4-FFF2-40B4-BE49-F238E27FC236}">
                <a16:creationId xmlns:a16="http://schemas.microsoft.com/office/drawing/2014/main" id="{9767B8C0-8DD4-CC0C-7A3A-95C42CE6E504}"/>
              </a:ext>
            </a:extLst>
          </p:cNvPr>
          <p:cNvSpPr txBox="1"/>
          <p:nvPr/>
        </p:nvSpPr>
        <p:spPr>
          <a:xfrm>
            <a:off x="845819" y="1160678"/>
            <a:ext cx="7557036" cy="644467"/>
          </a:xfrm>
          <a:prstGeom prst="rect">
            <a:avLst/>
          </a:prstGeom>
          <a:noFill/>
          <a:ln>
            <a:noFill/>
          </a:ln>
        </p:spPr>
        <p:txBody>
          <a:bodyPr spcFirstLastPara="1" wrap="square" lIns="0" tIns="0" rIns="0" bIns="0" anchor="t" anchorCtr="0">
            <a:noAutofit/>
          </a:bodyPr>
          <a:lstStyle/>
          <a:p>
            <a:pPr>
              <a:lnSpc>
                <a:spcPts val="2120"/>
              </a:lnSpc>
              <a:spcAft>
                <a:spcPts val="600"/>
              </a:spcAft>
              <a:buClr>
                <a:srgbClr val="595959"/>
              </a:buClr>
              <a:buSzPts val="1500"/>
            </a:pPr>
            <a:r>
              <a:rPr lang="lt" b="1">
                <a:solidFill>
                  <a:schemeClr val="accent3"/>
                </a:solidFill>
                <a:latin typeface="Montserrat"/>
                <a:ea typeface="Montserrat"/>
                <a:cs typeface="Montserrat"/>
                <a:sym typeface="Montserrat"/>
              </a:rPr>
              <a:t>Tikslas</a:t>
            </a:r>
            <a:r>
              <a:rPr lang="lt">
                <a:latin typeface="Montserrat"/>
                <a:ea typeface="Montserrat"/>
                <a:cs typeface="Montserrat"/>
                <a:sym typeface="Montserrat"/>
              </a:rPr>
              <a:t> – </a:t>
            </a:r>
            <a:r>
              <a:rPr lang="lt-LT" sz="1400">
                <a:latin typeface="Montserrat"/>
                <a:ea typeface="Montserrat"/>
                <a:cs typeface="Montserrat"/>
                <a:sym typeface="Montserrat"/>
              </a:rPr>
              <a:t>sukurti sklandžiai veikiantį automobilių gatvių tinklą, sudaryti galimybes patogiai naudotis automobiliais (įskaitant dalijimosi paslaugas) kai jie yra reikalingi.</a:t>
            </a:r>
          </a:p>
          <a:p>
            <a:pPr>
              <a:lnSpc>
                <a:spcPts val="2120"/>
              </a:lnSpc>
              <a:spcAft>
                <a:spcPts val="600"/>
              </a:spcAft>
              <a:buClr>
                <a:srgbClr val="595959"/>
              </a:buClr>
              <a:buSzPts val="1500"/>
            </a:pPr>
            <a:endParaRPr lang="lt" sz="1400">
              <a:latin typeface="Montserrat"/>
              <a:ea typeface="Montserrat"/>
              <a:cs typeface="Montserrat"/>
              <a:sym typeface="Montserrat"/>
            </a:endParaRPr>
          </a:p>
        </p:txBody>
      </p:sp>
      <p:sp>
        <p:nvSpPr>
          <p:cNvPr id="22" name="Ovalas 90">
            <a:extLst>
              <a:ext uri="{FF2B5EF4-FFF2-40B4-BE49-F238E27FC236}">
                <a16:creationId xmlns:a16="http://schemas.microsoft.com/office/drawing/2014/main" id="{A4086343-384B-0A9D-D733-F2F975E49DB8}"/>
              </a:ext>
            </a:extLst>
          </p:cNvPr>
          <p:cNvSpPr>
            <a:spLocks noChangeAspect="1"/>
          </p:cNvSpPr>
          <p:nvPr/>
        </p:nvSpPr>
        <p:spPr bwMode="auto">
          <a:xfrm>
            <a:off x="845819" y="2407275"/>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3" name="Ovalas 90">
            <a:extLst>
              <a:ext uri="{FF2B5EF4-FFF2-40B4-BE49-F238E27FC236}">
                <a16:creationId xmlns:a16="http://schemas.microsoft.com/office/drawing/2014/main" id="{9EE75CFC-3FA4-B149-1240-2C69B1C9247D}"/>
              </a:ext>
            </a:extLst>
          </p:cNvPr>
          <p:cNvSpPr>
            <a:spLocks noChangeAspect="1"/>
          </p:cNvSpPr>
          <p:nvPr/>
        </p:nvSpPr>
        <p:spPr bwMode="auto">
          <a:xfrm>
            <a:off x="845819" y="2980353"/>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4" name="Ovalas 90">
            <a:extLst>
              <a:ext uri="{FF2B5EF4-FFF2-40B4-BE49-F238E27FC236}">
                <a16:creationId xmlns:a16="http://schemas.microsoft.com/office/drawing/2014/main" id="{C4412AED-B81D-F949-E639-BF3262E17B28}"/>
              </a:ext>
            </a:extLst>
          </p:cNvPr>
          <p:cNvSpPr>
            <a:spLocks noChangeAspect="1"/>
          </p:cNvSpPr>
          <p:nvPr/>
        </p:nvSpPr>
        <p:spPr bwMode="auto">
          <a:xfrm>
            <a:off x="845819" y="3537074"/>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5" name="Ovalas 90">
            <a:extLst>
              <a:ext uri="{FF2B5EF4-FFF2-40B4-BE49-F238E27FC236}">
                <a16:creationId xmlns:a16="http://schemas.microsoft.com/office/drawing/2014/main" id="{99CB79D0-673B-63B4-C7AF-BAD1A3A14C7B}"/>
              </a:ext>
            </a:extLst>
          </p:cNvPr>
          <p:cNvSpPr>
            <a:spLocks noChangeAspect="1"/>
          </p:cNvSpPr>
          <p:nvPr/>
        </p:nvSpPr>
        <p:spPr bwMode="auto">
          <a:xfrm>
            <a:off x="845819" y="4093795"/>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Tree>
    <p:extLst>
      <p:ext uri="{BB962C8B-B14F-4D97-AF65-F5344CB8AC3E}">
        <p14:creationId xmlns:p14="http://schemas.microsoft.com/office/powerpoint/2010/main" val="2255640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5" name="Picture 24">
            <a:extLst>
              <a:ext uri="{FF2B5EF4-FFF2-40B4-BE49-F238E27FC236}">
                <a16:creationId xmlns:a16="http://schemas.microsoft.com/office/drawing/2014/main" id="{F74ECAB0-DD1D-F9C8-F250-B3385A1321D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03783" y="-1"/>
            <a:ext cx="3730074" cy="5143500"/>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39745" y="370381"/>
            <a:ext cx="3859255" cy="794046"/>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Automobilių stovėjimo valdymas</a:t>
            </a:r>
            <a:endParaRPr lang="lt-LT" sz="2000" b="1"/>
          </a:p>
        </p:txBody>
      </p:sp>
      <p:grpSp>
        <p:nvGrpSpPr>
          <p:cNvPr id="7" name="Group 6">
            <a:extLst>
              <a:ext uri="{FF2B5EF4-FFF2-40B4-BE49-F238E27FC236}">
                <a16:creationId xmlns:a16="http://schemas.microsoft.com/office/drawing/2014/main" id="{9A1B9BFD-F2D3-075F-F6B9-24DF910A5A35}"/>
              </a:ext>
            </a:extLst>
          </p:cNvPr>
          <p:cNvGrpSpPr/>
          <p:nvPr/>
        </p:nvGrpSpPr>
        <p:grpSpPr>
          <a:xfrm>
            <a:off x="183957" y="1530459"/>
            <a:ext cx="328068" cy="2709214"/>
            <a:chOff x="183957" y="1530459"/>
            <a:chExt cx="328068" cy="2709214"/>
          </a:xfrm>
        </p:grpSpPr>
        <p:sp>
          <p:nvSpPr>
            <p:cNvPr id="8" name="Ovalas 90">
              <a:extLst>
                <a:ext uri="{FF2B5EF4-FFF2-40B4-BE49-F238E27FC236}">
                  <a16:creationId xmlns:a16="http://schemas.microsoft.com/office/drawing/2014/main" id="{34D61F06-3603-521A-DFA3-2027FB3273CA}"/>
                </a:ext>
              </a:extLst>
            </p:cNvPr>
            <p:cNvSpPr>
              <a:spLocks noChangeAspect="1"/>
            </p:cNvSpPr>
            <p:nvPr/>
          </p:nvSpPr>
          <p:spPr bwMode="auto">
            <a:xfrm>
              <a:off x="183957" y="27404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9" name="Ovalas 90">
              <a:extLst>
                <a:ext uri="{FF2B5EF4-FFF2-40B4-BE49-F238E27FC236}">
                  <a16:creationId xmlns:a16="http://schemas.microsoft.com/office/drawing/2014/main" id="{87DCA721-0F73-2C4E-656D-8E60BCE1EC07}"/>
                </a:ext>
              </a:extLst>
            </p:cNvPr>
            <p:cNvSpPr>
              <a:spLocks noChangeAspect="1"/>
            </p:cNvSpPr>
            <p:nvPr/>
          </p:nvSpPr>
          <p:spPr bwMode="auto">
            <a:xfrm>
              <a:off x="183957" y="3130909"/>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A891E062-70DB-56E3-882D-2C25D5FB3390}"/>
                </a:ext>
              </a:extLst>
            </p:cNvPr>
            <p:cNvSpPr>
              <a:spLocks noChangeAspect="1"/>
            </p:cNvSpPr>
            <p:nvPr/>
          </p:nvSpPr>
          <p:spPr bwMode="auto">
            <a:xfrm>
              <a:off x="183957" y="3521342"/>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4" name="Ovalas 90">
              <a:extLst>
                <a:ext uri="{FF2B5EF4-FFF2-40B4-BE49-F238E27FC236}">
                  <a16:creationId xmlns:a16="http://schemas.microsoft.com/office/drawing/2014/main" id="{064735FE-20F3-A6A7-8CF6-CB5CD2A27C68}"/>
                </a:ext>
              </a:extLst>
            </p:cNvPr>
            <p:cNvSpPr>
              <a:spLocks noChangeAspect="1"/>
            </p:cNvSpPr>
            <p:nvPr/>
          </p:nvSpPr>
          <p:spPr bwMode="auto">
            <a:xfrm>
              <a:off x="183957" y="3911776"/>
              <a:ext cx="328068" cy="327897"/>
            </a:xfrm>
            <a:prstGeom prst="ellipse">
              <a:avLst/>
            </a:prstGeom>
            <a:solidFill>
              <a:srgbClr val="000000">
                <a:alpha val="10000"/>
              </a:srgb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3B2D74B6-D7D2-AFA4-EADF-C4AC278004D0}"/>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6" name="Google Shape;131;p20">
            <a:extLst>
              <a:ext uri="{FF2B5EF4-FFF2-40B4-BE49-F238E27FC236}">
                <a16:creationId xmlns:a16="http://schemas.microsoft.com/office/drawing/2014/main" id="{054AF78F-56DC-0EFD-E1B8-FF2CF71A995F}"/>
              </a:ext>
            </a:extLst>
          </p:cNvPr>
          <p:cNvSpPr txBox="1"/>
          <p:nvPr/>
        </p:nvSpPr>
        <p:spPr>
          <a:xfrm>
            <a:off x="845820" y="1288330"/>
            <a:ext cx="4267200" cy="659828"/>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Patogus automobilių stovėjimas organizuojamas siekiant užtikrinti sklandų automobilių naudojimą centrinėje miesto dalyje ir gyvenamuosiuose rajonuose.</a:t>
            </a:r>
            <a:br>
              <a:rPr lang="lt-LT" sz="1100">
                <a:latin typeface="Montserrat"/>
              </a:rPr>
            </a:br>
            <a:endParaRPr lang="lt-LT" sz="1100">
              <a:latin typeface="Montserrat"/>
            </a:endParaRPr>
          </a:p>
          <a:p>
            <a:pPr>
              <a:spcAft>
                <a:spcPts val="600"/>
              </a:spcAft>
              <a:buClr>
                <a:srgbClr val="595959"/>
              </a:buClr>
              <a:buSzPts val="1500"/>
            </a:pPr>
            <a:r>
              <a:rPr lang="lt-LT" sz="1100" b="1">
                <a:latin typeface="Montserrat"/>
              </a:rPr>
              <a:t>Pagrindinės kryptys:</a:t>
            </a:r>
          </a:p>
        </p:txBody>
      </p:sp>
      <p:sp>
        <p:nvSpPr>
          <p:cNvPr id="12" name="Google Shape;131;p20">
            <a:extLst>
              <a:ext uri="{FF2B5EF4-FFF2-40B4-BE49-F238E27FC236}">
                <a16:creationId xmlns:a16="http://schemas.microsoft.com/office/drawing/2014/main" id="{7B161048-A997-BAA2-2CD7-64A310D7EBA0}"/>
              </a:ext>
            </a:extLst>
          </p:cNvPr>
          <p:cNvSpPr txBox="1"/>
          <p:nvPr/>
        </p:nvSpPr>
        <p:spPr>
          <a:xfrm>
            <a:off x="1366772" y="2299693"/>
            <a:ext cx="3205228" cy="499689"/>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Pertvarkyti esamas rinkliavos zonas išsprendžiant susidariusias problemas (didelis besiribojančių zonų kainų skirtumas)</a:t>
            </a:r>
          </a:p>
        </p:txBody>
      </p:sp>
      <p:sp>
        <p:nvSpPr>
          <p:cNvPr id="22" name="Google Shape;131;p20">
            <a:extLst>
              <a:ext uri="{FF2B5EF4-FFF2-40B4-BE49-F238E27FC236}">
                <a16:creationId xmlns:a16="http://schemas.microsoft.com/office/drawing/2014/main" id="{F2E26F55-578A-84FC-D9C2-9AD91366A388}"/>
              </a:ext>
            </a:extLst>
          </p:cNvPr>
          <p:cNvSpPr txBox="1"/>
          <p:nvPr/>
        </p:nvSpPr>
        <p:spPr>
          <a:xfrm>
            <a:off x="1366772" y="2955106"/>
            <a:ext cx="3719538" cy="521901"/>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Parkavimo kainodaros peržiūra atsižvelgiant į nuolatinį didelį parkavimo vietų užimtumą, infliacijos įtaką kainoms</a:t>
            </a:r>
          </a:p>
        </p:txBody>
      </p:sp>
      <p:sp>
        <p:nvSpPr>
          <p:cNvPr id="11" name="Google Shape;131;p20">
            <a:extLst>
              <a:ext uri="{FF2B5EF4-FFF2-40B4-BE49-F238E27FC236}">
                <a16:creationId xmlns:a16="http://schemas.microsoft.com/office/drawing/2014/main" id="{41E20041-55EF-CBA3-DE91-EFCFB234C5B1}"/>
              </a:ext>
            </a:extLst>
          </p:cNvPr>
          <p:cNvSpPr txBox="1"/>
          <p:nvPr/>
        </p:nvSpPr>
        <p:spPr>
          <a:xfrm>
            <a:off x="1375207" y="3754332"/>
            <a:ext cx="3852928" cy="314887"/>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Daugiau nemokamo parkavimo vietų savaitgaliais</a:t>
            </a:r>
          </a:p>
        </p:txBody>
      </p:sp>
      <p:pic>
        <p:nvPicPr>
          <p:cNvPr id="33" name="Picture 32">
            <a:extLst>
              <a:ext uri="{FF2B5EF4-FFF2-40B4-BE49-F238E27FC236}">
                <a16:creationId xmlns:a16="http://schemas.microsoft.com/office/drawing/2014/main" id="{CE3A2598-AD21-540E-7CAB-DAC426EB18A1}"/>
              </a:ext>
            </a:extLst>
          </p:cNvPr>
          <p:cNvPicPr>
            <a:picLocks noChangeAspect="1"/>
          </p:cNvPicPr>
          <p:nvPr/>
        </p:nvPicPr>
        <p:blipFill>
          <a:blip r:embed="rId4"/>
          <a:stretch>
            <a:fillRect/>
          </a:stretch>
        </p:blipFill>
        <p:spPr>
          <a:xfrm>
            <a:off x="848682" y="2385951"/>
            <a:ext cx="320510" cy="309264"/>
          </a:xfrm>
          <a:prstGeom prst="rect">
            <a:avLst/>
          </a:prstGeom>
        </p:spPr>
      </p:pic>
      <p:pic>
        <p:nvPicPr>
          <p:cNvPr id="34" name="Picture 33">
            <a:extLst>
              <a:ext uri="{FF2B5EF4-FFF2-40B4-BE49-F238E27FC236}">
                <a16:creationId xmlns:a16="http://schemas.microsoft.com/office/drawing/2014/main" id="{31B707DD-5846-A5BF-11C8-10D4536EA98A}"/>
              </a:ext>
            </a:extLst>
          </p:cNvPr>
          <p:cNvPicPr>
            <a:picLocks noChangeAspect="1"/>
          </p:cNvPicPr>
          <p:nvPr/>
        </p:nvPicPr>
        <p:blipFill>
          <a:blip r:embed="rId5"/>
          <a:stretch>
            <a:fillRect/>
          </a:stretch>
        </p:blipFill>
        <p:spPr>
          <a:xfrm>
            <a:off x="857117" y="3002485"/>
            <a:ext cx="303641" cy="298018"/>
          </a:xfrm>
          <a:prstGeom prst="rect">
            <a:avLst/>
          </a:prstGeom>
        </p:spPr>
      </p:pic>
      <p:pic>
        <p:nvPicPr>
          <p:cNvPr id="35" name="Picture 34">
            <a:extLst>
              <a:ext uri="{FF2B5EF4-FFF2-40B4-BE49-F238E27FC236}">
                <a16:creationId xmlns:a16="http://schemas.microsoft.com/office/drawing/2014/main" id="{925EF9C0-92B5-AC46-99B2-7610719E76FF}"/>
              </a:ext>
            </a:extLst>
          </p:cNvPr>
          <p:cNvPicPr>
            <a:picLocks noChangeAspect="1"/>
          </p:cNvPicPr>
          <p:nvPr/>
        </p:nvPicPr>
        <p:blipFill>
          <a:blip r:embed="rId6"/>
          <a:stretch>
            <a:fillRect/>
          </a:stretch>
        </p:blipFill>
        <p:spPr>
          <a:xfrm>
            <a:off x="905957" y="4329594"/>
            <a:ext cx="320510" cy="314887"/>
          </a:xfrm>
          <a:prstGeom prst="rect">
            <a:avLst/>
          </a:prstGeom>
        </p:spPr>
      </p:pic>
      <p:pic>
        <p:nvPicPr>
          <p:cNvPr id="2" name="Picture 1">
            <a:extLst>
              <a:ext uri="{FF2B5EF4-FFF2-40B4-BE49-F238E27FC236}">
                <a16:creationId xmlns:a16="http://schemas.microsoft.com/office/drawing/2014/main" id="{7312427F-37B1-8D18-10D1-164B51BA020E}"/>
              </a:ext>
            </a:extLst>
          </p:cNvPr>
          <p:cNvPicPr>
            <a:picLocks noChangeAspect="1"/>
          </p:cNvPicPr>
          <p:nvPr/>
        </p:nvPicPr>
        <p:blipFill>
          <a:blip r:embed="rId7"/>
          <a:stretch>
            <a:fillRect/>
          </a:stretch>
        </p:blipFill>
        <p:spPr>
          <a:xfrm>
            <a:off x="7971423" y="4802855"/>
            <a:ext cx="758515" cy="172125"/>
          </a:xfrm>
          <a:prstGeom prst="rect">
            <a:avLst/>
          </a:prstGeom>
        </p:spPr>
      </p:pic>
      <p:pic>
        <p:nvPicPr>
          <p:cNvPr id="4" name="Picture 3">
            <a:extLst>
              <a:ext uri="{FF2B5EF4-FFF2-40B4-BE49-F238E27FC236}">
                <a16:creationId xmlns:a16="http://schemas.microsoft.com/office/drawing/2014/main" id="{E2C0C71C-C3CD-D6F4-1AA3-DFEF41BE3764}"/>
              </a:ext>
            </a:extLst>
          </p:cNvPr>
          <p:cNvPicPr>
            <a:picLocks noChangeAspect="1"/>
          </p:cNvPicPr>
          <p:nvPr/>
        </p:nvPicPr>
        <p:blipFill>
          <a:blip r:embed="rId8">
            <a:duotone>
              <a:schemeClr val="accent2">
                <a:shade val="45000"/>
                <a:satMod val="135000"/>
              </a:schemeClr>
              <a:prstClr val="white"/>
            </a:duotone>
          </a:blip>
          <a:stretch>
            <a:fillRect/>
          </a:stretch>
        </p:blipFill>
        <p:spPr>
          <a:xfrm>
            <a:off x="857117" y="3655016"/>
            <a:ext cx="341249" cy="341249"/>
          </a:xfrm>
          <a:prstGeom prst="rect">
            <a:avLst/>
          </a:prstGeom>
        </p:spPr>
      </p:pic>
      <p:sp>
        <p:nvSpPr>
          <p:cNvPr id="5" name="Google Shape;131;p20">
            <a:extLst>
              <a:ext uri="{FF2B5EF4-FFF2-40B4-BE49-F238E27FC236}">
                <a16:creationId xmlns:a16="http://schemas.microsoft.com/office/drawing/2014/main" id="{FB7EFFBE-0B2C-882F-630F-8739AD0202BC}"/>
              </a:ext>
            </a:extLst>
          </p:cNvPr>
          <p:cNvSpPr txBox="1"/>
          <p:nvPr/>
        </p:nvSpPr>
        <p:spPr>
          <a:xfrm>
            <a:off x="1403308" y="4346544"/>
            <a:ext cx="3852928" cy="314887"/>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Galimybė įvesti mokamą parkavimą baltojoje zonoje pagal gyventojų poreikius</a:t>
            </a:r>
          </a:p>
        </p:txBody>
      </p:sp>
      <p:sp>
        <p:nvSpPr>
          <p:cNvPr id="13" name="Ovalas 90">
            <a:extLst>
              <a:ext uri="{FF2B5EF4-FFF2-40B4-BE49-F238E27FC236}">
                <a16:creationId xmlns:a16="http://schemas.microsoft.com/office/drawing/2014/main" id="{1B77676A-2AD0-692B-3319-F703A99E2CD2}"/>
              </a:ext>
            </a:extLst>
          </p:cNvPr>
          <p:cNvSpPr>
            <a:spLocks noChangeAspect="1"/>
          </p:cNvSpPr>
          <p:nvPr/>
        </p:nvSpPr>
        <p:spPr bwMode="auto">
          <a:xfrm>
            <a:off x="173813" y="3905270"/>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Tree>
    <p:extLst>
      <p:ext uri="{BB962C8B-B14F-4D97-AF65-F5344CB8AC3E}">
        <p14:creationId xmlns:p14="http://schemas.microsoft.com/office/powerpoint/2010/main" val="17560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1" name="Picture 10">
            <a:extLst>
              <a:ext uri="{FF2B5EF4-FFF2-40B4-BE49-F238E27FC236}">
                <a16:creationId xmlns:a16="http://schemas.microsoft.com/office/drawing/2014/main" id="{3EC10043-2B45-5186-C0D4-CEFE10259FF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13926" y="0"/>
            <a:ext cx="3730074" cy="5143500"/>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39746" y="370381"/>
            <a:ext cx="3730074" cy="794046"/>
          </a:xfrm>
          <a:prstGeom prst="rect">
            <a:avLst/>
          </a:prstGeom>
          <a:noFill/>
          <a:ln>
            <a:noFill/>
          </a:ln>
        </p:spPr>
        <p:txBody>
          <a:bodyPr spcFirstLastPara="1" wrap="square" lIns="0" tIns="34275" rIns="68575" bIns="34275" anchor="t" anchorCtr="0">
            <a:normAutofit fontScale="92500"/>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Vilniaus miesto </a:t>
            </a:r>
            <a:r>
              <a:rPr lang="lt-LT" sz="2000" b="1" err="1">
                <a:solidFill>
                  <a:srgbClr val="242750"/>
                </a:solidFill>
              </a:rPr>
              <a:t>šviesoforinio</a:t>
            </a:r>
            <a:r>
              <a:rPr lang="lt-LT" sz="2000" b="1">
                <a:solidFill>
                  <a:srgbClr val="242750"/>
                </a:solidFill>
              </a:rPr>
              <a:t> reguliavimo sistema</a:t>
            </a:r>
            <a:endParaRPr lang="lt-LT" sz="2000" b="1"/>
          </a:p>
        </p:txBody>
      </p:sp>
      <p:sp>
        <p:nvSpPr>
          <p:cNvPr id="6" name="Google Shape;131;p20">
            <a:extLst>
              <a:ext uri="{FF2B5EF4-FFF2-40B4-BE49-F238E27FC236}">
                <a16:creationId xmlns:a16="http://schemas.microsoft.com/office/drawing/2014/main" id="{054AF78F-56DC-0EFD-E1B8-FF2CF71A995F}"/>
              </a:ext>
            </a:extLst>
          </p:cNvPr>
          <p:cNvSpPr txBox="1"/>
          <p:nvPr/>
        </p:nvSpPr>
        <p:spPr>
          <a:xfrm>
            <a:off x="845820" y="1288329"/>
            <a:ext cx="4141816" cy="794047"/>
          </a:xfrm>
          <a:prstGeom prst="rect">
            <a:avLst/>
          </a:prstGeom>
          <a:noFill/>
          <a:ln>
            <a:noFill/>
          </a:ln>
        </p:spPr>
        <p:txBody>
          <a:bodyPr spcFirstLastPara="1" wrap="square" lIns="0" tIns="0" rIns="0" bIns="0" anchor="t" anchorCtr="0">
            <a:noAutofit/>
          </a:bodyPr>
          <a:lstStyle/>
          <a:p>
            <a:pPr>
              <a:lnSpc>
                <a:spcPts val="1620"/>
              </a:lnSpc>
              <a:spcAft>
                <a:spcPts val="600"/>
              </a:spcAft>
              <a:buClr>
                <a:srgbClr val="595959"/>
              </a:buClr>
              <a:buSzPts val="1500"/>
            </a:pPr>
            <a:r>
              <a:rPr lang="lt-LT" sz="1100">
                <a:latin typeface="Montserrat"/>
              </a:rPr>
              <a:t>Formuojama efektyviai veikianti </a:t>
            </a:r>
            <a:r>
              <a:rPr lang="lt-LT" sz="1100" err="1">
                <a:latin typeface="Montserrat"/>
              </a:rPr>
              <a:t>šviesoforinė</a:t>
            </a:r>
            <a:r>
              <a:rPr lang="lt-LT" sz="1100">
                <a:latin typeface="Montserrat"/>
              </a:rPr>
              <a:t> eismo valdymo sistema, kuri turėtų aiškius veikimo principus, užtikrintų sklandesnį sistemos veikimą:</a:t>
            </a:r>
          </a:p>
        </p:txBody>
      </p:sp>
      <p:sp>
        <p:nvSpPr>
          <p:cNvPr id="18" name="Google Shape;131;p20">
            <a:extLst>
              <a:ext uri="{FF2B5EF4-FFF2-40B4-BE49-F238E27FC236}">
                <a16:creationId xmlns:a16="http://schemas.microsoft.com/office/drawing/2014/main" id="{AC57766D-F0BA-1D27-EC52-00FFC809793E}"/>
              </a:ext>
            </a:extLst>
          </p:cNvPr>
          <p:cNvSpPr txBox="1"/>
          <p:nvPr/>
        </p:nvSpPr>
        <p:spPr>
          <a:xfrm>
            <a:off x="1366772" y="2157524"/>
            <a:ext cx="3432056" cy="414712"/>
          </a:xfrm>
          <a:prstGeom prst="rect">
            <a:avLst/>
          </a:prstGeom>
          <a:noFill/>
          <a:ln>
            <a:noFill/>
          </a:ln>
        </p:spPr>
        <p:txBody>
          <a:bodyPr spcFirstLastPara="1" wrap="square" lIns="0" tIns="0" rIns="0" bIns="0" anchor="t" anchorCtr="0">
            <a:noAutofit/>
          </a:bodyPr>
          <a:lstStyle/>
          <a:p>
            <a:pPr>
              <a:lnSpc>
                <a:spcPts val="1620"/>
              </a:lnSpc>
              <a:spcAft>
                <a:spcPts val="600"/>
              </a:spcAft>
              <a:buClr>
                <a:srgbClr val="595959"/>
              </a:buClr>
              <a:buSzPts val="1500"/>
            </a:pPr>
            <a:r>
              <a:rPr lang="lt-LT" sz="1100">
                <a:latin typeface="Montserrat"/>
              </a:rPr>
              <a:t>n</a:t>
            </a:r>
            <a:r>
              <a:rPr lang="pt-BR" sz="1100">
                <a:latin typeface="Montserrat"/>
              </a:rPr>
              <a:t>aikinami 46 nereikalingi šviesoforai, numatant kitus eismo organizavimo sprendimus</a:t>
            </a:r>
          </a:p>
        </p:txBody>
      </p:sp>
      <p:sp>
        <p:nvSpPr>
          <p:cNvPr id="19" name="Google Shape;131;p20">
            <a:extLst>
              <a:ext uri="{FF2B5EF4-FFF2-40B4-BE49-F238E27FC236}">
                <a16:creationId xmlns:a16="http://schemas.microsoft.com/office/drawing/2014/main" id="{5C5DD6CF-85D7-6C18-3C1C-1CE3F53A7E6B}"/>
              </a:ext>
            </a:extLst>
          </p:cNvPr>
          <p:cNvSpPr txBox="1"/>
          <p:nvPr/>
        </p:nvSpPr>
        <p:spPr>
          <a:xfrm>
            <a:off x="1366772" y="2869901"/>
            <a:ext cx="3039690" cy="414712"/>
          </a:xfrm>
          <a:prstGeom prst="rect">
            <a:avLst/>
          </a:prstGeom>
          <a:noFill/>
          <a:ln>
            <a:noFill/>
          </a:ln>
        </p:spPr>
        <p:txBody>
          <a:bodyPr spcFirstLastPara="1" wrap="square" lIns="0" tIns="0" rIns="0" bIns="0" anchor="t" anchorCtr="0">
            <a:noAutofit/>
          </a:bodyPr>
          <a:lstStyle/>
          <a:p>
            <a:pPr>
              <a:lnSpc>
                <a:spcPts val="1620"/>
              </a:lnSpc>
              <a:spcAft>
                <a:spcPts val="600"/>
              </a:spcAft>
              <a:buClr>
                <a:srgbClr val="595959"/>
              </a:buClr>
              <a:buSzPts val="1500"/>
            </a:pPr>
            <a:r>
              <a:rPr lang="lt-LT" sz="1100">
                <a:latin typeface="Montserrat"/>
              </a:rPr>
              <a:t>Pertvarkytos 75 sankryžos, kuriose įdiegta nauja </a:t>
            </a:r>
            <a:r>
              <a:rPr lang="lt-LT" sz="1100" err="1">
                <a:latin typeface="Montserrat"/>
              </a:rPr>
              <a:t>šviesoforinio</a:t>
            </a:r>
            <a:r>
              <a:rPr lang="lt-LT" sz="1100">
                <a:latin typeface="Montserrat"/>
              </a:rPr>
              <a:t> reguliavimo sistema</a:t>
            </a:r>
          </a:p>
        </p:txBody>
      </p:sp>
      <p:sp>
        <p:nvSpPr>
          <p:cNvPr id="21" name="Google Shape;131;p20">
            <a:extLst>
              <a:ext uri="{FF2B5EF4-FFF2-40B4-BE49-F238E27FC236}">
                <a16:creationId xmlns:a16="http://schemas.microsoft.com/office/drawing/2014/main" id="{A1B05493-C831-8977-6343-564D68CB9684}"/>
              </a:ext>
            </a:extLst>
          </p:cNvPr>
          <p:cNvSpPr txBox="1"/>
          <p:nvPr/>
        </p:nvSpPr>
        <p:spPr>
          <a:xfrm>
            <a:off x="1366772" y="3582278"/>
            <a:ext cx="3520273" cy="603444"/>
          </a:xfrm>
          <a:prstGeom prst="rect">
            <a:avLst/>
          </a:prstGeom>
          <a:noFill/>
          <a:ln>
            <a:noFill/>
          </a:ln>
        </p:spPr>
        <p:txBody>
          <a:bodyPr spcFirstLastPara="1" wrap="square" lIns="0" tIns="0" rIns="0" bIns="0" anchor="t" anchorCtr="0">
            <a:noAutofit/>
          </a:bodyPr>
          <a:lstStyle/>
          <a:p>
            <a:pPr>
              <a:lnSpc>
                <a:spcPts val="1620"/>
              </a:lnSpc>
              <a:spcAft>
                <a:spcPts val="600"/>
              </a:spcAft>
              <a:buClr>
                <a:srgbClr val="595959"/>
              </a:buClr>
              <a:buSzPts val="1500"/>
            </a:pPr>
            <a:r>
              <a:rPr lang="lt-LT" sz="1100">
                <a:latin typeface="Montserrat"/>
              </a:rPr>
              <a:t>numatomas šviesoforinis prioritetas viešajam transportui ir žaliosios bangos automobiliams, atsižvelgiant į miesto urbanizaciją</a:t>
            </a:r>
          </a:p>
        </p:txBody>
      </p:sp>
      <p:pic>
        <p:nvPicPr>
          <p:cNvPr id="22" name="Picture 21">
            <a:extLst>
              <a:ext uri="{FF2B5EF4-FFF2-40B4-BE49-F238E27FC236}">
                <a16:creationId xmlns:a16="http://schemas.microsoft.com/office/drawing/2014/main" id="{02D90B39-B699-554D-F789-CD6E7172139F}"/>
              </a:ext>
            </a:extLst>
          </p:cNvPr>
          <p:cNvPicPr>
            <a:picLocks noChangeAspect="1"/>
          </p:cNvPicPr>
          <p:nvPr/>
        </p:nvPicPr>
        <p:blipFill>
          <a:blip r:embed="rId4"/>
          <a:stretch>
            <a:fillRect/>
          </a:stretch>
        </p:blipFill>
        <p:spPr>
          <a:xfrm>
            <a:off x="841468" y="3593857"/>
            <a:ext cx="347146" cy="324339"/>
          </a:xfrm>
          <a:prstGeom prst="rect">
            <a:avLst/>
          </a:prstGeom>
        </p:spPr>
      </p:pic>
      <p:pic>
        <p:nvPicPr>
          <p:cNvPr id="25" name="Picture 24">
            <a:extLst>
              <a:ext uri="{FF2B5EF4-FFF2-40B4-BE49-F238E27FC236}">
                <a16:creationId xmlns:a16="http://schemas.microsoft.com/office/drawing/2014/main" id="{92536E3D-5B9B-A89F-EF65-89A2BE91F107}"/>
              </a:ext>
            </a:extLst>
          </p:cNvPr>
          <p:cNvPicPr>
            <a:picLocks noChangeAspect="1"/>
          </p:cNvPicPr>
          <p:nvPr/>
        </p:nvPicPr>
        <p:blipFill>
          <a:blip r:embed="rId5"/>
          <a:stretch>
            <a:fillRect/>
          </a:stretch>
        </p:blipFill>
        <p:spPr>
          <a:xfrm>
            <a:off x="879338" y="2869901"/>
            <a:ext cx="271405" cy="350286"/>
          </a:xfrm>
          <a:prstGeom prst="rect">
            <a:avLst/>
          </a:prstGeom>
        </p:spPr>
      </p:pic>
      <p:pic>
        <p:nvPicPr>
          <p:cNvPr id="26" name="Picture 25">
            <a:extLst>
              <a:ext uri="{FF2B5EF4-FFF2-40B4-BE49-F238E27FC236}">
                <a16:creationId xmlns:a16="http://schemas.microsoft.com/office/drawing/2014/main" id="{DEBB5A82-3F24-28C2-E2FD-460B467FAAD8}"/>
              </a:ext>
            </a:extLst>
          </p:cNvPr>
          <p:cNvPicPr>
            <a:picLocks noChangeAspect="1"/>
          </p:cNvPicPr>
          <p:nvPr/>
        </p:nvPicPr>
        <p:blipFill>
          <a:blip r:embed="rId6"/>
          <a:stretch>
            <a:fillRect/>
          </a:stretch>
        </p:blipFill>
        <p:spPr>
          <a:xfrm>
            <a:off x="920364" y="2202002"/>
            <a:ext cx="189353" cy="369748"/>
          </a:xfrm>
          <a:prstGeom prst="rect">
            <a:avLst/>
          </a:prstGeom>
        </p:spPr>
      </p:pic>
      <p:grpSp>
        <p:nvGrpSpPr>
          <p:cNvPr id="27" name="Group 26">
            <a:extLst>
              <a:ext uri="{FF2B5EF4-FFF2-40B4-BE49-F238E27FC236}">
                <a16:creationId xmlns:a16="http://schemas.microsoft.com/office/drawing/2014/main" id="{9BB4A94D-D031-43FD-4F68-9C79B1B91F75}"/>
              </a:ext>
            </a:extLst>
          </p:cNvPr>
          <p:cNvGrpSpPr/>
          <p:nvPr/>
        </p:nvGrpSpPr>
        <p:grpSpPr>
          <a:xfrm>
            <a:off x="183957" y="1530459"/>
            <a:ext cx="328068" cy="2709214"/>
            <a:chOff x="183957" y="1530459"/>
            <a:chExt cx="328068" cy="2709214"/>
          </a:xfrm>
        </p:grpSpPr>
        <p:sp>
          <p:nvSpPr>
            <p:cNvPr id="28" name="Ovalas 90">
              <a:extLst>
                <a:ext uri="{FF2B5EF4-FFF2-40B4-BE49-F238E27FC236}">
                  <a16:creationId xmlns:a16="http://schemas.microsoft.com/office/drawing/2014/main" id="{51EAC0D5-CD09-0F27-C427-C9A514398FAC}"/>
                </a:ext>
              </a:extLst>
            </p:cNvPr>
            <p:cNvSpPr>
              <a:spLocks noChangeAspect="1"/>
            </p:cNvSpPr>
            <p:nvPr/>
          </p:nvSpPr>
          <p:spPr bwMode="auto">
            <a:xfrm>
              <a:off x="183957" y="27404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9" name="Ovalas 90">
              <a:extLst>
                <a:ext uri="{FF2B5EF4-FFF2-40B4-BE49-F238E27FC236}">
                  <a16:creationId xmlns:a16="http://schemas.microsoft.com/office/drawing/2014/main" id="{79981058-B20D-A253-2528-7E6F770A2349}"/>
                </a:ext>
              </a:extLst>
            </p:cNvPr>
            <p:cNvSpPr>
              <a:spLocks noChangeAspect="1"/>
            </p:cNvSpPr>
            <p:nvPr/>
          </p:nvSpPr>
          <p:spPr bwMode="auto">
            <a:xfrm>
              <a:off x="183957" y="3130909"/>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30" name="Ovalas 90">
              <a:extLst>
                <a:ext uri="{FF2B5EF4-FFF2-40B4-BE49-F238E27FC236}">
                  <a16:creationId xmlns:a16="http://schemas.microsoft.com/office/drawing/2014/main" id="{06AA1CAD-E23E-F41B-FE7D-7104CEEEE36A}"/>
                </a:ext>
              </a:extLst>
            </p:cNvPr>
            <p:cNvSpPr>
              <a:spLocks noChangeAspect="1"/>
            </p:cNvSpPr>
            <p:nvPr/>
          </p:nvSpPr>
          <p:spPr bwMode="auto">
            <a:xfrm>
              <a:off x="183957" y="3521342"/>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31" name="Ovalas 90">
              <a:extLst>
                <a:ext uri="{FF2B5EF4-FFF2-40B4-BE49-F238E27FC236}">
                  <a16:creationId xmlns:a16="http://schemas.microsoft.com/office/drawing/2014/main" id="{E2FD7D54-6A8C-FEEB-DB19-141AB20A14AB}"/>
                </a:ext>
              </a:extLst>
            </p:cNvPr>
            <p:cNvSpPr>
              <a:spLocks noChangeAspect="1"/>
            </p:cNvSpPr>
            <p:nvPr/>
          </p:nvSpPr>
          <p:spPr bwMode="auto">
            <a:xfrm>
              <a:off x="183957" y="39117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32" name="TextBox 31">
              <a:extLst>
                <a:ext uri="{FF2B5EF4-FFF2-40B4-BE49-F238E27FC236}">
                  <a16:creationId xmlns:a16="http://schemas.microsoft.com/office/drawing/2014/main" id="{5F6BDA9B-B182-88F7-7FE2-ECF445804E9B}"/>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Tree>
    <p:extLst>
      <p:ext uri="{BB962C8B-B14F-4D97-AF65-F5344CB8AC3E}">
        <p14:creationId xmlns:p14="http://schemas.microsoft.com/office/powerpoint/2010/main" val="3269786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4" name="Picture 3" descr="A car with a charging station&#10;&#10;Description automatically generated">
            <a:extLst>
              <a:ext uri="{FF2B5EF4-FFF2-40B4-BE49-F238E27FC236}">
                <a16:creationId xmlns:a16="http://schemas.microsoft.com/office/drawing/2014/main" id="{4255385F-922C-FFF7-BAD0-4CAEF6C24B4E}"/>
              </a:ext>
            </a:extLst>
          </p:cNvPr>
          <p:cNvPicPr>
            <a:picLocks noChangeAspect="1"/>
          </p:cNvPicPr>
          <p:nvPr/>
        </p:nvPicPr>
        <p:blipFill rotWithShape="1">
          <a:blip r:embed="rId3"/>
          <a:srcRect l="44287" r="5659"/>
          <a:stretch/>
        </p:blipFill>
        <p:spPr>
          <a:xfrm>
            <a:off x="5291322" y="-7946"/>
            <a:ext cx="3861814" cy="5143499"/>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39745" y="370381"/>
            <a:ext cx="4372335" cy="832330"/>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Elektromobilių įkrovimo stotelių plėtra</a:t>
            </a:r>
            <a:endParaRPr lang="lt-LT" sz="2000" b="1"/>
          </a:p>
        </p:txBody>
      </p:sp>
      <p:grpSp>
        <p:nvGrpSpPr>
          <p:cNvPr id="7" name="Group 6">
            <a:extLst>
              <a:ext uri="{FF2B5EF4-FFF2-40B4-BE49-F238E27FC236}">
                <a16:creationId xmlns:a16="http://schemas.microsoft.com/office/drawing/2014/main" id="{9A1B9BFD-F2D3-075F-F6B9-24DF910A5A35}"/>
              </a:ext>
            </a:extLst>
          </p:cNvPr>
          <p:cNvGrpSpPr/>
          <p:nvPr/>
        </p:nvGrpSpPr>
        <p:grpSpPr>
          <a:xfrm>
            <a:off x="183957" y="1530459"/>
            <a:ext cx="328068" cy="2709214"/>
            <a:chOff x="183957" y="1530459"/>
            <a:chExt cx="328068" cy="2709214"/>
          </a:xfrm>
        </p:grpSpPr>
        <p:sp>
          <p:nvSpPr>
            <p:cNvPr id="8" name="Ovalas 90">
              <a:extLst>
                <a:ext uri="{FF2B5EF4-FFF2-40B4-BE49-F238E27FC236}">
                  <a16:creationId xmlns:a16="http://schemas.microsoft.com/office/drawing/2014/main" id="{34D61F06-3603-521A-DFA3-2027FB3273CA}"/>
                </a:ext>
              </a:extLst>
            </p:cNvPr>
            <p:cNvSpPr>
              <a:spLocks noChangeAspect="1"/>
            </p:cNvSpPr>
            <p:nvPr/>
          </p:nvSpPr>
          <p:spPr bwMode="auto">
            <a:xfrm>
              <a:off x="183957" y="27404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9" name="Ovalas 90">
              <a:extLst>
                <a:ext uri="{FF2B5EF4-FFF2-40B4-BE49-F238E27FC236}">
                  <a16:creationId xmlns:a16="http://schemas.microsoft.com/office/drawing/2014/main" id="{87DCA721-0F73-2C4E-656D-8E60BCE1EC07}"/>
                </a:ext>
              </a:extLst>
            </p:cNvPr>
            <p:cNvSpPr>
              <a:spLocks noChangeAspect="1"/>
            </p:cNvSpPr>
            <p:nvPr/>
          </p:nvSpPr>
          <p:spPr bwMode="auto">
            <a:xfrm>
              <a:off x="183957" y="3130909"/>
              <a:ext cx="328068" cy="327897"/>
            </a:xfrm>
            <a:prstGeom prst="ellipse">
              <a:avLst/>
            </a:prstGeom>
            <a:solidFill>
              <a:schemeClr val="tx2">
                <a:lumMod val="20000"/>
                <a:lumOff val="8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A891E062-70DB-56E3-882D-2C25D5FB3390}"/>
                </a:ext>
              </a:extLst>
            </p:cNvPr>
            <p:cNvSpPr>
              <a:spLocks noChangeAspect="1"/>
            </p:cNvSpPr>
            <p:nvPr/>
          </p:nvSpPr>
          <p:spPr bwMode="auto">
            <a:xfrm>
              <a:off x="183957" y="3521342"/>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4" name="Ovalas 90">
              <a:extLst>
                <a:ext uri="{FF2B5EF4-FFF2-40B4-BE49-F238E27FC236}">
                  <a16:creationId xmlns:a16="http://schemas.microsoft.com/office/drawing/2014/main" id="{064735FE-20F3-A6A7-8CF6-CB5CD2A27C68}"/>
                </a:ext>
              </a:extLst>
            </p:cNvPr>
            <p:cNvSpPr>
              <a:spLocks noChangeAspect="1"/>
            </p:cNvSpPr>
            <p:nvPr/>
          </p:nvSpPr>
          <p:spPr bwMode="auto">
            <a:xfrm>
              <a:off x="183957" y="39117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3B2D74B6-D7D2-AFA4-EADF-C4AC278004D0}"/>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6" name="Google Shape;131;p20">
            <a:extLst>
              <a:ext uri="{FF2B5EF4-FFF2-40B4-BE49-F238E27FC236}">
                <a16:creationId xmlns:a16="http://schemas.microsoft.com/office/drawing/2014/main" id="{054AF78F-56DC-0EFD-E1B8-FF2CF71A995F}"/>
              </a:ext>
            </a:extLst>
          </p:cNvPr>
          <p:cNvSpPr txBox="1"/>
          <p:nvPr/>
        </p:nvSpPr>
        <p:spPr>
          <a:xfrm>
            <a:off x="851893" y="1270810"/>
            <a:ext cx="4101565" cy="1130941"/>
          </a:xfrm>
          <a:prstGeom prst="rect">
            <a:avLst/>
          </a:prstGeom>
          <a:noFill/>
          <a:ln>
            <a:noFill/>
          </a:ln>
        </p:spPr>
        <p:txBody>
          <a:bodyPr spcFirstLastPara="1" wrap="square" lIns="0" tIns="0" rIns="0" bIns="0" anchor="t" anchorCtr="0">
            <a:noAutofit/>
          </a:bodyPr>
          <a:lstStyle/>
          <a:p>
            <a:pPr>
              <a:lnSpc>
                <a:spcPts val="1720"/>
              </a:lnSpc>
              <a:spcAft>
                <a:spcPts val="600"/>
              </a:spcAft>
              <a:buClr>
                <a:srgbClr val="595959"/>
              </a:buClr>
              <a:buSzPts val="1500"/>
            </a:pPr>
            <a:r>
              <a:rPr lang="lt-LT" sz="1100">
                <a:latin typeface="Montserrat"/>
              </a:rPr>
              <a:t>Elektromobilių įkrovimo stotelių plėtra siekiama sukurti galimybes kiekvienam vilniečiui 300 m spinduliu pasikrauti elektromobilį, taip skatinant naudoti mažiau taršias transporto priemones mieste. Koncentruojamasi į tankiai apgyvendintus mikrorajonus.</a:t>
            </a:r>
            <a:endParaRPr lang="lt-LT" sz="1100">
              <a:latin typeface="Montserrat"/>
              <a:sym typeface="Montserrat"/>
            </a:endParaRPr>
          </a:p>
        </p:txBody>
      </p:sp>
      <p:pic>
        <p:nvPicPr>
          <p:cNvPr id="5" name="Google Shape;73;p15">
            <a:extLst>
              <a:ext uri="{FF2B5EF4-FFF2-40B4-BE49-F238E27FC236}">
                <a16:creationId xmlns:a16="http://schemas.microsoft.com/office/drawing/2014/main" id="{EF4B1515-D859-7FF2-9F15-967FBF60719E}"/>
              </a:ext>
            </a:extLst>
          </p:cNvPr>
          <p:cNvPicPr preferRelativeResize="0"/>
          <p:nvPr/>
        </p:nvPicPr>
        <p:blipFill rotWithShape="1">
          <a:blip r:embed="rId4">
            <a:alphaModFix/>
            <a:lum bright="70000" contrast="-70000"/>
          </a:blip>
          <a:srcRect/>
          <a:stretch/>
        </p:blipFill>
        <p:spPr>
          <a:xfrm>
            <a:off x="7974168" y="4806156"/>
            <a:ext cx="758515" cy="172429"/>
          </a:xfrm>
          <a:prstGeom prst="rect">
            <a:avLst/>
          </a:prstGeom>
          <a:noFill/>
          <a:ln>
            <a:noFill/>
          </a:ln>
        </p:spPr>
      </p:pic>
      <p:sp>
        <p:nvSpPr>
          <p:cNvPr id="31" name="Rectangle 30">
            <a:extLst>
              <a:ext uri="{FF2B5EF4-FFF2-40B4-BE49-F238E27FC236}">
                <a16:creationId xmlns:a16="http://schemas.microsoft.com/office/drawing/2014/main" id="{4F8651B2-D9B4-BCAC-0A1B-C77A1843CF84}"/>
              </a:ext>
            </a:extLst>
          </p:cNvPr>
          <p:cNvSpPr/>
          <p:nvPr/>
        </p:nvSpPr>
        <p:spPr>
          <a:xfrm>
            <a:off x="839745" y="2443994"/>
            <a:ext cx="3048861" cy="832330"/>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2" name="Google Shape;131;p20">
            <a:extLst>
              <a:ext uri="{FF2B5EF4-FFF2-40B4-BE49-F238E27FC236}">
                <a16:creationId xmlns:a16="http://schemas.microsoft.com/office/drawing/2014/main" id="{03A1D5BC-5DFD-C670-AEC5-918D05D6634B}"/>
              </a:ext>
            </a:extLst>
          </p:cNvPr>
          <p:cNvSpPr txBox="1"/>
          <p:nvPr/>
        </p:nvSpPr>
        <p:spPr>
          <a:xfrm>
            <a:off x="1010654" y="2542875"/>
            <a:ext cx="2378753" cy="576818"/>
          </a:xfrm>
          <a:prstGeom prst="rect">
            <a:avLst/>
          </a:prstGeom>
          <a:noFill/>
          <a:ln>
            <a:noFill/>
          </a:ln>
        </p:spPr>
        <p:txBody>
          <a:bodyPr spcFirstLastPara="1" wrap="square" lIns="0" tIns="0" rIns="0" bIns="0" anchor="t" anchorCtr="0">
            <a:noAutofit/>
          </a:bodyPr>
          <a:lstStyle/>
          <a:p>
            <a:pPr marL="6350">
              <a:lnSpc>
                <a:spcPts val="1740"/>
              </a:lnSpc>
              <a:spcAft>
                <a:spcPts val="600"/>
              </a:spcAft>
              <a:buClr>
                <a:srgbClr val="595959"/>
              </a:buClr>
              <a:buSzPts val="1500"/>
            </a:pPr>
            <a:r>
              <a:rPr lang="lt-LT" sz="1100">
                <a:latin typeface="Montserrat"/>
              </a:rPr>
              <a:t>Iki 2027 m. planuojama Vilniaus įmonių infrastruktūroje įrengti įkrovos </a:t>
            </a:r>
            <a:r>
              <a:rPr lang="lt-LT" sz="1100" err="1">
                <a:latin typeface="Montserrat"/>
              </a:rPr>
              <a:t>priegas</a:t>
            </a:r>
            <a:endParaRPr lang="lt-LT" sz="1100">
              <a:latin typeface="Montserrat"/>
              <a:sym typeface="Montserrat"/>
            </a:endParaRPr>
          </a:p>
        </p:txBody>
      </p:sp>
      <p:sp>
        <p:nvSpPr>
          <p:cNvPr id="33" name="Oval 32">
            <a:extLst>
              <a:ext uri="{FF2B5EF4-FFF2-40B4-BE49-F238E27FC236}">
                <a16:creationId xmlns:a16="http://schemas.microsoft.com/office/drawing/2014/main" id="{5E320EBA-ED7E-A6ED-2A2E-C8C5B5B92A20}"/>
              </a:ext>
            </a:extLst>
          </p:cNvPr>
          <p:cNvSpPr>
            <a:spLocks noChangeAspect="1"/>
          </p:cNvSpPr>
          <p:nvPr/>
        </p:nvSpPr>
        <p:spPr>
          <a:xfrm>
            <a:off x="3417228" y="2151632"/>
            <a:ext cx="1417055" cy="14170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spcAft>
                <a:spcPts val="600"/>
              </a:spcAft>
              <a:buClr>
                <a:srgbClr val="595959"/>
              </a:buClr>
              <a:buSzPts val="1500"/>
            </a:pPr>
            <a:r>
              <a:rPr lang="lt-LT" sz="1000">
                <a:latin typeface="Montserrat"/>
              </a:rPr>
              <a:t>Planuojama įrengti</a:t>
            </a:r>
            <a:r>
              <a:rPr lang="lt-LT" sz="1000" b="1">
                <a:latin typeface="Montserrat"/>
              </a:rPr>
              <a:t> 173</a:t>
            </a:r>
            <a:r>
              <a:rPr lang="en-US" sz="1000" b="1">
                <a:latin typeface="Montserrat"/>
              </a:rPr>
              <a:t>0</a:t>
            </a:r>
            <a:r>
              <a:rPr lang="lt-LT" sz="1000" b="1">
                <a:latin typeface="Montserrat"/>
              </a:rPr>
              <a:t> įkrovimo prieigų. </a:t>
            </a:r>
          </a:p>
        </p:txBody>
      </p:sp>
      <p:sp>
        <p:nvSpPr>
          <p:cNvPr id="34" name="Rectangle 33">
            <a:extLst>
              <a:ext uri="{FF2B5EF4-FFF2-40B4-BE49-F238E27FC236}">
                <a16:creationId xmlns:a16="http://schemas.microsoft.com/office/drawing/2014/main" id="{7B1B0EC3-DE24-A6F0-165C-D459C7099ADB}"/>
              </a:ext>
            </a:extLst>
          </p:cNvPr>
          <p:cNvSpPr/>
          <p:nvPr/>
        </p:nvSpPr>
        <p:spPr>
          <a:xfrm>
            <a:off x="839745" y="3945535"/>
            <a:ext cx="3048861" cy="832330"/>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5" name="Google Shape;131;p20">
            <a:extLst>
              <a:ext uri="{FF2B5EF4-FFF2-40B4-BE49-F238E27FC236}">
                <a16:creationId xmlns:a16="http://schemas.microsoft.com/office/drawing/2014/main" id="{DC5C1C20-F025-CBA4-58BD-B7FE47CE68B7}"/>
              </a:ext>
            </a:extLst>
          </p:cNvPr>
          <p:cNvSpPr txBox="1"/>
          <p:nvPr/>
        </p:nvSpPr>
        <p:spPr>
          <a:xfrm>
            <a:off x="1010654" y="4044416"/>
            <a:ext cx="2378753" cy="576818"/>
          </a:xfrm>
          <a:prstGeom prst="rect">
            <a:avLst/>
          </a:prstGeom>
          <a:noFill/>
          <a:ln>
            <a:noFill/>
          </a:ln>
        </p:spPr>
        <p:txBody>
          <a:bodyPr spcFirstLastPara="1" wrap="square" lIns="0" tIns="0" rIns="0" bIns="0" anchor="t" anchorCtr="0">
            <a:noAutofit/>
          </a:bodyPr>
          <a:lstStyle/>
          <a:p>
            <a:pPr marL="6350">
              <a:lnSpc>
                <a:spcPts val="1740"/>
              </a:lnSpc>
              <a:spcAft>
                <a:spcPts val="600"/>
              </a:spcAft>
              <a:buClr>
                <a:srgbClr val="595959"/>
              </a:buClr>
              <a:buSzPts val="1500"/>
            </a:pPr>
            <a:r>
              <a:rPr lang="lt-LT" sz="1100">
                <a:latin typeface="Montserrat"/>
              </a:rPr>
              <a:t>Iki 2027 m. planuojama vykdyti viešuosius pirkimus įkrovimo prieigų</a:t>
            </a:r>
            <a:r>
              <a:rPr lang="en-US" sz="1100">
                <a:latin typeface="Montserrat"/>
              </a:rPr>
              <a:t> vi</a:t>
            </a:r>
            <a:r>
              <a:rPr lang="lt-LT" sz="1100">
                <a:latin typeface="Montserrat"/>
              </a:rPr>
              <a:t>etų plėtrai</a:t>
            </a:r>
          </a:p>
        </p:txBody>
      </p:sp>
      <p:sp>
        <p:nvSpPr>
          <p:cNvPr id="36" name="Oval 35">
            <a:extLst>
              <a:ext uri="{FF2B5EF4-FFF2-40B4-BE49-F238E27FC236}">
                <a16:creationId xmlns:a16="http://schemas.microsoft.com/office/drawing/2014/main" id="{EF3B196D-DDB3-24C6-EECF-C9AB2A40A7CB}"/>
              </a:ext>
            </a:extLst>
          </p:cNvPr>
          <p:cNvSpPr>
            <a:spLocks noChangeAspect="1"/>
          </p:cNvSpPr>
          <p:nvPr/>
        </p:nvSpPr>
        <p:spPr>
          <a:xfrm>
            <a:off x="3417228" y="3653173"/>
            <a:ext cx="1417055" cy="14170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spcAft>
                <a:spcPts val="600"/>
              </a:spcAft>
              <a:buClr>
                <a:srgbClr val="595959"/>
              </a:buClr>
              <a:buSzPts val="1500"/>
            </a:pPr>
            <a:r>
              <a:rPr lang="lt-LT" sz="1000">
                <a:latin typeface="Montserrat"/>
              </a:rPr>
              <a:t>Planuoja </a:t>
            </a:r>
            <a:r>
              <a:rPr lang="lt-LT" sz="1000" err="1">
                <a:latin typeface="Montserrat"/>
              </a:rPr>
              <a:t>konkursuoti</a:t>
            </a:r>
            <a:r>
              <a:rPr lang="lt-LT" sz="1000">
                <a:latin typeface="Montserrat"/>
              </a:rPr>
              <a:t> </a:t>
            </a:r>
            <a:r>
              <a:rPr lang="lt-LT" sz="1000" b="1">
                <a:latin typeface="Montserrat"/>
              </a:rPr>
              <a:t>1730 įkrovimo prieigų</a:t>
            </a:r>
            <a:endParaRPr lang="lt-LT" sz="1000">
              <a:latin typeface="Montserrat"/>
            </a:endParaRPr>
          </a:p>
        </p:txBody>
      </p:sp>
    </p:spTree>
    <p:extLst>
      <p:ext uri="{BB962C8B-B14F-4D97-AF65-F5344CB8AC3E}">
        <p14:creationId xmlns:p14="http://schemas.microsoft.com/office/powerpoint/2010/main" val="4146058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Picture 1" descr="A group of cars parked in a parking lot&#10;&#10;Description automatically generated with low confidence">
            <a:extLst>
              <a:ext uri="{FF2B5EF4-FFF2-40B4-BE49-F238E27FC236}">
                <a16:creationId xmlns:a16="http://schemas.microsoft.com/office/drawing/2014/main" id="{6D6B2093-9F8B-622E-9509-059BA360BD4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0800000">
            <a:off x="5403783" y="0"/>
            <a:ext cx="3730074" cy="5143500"/>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39746" y="370381"/>
            <a:ext cx="3730074" cy="794046"/>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Automobilių stovėjimo vietų įrengimas</a:t>
            </a:r>
            <a:endParaRPr lang="lt-LT" sz="2000" b="1"/>
          </a:p>
        </p:txBody>
      </p:sp>
      <p:grpSp>
        <p:nvGrpSpPr>
          <p:cNvPr id="13" name="Group 12">
            <a:extLst>
              <a:ext uri="{FF2B5EF4-FFF2-40B4-BE49-F238E27FC236}">
                <a16:creationId xmlns:a16="http://schemas.microsoft.com/office/drawing/2014/main" id="{DB86C7F0-A272-A1D8-7342-2029D080EF82}"/>
              </a:ext>
            </a:extLst>
          </p:cNvPr>
          <p:cNvGrpSpPr/>
          <p:nvPr/>
        </p:nvGrpSpPr>
        <p:grpSpPr>
          <a:xfrm>
            <a:off x="183957" y="1530459"/>
            <a:ext cx="328068" cy="2709214"/>
            <a:chOff x="183957" y="1530459"/>
            <a:chExt cx="328068" cy="2709214"/>
          </a:xfrm>
        </p:grpSpPr>
        <p:sp>
          <p:nvSpPr>
            <p:cNvPr id="16" name="Ovalas 90">
              <a:extLst>
                <a:ext uri="{FF2B5EF4-FFF2-40B4-BE49-F238E27FC236}">
                  <a16:creationId xmlns:a16="http://schemas.microsoft.com/office/drawing/2014/main" id="{F55F57DB-6859-BA75-456B-AB91A15CBC28}"/>
                </a:ext>
              </a:extLst>
            </p:cNvPr>
            <p:cNvSpPr>
              <a:spLocks noChangeAspect="1"/>
            </p:cNvSpPr>
            <p:nvPr/>
          </p:nvSpPr>
          <p:spPr bwMode="auto">
            <a:xfrm>
              <a:off x="183957" y="27404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7" name="Ovalas 90">
              <a:extLst>
                <a:ext uri="{FF2B5EF4-FFF2-40B4-BE49-F238E27FC236}">
                  <a16:creationId xmlns:a16="http://schemas.microsoft.com/office/drawing/2014/main" id="{FC8CA3B1-DA5D-99EC-4104-1B9E45F13CE7}"/>
                </a:ext>
              </a:extLst>
            </p:cNvPr>
            <p:cNvSpPr>
              <a:spLocks noChangeAspect="1"/>
            </p:cNvSpPr>
            <p:nvPr/>
          </p:nvSpPr>
          <p:spPr bwMode="auto">
            <a:xfrm>
              <a:off x="183957" y="3130909"/>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8" name="Ovalas 90">
              <a:extLst>
                <a:ext uri="{FF2B5EF4-FFF2-40B4-BE49-F238E27FC236}">
                  <a16:creationId xmlns:a16="http://schemas.microsoft.com/office/drawing/2014/main" id="{A00F9C96-7DB3-94C2-8D28-E6570EB84B4D}"/>
                </a:ext>
              </a:extLst>
            </p:cNvPr>
            <p:cNvSpPr>
              <a:spLocks noChangeAspect="1"/>
            </p:cNvSpPr>
            <p:nvPr/>
          </p:nvSpPr>
          <p:spPr bwMode="auto">
            <a:xfrm>
              <a:off x="183957" y="3521342"/>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9" name="Ovalas 90">
              <a:extLst>
                <a:ext uri="{FF2B5EF4-FFF2-40B4-BE49-F238E27FC236}">
                  <a16:creationId xmlns:a16="http://schemas.microsoft.com/office/drawing/2014/main" id="{88C87047-4F0D-68FC-1EA9-3E89148C0E2F}"/>
                </a:ext>
              </a:extLst>
            </p:cNvPr>
            <p:cNvSpPr>
              <a:spLocks noChangeAspect="1"/>
            </p:cNvSpPr>
            <p:nvPr/>
          </p:nvSpPr>
          <p:spPr bwMode="auto">
            <a:xfrm>
              <a:off x="183957" y="39117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0" name="TextBox 19">
              <a:extLst>
                <a:ext uri="{FF2B5EF4-FFF2-40B4-BE49-F238E27FC236}">
                  <a16:creationId xmlns:a16="http://schemas.microsoft.com/office/drawing/2014/main" id="{05987002-8D65-5FAC-78A6-72BFBAD6995B}"/>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pic>
        <p:nvPicPr>
          <p:cNvPr id="4" name="Picture 3">
            <a:extLst>
              <a:ext uri="{FF2B5EF4-FFF2-40B4-BE49-F238E27FC236}">
                <a16:creationId xmlns:a16="http://schemas.microsoft.com/office/drawing/2014/main" id="{4415E8E2-EB91-FDA2-D1ED-CB4C854C6FE0}"/>
              </a:ext>
            </a:extLst>
          </p:cNvPr>
          <p:cNvPicPr>
            <a:picLocks noChangeAspect="1"/>
          </p:cNvPicPr>
          <p:nvPr/>
        </p:nvPicPr>
        <p:blipFill>
          <a:blip r:embed="rId4"/>
          <a:stretch>
            <a:fillRect/>
          </a:stretch>
        </p:blipFill>
        <p:spPr>
          <a:xfrm>
            <a:off x="7971423" y="4802855"/>
            <a:ext cx="758515" cy="172125"/>
          </a:xfrm>
          <a:prstGeom prst="rect">
            <a:avLst/>
          </a:prstGeom>
        </p:spPr>
      </p:pic>
      <p:sp>
        <p:nvSpPr>
          <p:cNvPr id="5" name="Google Shape;131;p20">
            <a:extLst>
              <a:ext uri="{FF2B5EF4-FFF2-40B4-BE49-F238E27FC236}">
                <a16:creationId xmlns:a16="http://schemas.microsoft.com/office/drawing/2014/main" id="{88E76770-C9C6-AAAD-F508-7486DF442428}"/>
              </a:ext>
            </a:extLst>
          </p:cNvPr>
          <p:cNvSpPr txBox="1"/>
          <p:nvPr/>
        </p:nvSpPr>
        <p:spPr>
          <a:xfrm>
            <a:off x="845820" y="1288330"/>
            <a:ext cx="4141816" cy="1365282"/>
          </a:xfrm>
          <a:prstGeom prst="rect">
            <a:avLst/>
          </a:prstGeom>
          <a:noFill/>
          <a:ln>
            <a:noFill/>
          </a:ln>
        </p:spPr>
        <p:txBody>
          <a:bodyPr spcFirstLastPara="1" wrap="square" lIns="0" tIns="0" rIns="0" bIns="0" anchor="t" anchorCtr="0">
            <a:noAutofit/>
          </a:bodyPr>
          <a:lstStyle/>
          <a:p>
            <a:pPr>
              <a:lnSpc>
                <a:spcPts val="1720"/>
              </a:lnSpc>
              <a:buClr>
                <a:srgbClr val="595959"/>
              </a:buClr>
              <a:buSzPts val="1500"/>
            </a:pPr>
            <a:r>
              <a:rPr lang="lt-LT" sz="1100">
                <a:latin typeface="Montserrat"/>
                <a:sym typeface="Montserrat"/>
              </a:rPr>
              <a:t>Pertvarkant gatvių erdvę ir išnaudojant perteklinį važiuojamosios dalies asfaltą, įrengiamos papildomos parkavimo vietos, įrengiamos naujos parkavimo aikštelės, vykdoma esamų aikštelių konversijos į daugiaaukštes aikšteles analizė. </a:t>
            </a:r>
          </a:p>
          <a:p>
            <a:pPr algn="just">
              <a:lnSpc>
                <a:spcPts val="1720"/>
              </a:lnSpc>
              <a:buClr>
                <a:srgbClr val="595959"/>
              </a:buClr>
              <a:buSzPts val="1500"/>
            </a:pPr>
            <a:endParaRPr lang="lt-LT" sz="1100">
              <a:latin typeface="Montserrat"/>
              <a:sym typeface="Montserrat"/>
            </a:endParaRPr>
          </a:p>
          <a:p>
            <a:pPr algn="just">
              <a:lnSpc>
                <a:spcPts val="1720"/>
              </a:lnSpc>
              <a:buClr>
                <a:srgbClr val="595959"/>
              </a:buClr>
              <a:buSzPts val="1500"/>
            </a:pPr>
            <a:r>
              <a:rPr lang="lt-LT" sz="1100" b="1">
                <a:latin typeface="Montserrat"/>
                <a:ea typeface="Montserrat"/>
                <a:cs typeface="Montserrat"/>
                <a:sym typeface="Montserrat"/>
              </a:rPr>
              <a:t>Siektini rezultatai ir naudos: </a:t>
            </a:r>
          </a:p>
          <a:p>
            <a:pPr algn="just">
              <a:lnSpc>
                <a:spcPts val="1720"/>
              </a:lnSpc>
              <a:buClr>
                <a:srgbClr val="595959"/>
              </a:buClr>
              <a:buSzPts val="1500"/>
            </a:pPr>
            <a:endParaRPr lang="lt-LT" sz="1100">
              <a:latin typeface="Montserrat"/>
              <a:sym typeface="Montserrat"/>
            </a:endParaRPr>
          </a:p>
        </p:txBody>
      </p:sp>
      <p:sp>
        <p:nvSpPr>
          <p:cNvPr id="8" name="TextBox 7">
            <a:extLst>
              <a:ext uri="{FF2B5EF4-FFF2-40B4-BE49-F238E27FC236}">
                <a16:creationId xmlns:a16="http://schemas.microsoft.com/office/drawing/2014/main" id="{B4707808-57E5-98D3-B03C-2636B5236CC0}"/>
              </a:ext>
            </a:extLst>
          </p:cNvPr>
          <p:cNvSpPr txBox="1"/>
          <p:nvPr/>
        </p:nvSpPr>
        <p:spPr>
          <a:xfrm>
            <a:off x="1243560" y="2893035"/>
            <a:ext cx="3867098" cy="430887"/>
          </a:xfrm>
          <a:prstGeom prst="rect">
            <a:avLst/>
          </a:prstGeom>
          <a:noFill/>
        </p:spPr>
        <p:txBody>
          <a:bodyPr wrap="square">
            <a:spAutoFit/>
          </a:bodyPr>
          <a:lstStyle/>
          <a:p>
            <a:pPr>
              <a:buClr>
                <a:srgbClr val="595959"/>
              </a:buClr>
              <a:buSzPts val="1500"/>
            </a:pPr>
            <a:r>
              <a:rPr lang="lt-LT" sz="1100">
                <a:latin typeface="Montserrat"/>
                <a:sym typeface="Montserrat"/>
              </a:rPr>
              <a:t>centrinėje miesto dalyje papildomų 150 vietų automobiliams statyti gatvėse</a:t>
            </a:r>
          </a:p>
        </p:txBody>
      </p:sp>
      <p:sp>
        <p:nvSpPr>
          <p:cNvPr id="9" name="TextBox 8">
            <a:extLst>
              <a:ext uri="{FF2B5EF4-FFF2-40B4-BE49-F238E27FC236}">
                <a16:creationId xmlns:a16="http://schemas.microsoft.com/office/drawing/2014/main" id="{6D47D347-2D55-0B6F-F856-7CE757EC78AA}"/>
              </a:ext>
            </a:extLst>
          </p:cNvPr>
          <p:cNvSpPr txBox="1"/>
          <p:nvPr/>
        </p:nvSpPr>
        <p:spPr>
          <a:xfrm>
            <a:off x="1243560" y="3498625"/>
            <a:ext cx="3181457" cy="261610"/>
          </a:xfrm>
          <a:prstGeom prst="rect">
            <a:avLst/>
          </a:prstGeom>
          <a:noFill/>
        </p:spPr>
        <p:txBody>
          <a:bodyPr wrap="square">
            <a:spAutoFit/>
          </a:bodyPr>
          <a:lstStyle/>
          <a:p>
            <a:pPr>
              <a:buClr>
                <a:srgbClr val="595959"/>
              </a:buClr>
              <a:buSzPts val="1500"/>
            </a:pPr>
            <a:r>
              <a:rPr lang="lt-LT" sz="1100">
                <a:latin typeface="Montserrat"/>
                <a:sym typeface="Montserrat"/>
              </a:rPr>
              <a:t>Įrengtos 9 JUDU aikštelės </a:t>
            </a:r>
          </a:p>
        </p:txBody>
      </p:sp>
      <p:sp>
        <p:nvSpPr>
          <p:cNvPr id="10" name="TextBox 9">
            <a:extLst>
              <a:ext uri="{FF2B5EF4-FFF2-40B4-BE49-F238E27FC236}">
                <a16:creationId xmlns:a16="http://schemas.microsoft.com/office/drawing/2014/main" id="{5A3F52B2-91E3-AFA6-F861-80D7C386C795}"/>
              </a:ext>
            </a:extLst>
          </p:cNvPr>
          <p:cNvSpPr txBox="1"/>
          <p:nvPr/>
        </p:nvSpPr>
        <p:spPr>
          <a:xfrm>
            <a:off x="1245902" y="3991772"/>
            <a:ext cx="3949807" cy="261610"/>
          </a:xfrm>
          <a:prstGeom prst="rect">
            <a:avLst/>
          </a:prstGeom>
          <a:noFill/>
        </p:spPr>
        <p:txBody>
          <a:bodyPr wrap="square">
            <a:spAutoFit/>
          </a:bodyPr>
          <a:lstStyle/>
          <a:p>
            <a:pPr>
              <a:buClr>
                <a:srgbClr val="595959"/>
              </a:buClr>
              <a:buSzPts val="1500"/>
            </a:pPr>
            <a:r>
              <a:rPr lang="lt-LT" sz="1100">
                <a:latin typeface="Montserrat"/>
                <a:sym typeface="Montserrat"/>
              </a:rPr>
              <a:t>Įrengta Statyk ir važiuok aikštelė Nemenčinės pl.</a:t>
            </a:r>
          </a:p>
        </p:txBody>
      </p:sp>
      <p:pic>
        <p:nvPicPr>
          <p:cNvPr id="11" name="Picture 10">
            <a:extLst>
              <a:ext uri="{FF2B5EF4-FFF2-40B4-BE49-F238E27FC236}">
                <a16:creationId xmlns:a16="http://schemas.microsoft.com/office/drawing/2014/main" id="{0E5856ED-6CE1-F088-F30C-312588D6C9A4}"/>
              </a:ext>
            </a:extLst>
          </p:cNvPr>
          <p:cNvPicPr>
            <a:picLocks noChangeAspect="1"/>
          </p:cNvPicPr>
          <p:nvPr/>
        </p:nvPicPr>
        <p:blipFill>
          <a:blip r:embed="rId5">
            <a:duotone>
              <a:schemeClr val="accent2">
                <a:shade val="45000"/>
                <a:satMod val="135000"/>
              </a:schemeClr>
              <a:prstClr val="white"/>
            </a:duotone>
          </a:blip>
          <a:stretch>
            <a:fillRect/>
          </a:stretch>
        </p:blipFill>
        <p:spPr>
          <a:xfrm>
            <a:off x="851510" y="3458806"/>
            <a:ext cx="341249" cy="341249"/>
          </a:xfrm>
          <a:prstGeom prst="rect">
            <a:avLst/>
          </a:prstGeom>
        </p:spPr>
      </p:pic>
      <p:pic>
        <p:nvPicPr>
          <p:cNvPr id="12" name="Picture 11">
            <a:extLst>
              <a:ext uri="{FF2B5EF4-FFF2-40B4-BE49-F238E27FC236}">
                <a16:creationId xmlns:a16="http://schemas.microsoft.com/office/drawing/2014/main" id="{3B4AF7DE-4370-1DC4-6AEF-E026DE8F6654}"/>
              </a:ext>
            </a:extLst>
          </p:cNvPr>
          <p:cNvPicPr>
            <a:picLocks noChangeAspect="1"/>
          </p:cNvPicPr>
          <p:nvPr/>
        </p:nvPicPr>
        <p:blipFill>
          <a:blip r:embed="rId6"/>
          <a:stretch>
            <a:fillRect/>
          </a:stretch>
        </p:blipFill>
        <p:spPr>
          <a:xfrm>
            <a:off x="861880" y="2946065"/>
            <a:ext cx="320510" cy="309264"/>
          </a:xfrm>
          <a:prstGeom prst="rect">
            <a:avLst/>
          </a:prstGeom>
        </p:spPr>
      </p:pic>
      <p:pic>
        <p:nvPicPr>
          <p:cNvPr id="7" name="Picture 6">
            <a:extLst>
              <a:ext uri="{FF2B5EF4-FFF2-40B4-BE49-F238E27FC236}">
                <a16:creationId xmlns:a16="http://schemas.microsoft.com/office/drawing/2014/main" id="{683D111E-9D95-75E2-22DF-60C4385195F4}"/>
              </a:ext>
            </a:extLst>
          </p:cNvPr>
          <p:cNvPicPr>
            <a:picLocks noChangeAspect="1"/>
          </p:cNvPicPr>
          <p:nvPr/>
        </p:nvPicPr>
        <p:blipFill>
          <a:blip r:embed="rId7"/>
          <a:stretch>
            <a:fillRect/>
          </a:stretch>
        </p:blipFill>
        <p:spPr>
          <a:xfrm>
            <a:off x="927457" y="3987226"/>
            <a:ext cx="189353" cy="369748"/>
          </a:xfrm>
          <a:prstGeom prst="rect">
            <a:avLst/>
          </a:prstGeom>
        </p:spPr>
      </p:pic>
      <p:pic>
        <p:nvPicPr>
          <p:cNvPr id="14" name="Picture 13">
            <a:extLst>
              <a:ext uri="{FF2B5EF4-FFF2-40B4-BE49-F238E27FC236}">
                <a16:creationId xmlns:a16="http://schemas.microsoft.com/office/drawing/2014/main" id="{DA20573F-3D2E-D4DE-A5BE-7B7D2FA16EDC}"/>
              </a:ext>
            </a:extLst>
          </p:cNvPr>
          <p:cNvPicPr>
            <a:picLocks noChangeAspect="1"/>
          </p:cNvPicPr>
          <p:nvPr/>
        </p:nvPicPr>
        <p:blipFill>
          <a:blip r:embed="rId8"/>
          <a:stretch>
            <a:fillRect/>
          </a:stretch>
        </p:blipFill>
        <p:spPr>
          <a:xfrm>
            <a:off x="851510" y="4544145"/>
            <a:ext cx="359770" cy="363260"/>
          </a:xfrm>
          <a:prstGeom prst="rect">
            <a:avLst/>
          </a:prstGeom>
        </p:spPr>
      </p:pic>
      <p:sp>
        <p:nvSpPr>
          <p:cNvPr id="15" name="TextBox 14">
            <a:extLst>
              <a:ext uri="{FF2B5EF4-FFF2-40B4-BE49-F238E27FC236}">
                <a16:creationId xmlns:a16="http://schemas.microsoft.com/office/drawing/2014/main" id="{924E49DF-7279-21FD-6418-C36121B31769}"/>
              </a:ext>
            </a:extLst>
          </p:cNvPr>
          <p:cNvSpPr txBox="1"/>
          <p:nvPr/>
        </p:nvSpPr>
        <p:spPr>
          <a:xfrm>
            <a:off x="1245902" y="4425693"/>
            <a:ext cx="3949807" cy="600164"/>
          </a:xfrm>
          <a:prstGeom prst="rect">
            <a:avLst/>
          </a:prstGeom>
          <a:noFill/>
        </p:spPr>
        <p:txBody>
          <a:bodyPr wrap="square" lIns="91440" tIns="45720" rIns="91440" bIns="45720" anchor="t">
            <a:spAutoFit/>
          </a:bodyPr>
          <a:lstStyle/>
          <a:p>
            <a:pPr>
              <a:buClr>
                <a:srgbClr val="595959"/>
              </a:buClr>
              <a:buSzPts val="1500"/>
            </a:pPr>
            <a:r>
              <a:rPr lang="lt-LT" sz="1100">
                <a:latin typeface="Montserrat"/>
                <a:sym typeface="Montserrat"/>
              </a:rPr>
              <a:t>Gyventojams atvertos 17 prekybos centrų ir 6 JUDU automobilių aikštelės nemokamam naktiniam automobilių statymui</a:t>
            </a:r>
          </a:p>
        </p:txBody>
      </p:sp>
    </p:spTree>
    <p:extLst>
      <p:ext uri="{BB962C8B-B14F-4D97-AF65-F5344CB8AC3E}">
        <p14:creationId xmlns:p14="http://schemas.microsoft.com/office/powerpoint/2010/main" val="3700031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30;p20">
            <a:extLst>
              <a:ext uri="{FF2B5EF4-FFF2-40B4-BE49-F238E27FC236}">
                <a16:creationId xmlns:a16="http://schemas.microsoft.com/office/drawing/2014/main" id="{CEF673F6-7CC8-DA59-6FE2-105E49F46B26}"/>
              </a:ext>
            </a:extLst>
          </p:cNvPr>
          <p:cNvSpPr txBox="1">
            <a:spLocks/>
          </p:cNvSpPr>
          <p:nvPr/>
        </p:nvSpPr>
        <p:spPr>
          <a:xfrm>
            <a:off x="839746" y="370381"/>
            <a:ext cx="4694422"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Mažos taršos zonos įvedimas</a:t>
            </a:r>
            <a:endParaRPr lang="lt-LT" sz="2000" b="1"/>
          </a:p>
        </p:txBody>
      </p:sp>
      <p:sp>
        <p:nvSpPr>
          <p:cNvPr id="16" name="Google Shape;131;p20">
            <a:extLst>
              <a:ext uri="{FF2B5EF4-FFF2-40B4-BE49-F238E27FC236}">
                <a16:creationId xmlns:a16="http://schemas.microsoft.com/office/drawing/2014/main" id="{C4BCAA09-F3B8-E788-F536-499CB89B3CAF}"/>
              </a:ext>
            </a:extLst>
          </p:cNvPr>
          <p:cNvSpPr txBox="1"/>
          <p:nvPr/>
        </p:nvSpPr>
        <p:spPr>
          <a:xfrm>
            <a:off x="845820" y="998190"/>
            <a:ext cx="4061169" cy="1115909"/>
          </a:xfrm>
          <a:prstGeom prst="rect">
            <a:avLst/>
          </a:prstGeom>
          <a:noFill/>
          <a:ln>
            <a:noFill/>
          </a:ln>
        </p:spPr>
        <p:txBody>
          <a:bodyPr spcFirstLastPara="1" wrap="square" lIns="0" tIns="0" rIns="0" bIns="0" anchor="t" anchorCtr="0">
            <a:noAutofit/>
          </a:bodyPr>
          <a:lstStyle/>
          <a:p>
            <a:pPr>
              <a:lnSpc>
                <a:spcPts val="1820"/>
              </a:lnSpc>
              <a:spcAft>
                <a:spcPts val="600"/>
              </a:spcAft>
              <a:buClr>
                <a:srgbClr val="595959"/>
              </a:buClr>
              <a:buSzPts val="1500"/>
            </a:pPr>
            <a:r>
              <a:rPr lang="lt-LT" sz="1100">
                <a:latin typeface="Montserrat"/>
              </a:rPr>
              <a:t>Didinant Senamiesčio patrauklumą ir mažinant oro taršą, centrinėje miesto dalyje numatoma įvesti mažos taršos zoną, kur bus ribojamas taršių automobilių patekimas. </a:t>
            </a:r>
          </a:p>
          <a:p>
            <a:pPr>
              <a:lnSpc>
                <a:spcPts val="1820"/>
              </a:lnSpc>
              <a:spcAft>
                <a:spcPts val="600"/>
              </a:spcAft>
              <a:buClr>
                <a:srgbClr val="595959"/>
              </a:buClr>
              <a:buSzPts val="1500"/>
            </a:pPr>
            <a:r>
              <a:rPr lang="lt-LT" sz="1100">
                <a:latin typeface="Montserrat"/>
              </a:rPr>
              <a:t>Zonos įvedimas numatomas </a:t>
            </a:r>
            <a:r>
              <a:rPr lang="en-US" sz="1100">
                <a:latin typeface="Montserrat"/>
              </a:rPr>
              <a:t>3</a:t>
            </a:r>
            <a:r>
              <a:rPr lang="lt-LT" sz="1100">
                <a:latin typeface="Montserrat"/>
              </a:rPr>
              <a:t> etapais:</a:t>
            </a:r>
          </a:p>
        </p:txBody>
      </p:sp>
      <p:sp>
        <p:nvSpPr>
          <p:cNvPr id="17" name="Google Shape;131;p20">
            <a:extLst>
              <a:ext uri="{FF2B5EF4-FFF2-40B4-BE49-F238E27FC236}">
                <a16:creationId xmlns:a16="http://schemas.microsoft.com/office/drawing/2014/main" id="{35026C4E-B0DB-4BD1-1AE1-4EE7193FEEE9}"/>
              </a:ext>
            </a:extLst>
          </p:cNvPr>
          <p:cNvSpPr txBox="1"/>
          <p:nvPr/>
        </p:nvSpPr>
        <p:spPr>
          <a:xfrm>
            <a:off x="845820" y="1869309"/>
            <a:ext cx="4061169" cy="264043"/>
          </a:xfrm>
          <a:prstGeom prst="rect">
            <a:avLst/>
          </a:prstGeom>
          <a:noFill/>
          <a:ln>
            <a:noFill/>
          </a:ln>
        </p:spPr>
        <p:txBody>
          <a:bodyPr spcFirstLastPara="1" wrap="square" lIns="0" tIns="0" rIns="0" bIns="0" anchor="t" anchorCtr="0">
            <a:noAutofit/>
          </a:bodyPr>
          <a:lstStyle/>
          <a:p>
            <a:pPr>
              <a:buClr>
                <a:srgbClr val="595959"/>
              </a:buClr>
              <a:buSzPts val="1500"/>
            </a:pPr>
            <a:endParaRPr lang="lt-LT" sz="1100" b="1">
              <a:latin typeface="Montserrat"/>
            </a:endParaRPr>
          </a:p>
        </p:txBody>
      </p:sp>
      <p:grpSp>
        <p:nvGrpSpPr>
          <p:cNvPr id="23" name="Group 22">
            <a:extLst>
              <a:ext uri="{FF2B5EF4-FFF2-40B4-BE49-F238E27FC236}">
                <a16:creationId xmlns:a16="http://schemas.microsoft.com/office/drawing/2014/main" id="{FE3E90C2-8412-ED75-FF14-C74E7FEAAA7E}"/>
              </a:ext>
            </a:extLst>
          </p:cNvPr>
          <p:cNvGrpSpPr/>
          <p:nvPr/>
        </p:nvGrpSpPr>
        <p:grpSpPr>
          <a:xfrm>
            <a:off x="183957" y="1530459"/>
            <a:ext cx="328068" cy="2709214"/>
            <a:chOff x="183957" y="1530459"/>
            <a:chExt cx="328068" cy="2709214"/>
          </a:xfrm>
        </p:grpSpPr>
        <p:sp>
          <p:nvSpPr>
            <p:cNvPr id="24" name="Ovalas 90">
              <a:extLst>
                <a:ext uri="{FF2B5EF4-FFF2-40B4-BE49-F238E27FC236}">
                  <a16:creationId xmlns:a16="http://schemas.microsoft.com/office/drawing/2014/main" id="{838E95F8-F671-D3E2-2A86-DFDDCBAA8420}"/>
                </a:ext>
              </a:extLst>
            </p:cNvPr>
            <p:cNvSpPr>
              <a:spLocks noChangeAspect="1"/>
            </p:cNvSpPr>
            <p:nvPr/>
          </p:nvSpPr>
          <p:spPr bwMode="auto">
            <a:xfrm>
              <a:off x="183957" y="27404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5" name="Ovalas 90">
              <a:extLst>
                <a:ext uri="{FF2B5EF4-FFF2-40B4-BE49-F238E27FC236}">
                  <a16:creationId xmlns:a16="http://schemas.microsoft.com/office/drawing/2014/main" id="{DA2EA7CD-8585-BCC2-0307-2DE1CC80D8C7}"/>
                </a:ext>
              </a:extLst>
            </p:cNvPr>
            <p:cNvSpPr>
              <a:spLocks noChangeAspect="1"/>
            </p:cNvSpPr>
            <p:nvPr/>
          </p:nvSpPr>
          <p:spPr bwMode="auto">
            <a:xfrm>
              <a:off x="183957" y="3130909"/>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6" name="Ovalas 90">
              <a:extLst>
                <a:ext uri="{FF2B5EF4-FFF2-40B4-BE49-F238E27FC236}">
                  <a16:creationId xmlns:a16="http://schemas.microsoft.com/office/drawing/2014/main" id="{58269F85-2331-D84D-0C95-7DC68E50101C}"/>
                </a:ext>
              </a:extLst>
            </p:cNvPr>
            <p:cNvSpPr>
              <a:spLocks noChangeAspect="1"/>
            </p:cNvSpPr>
            <p:nvPr/>
          </p:nvSpPr>
          <p:spPr bwMode="auto">
            <a:xfrm>
              <a:off x="183957" y="3521342"/>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7" name="Ovalas 90">
              <a:extLst>
                <a:ext uri="{FF2B5EF4-FFF2-40B4-BE49-F238E27FC236}">
                  <a16:creationId xmlns:a16="http://schemas.microsoft.com/office/drawing/2014/main" id="{DDF09495-0337-A932-72BA-257781223217}"/>
                </a:ext>
              </a:extLst>
            </p:cNvPr>
            <p:cNvSpPr>
              <a:spLocks noChangeAspect="1"/>
            </p:cNvSpPr>
            <p:nvPr/>
          </p:nvSpPr>
          <p:spPr bwMode="auto">
            <a:xfrm>
              <a:off x="183957" y="39117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8" name="TextBox 27">
              <a:extLst>
                <a:ext uri="{FF2B5EF4-FFF2-40B4-BE49-F238E27FC236}">
                  <a16:creationId xmlns:a16="http://schemas.microsoft.com/office/drawing/2014/main" id="{E4329C4E-F161-58B6-B765-216AA0589547}"/>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grpSp>
        <p:nvGrpSpPr>
          <p:cNvPr id="8" name="Group 7">
            <a:extLst>
              <a:ext uri="{FF2B5EF4-FFF2-40B4-BE49-F238E27FC236}">
                <a16:creationId xmlns:a16="http://schemas.microsoft.com/office/drawing/2014/main" id="{12B6A2A3-B276-2C5B-6684-8DDEDEDE8AA1}"/>
              </a:ext>
            </a:extLst>
          </p:cNvPr>
          <p:cNvGrpSpPr/>
          <p:nvPr/>
        </p:nvGrpSpPr>
        <p:grpSpPr>
          <a:xfrm>
            <a:off x="831293" y="2085470"/>
            <a:ext cx="1404000" cy="1464270"/>
            <a:chOff x="853065" y="2324958"/>
            <a:chExt cx="1404000" cy="1464270"/>
          </a:xfrm>
        </p:grpSpPr>
        <p:sp>
          <p:nvSpPr>
            <p:cNvPr id="3" name="Rectangle 2">
              <a:extLst>
                <a:ext uri="{FF2B5EF4-FFF2-40B4-BE49-F238E27FC236}">
                  <a16:creationId xmlns:a16="http://schemas.microsoft.com/office/drawing/2014/main" id="{8ACDA18D-874D-0B5A-ABBA-6BE478CA1496}"/>
                </a:ext>
              </a:extLst>
            </p:cNvPr>
            <p:cNvSpPr/>
            <p:nvPr/>
          </p:nvSpPr>
          <p:spPr>
            <a:xfrm>
              <a:off x="853065" y="2764306"/>
              <a:ext cx="1404000" cy="99285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4" name="Google Shape;131;p20">
              <a:extLst>
                <a:ext uri="{FF2B5EF4-FFF2-40B4-BE49-F238E27FC236}">
                  <a16:creationId xmlns:a16="http://schemas.microsoft.com/office/drawing/2014/main" id="{5E175A90-6412-B372-723E-96CCC804D5E0}"/>
                </a:ext>
              </a:extLst>
            </p:cNvPr>
            <p:cNvSpPr txBox="1"/>
            <p:nvPr/>
          </p:nvSpPr>
          <p:spPr>
            <a:xfrm>
              <a:off x="882557" y="3392181"/>
              <a:ext cx="1345016" cy="397047"/>
            </a:xfrm>
            <a:prstGeom prst="rect">
              <a:avLst/>
            </a:prstGeom>
            <a:noFill/>
            <a:ln>
              <a:noFill/>
            </a:ln>
          </p:spPr>
          <p:txBody>
            <a:bodyPr spcFirstLastPara="1" wrap="square" lIns="0" tIns="0" rIns="0" bIns="0" anchor="t" anchorCtr="0">
              <a:noAutofit/>
            </a:bodyPr>
            <a:lstStyle/>
            <a:p>
              <a:pPr marL="6350" algn="ctr">
                <a:spcAft>
                  <a:spcPts val="600"/>
                </a:spcAft>
                <a:buClr>
                  <a:srgbClr val="595959"/>
                </a:buClr>
                <a:buSzPts val="1500"/>
              </a:pPr>
              <a:r>
                <a:rPr lang="lt-LT" sz="900">
                  <a:latin typeface="Montserrat"/>
                  <a:sym typeface="Montserrat"/>
                </a:rPr>
                <a:t>Zonos įtvirtinimas Tarybos sprendimu</a:t>
              </a:r>
            </a:p>
          </p:txBody>
        </p:sp>
        <p:sp>
          <p:nvSpPr>
            <p:cNvPr id="5" name="Oval 4">
              <a:extLst>
                <a:ext uri="{FF2B5EF4-FFF2-40B4-BE49-F238E27FC236}">
                  <a16:creationId xmlns:a16="http://schemas.microsoft.com/office/drawing/2014/main" id="{59DE66D5-B4E5-EA85-632A-870A72CBCDAD}"/>
                </a:ext>
              </a:extLst>
            </p:cNvPr>
            <p:cNvSpPr>
              <a:spLocks noChangeAspect="1"/>
            </p:cNvSpPr>
            <p:nvPr/>
          </p:nvSpPr>
          <p:spPr>
            <a:xfrm>
              <a:off x="1058636" y="2324958"/>
              <a:ext cx="992858" cy="9928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lt-LT" sz="1200">
                  <a:latin typeface="Montserrat SemiBold" pitchFamily="2" charset="77"/>
                </a:rPr>
                <a:t>I </a:t>
              </a:r>
              <a:br>
                <a:rPr lang="lt-LT" sz="1200">
                  <a:latin typeface="Montserrat SemiBold" pitchFamily="2" charset="77"/>
                </a:rPr>
              </a:br>
              <a:r>
                <a:rPr lang="lt-LT" sz="1200">
                  <a:latin typeface="Montserrat SemiBold" pitchFamily="2" charset="77"/>
                </a:rPr>
                <a:t>etapas</a:t>
              </a:r>
            </a:p>
            <a:p>
              <a:pPr algn="ctr">
                <a:lnSpc>
                  <a:spcPct val="150000"/>
                </a:lnSpc>
              </a:pPr>
              <a:r>
                <a:rPr lang="lt" sz="800" b="0" i="0" u="none" strike="noStrike" cap="none">
                  <a:solidFill>
                    <a:schemeClr val="bg1"/>
                  </a:solidFill>
                  <a:latin typeface="Montserrat"/>
                  <a:ea typeface="Montserrat"/>
                  <a:cs typeface="Montserrat"/>
                  <a:sym typeface="Montserrat"/>
                </a:rPr>
                <a:t>2025</a:t>
              </a:r>
              <a:r>
                <a:rPr lang="lt" sz="800">
                  <a:solidFill>
                    <a:schemeClr val="bg1"/>
                  </a:solidFill>
                  <a:latin typeface="Montserrat"/>
                  <a:ea typeface="Montserrat"/>
                  <a:cs typeface="Montserrat"/>
                  <a:sym typeface="Montserrat"/>
                </a:rPr>
                <a:t>-01</a:t>
              </a:r>
              <a:endParaRPr lang="lt" sz="800" b="0" i="0" u="none" strike="noStrike" cap="none">
                <a:solidFill>
                  <a:schemeClr val="bg1"/>
                </a:solidFill>
                <a:latin typeface="Montserrat"/>
                <a:ea typeface="Montserrat"/>
                <a:cs typeface="Montserrat"/>
                <a:sym typeface="Montserrat"/>
              </a:endParaRPr>
            </a:p>
          </p:txBody>
        </p:sp>
      </p:grpSp>
      <p:grpSp>
        <p:nvGrpSpPr>
          <p:cNvPr id="6" name="Group 5">
            <a:extLst>
              <a:ext uri="{FF2B5EF4-FFF2-40B4-BE49-F238E27FC236}">
                <a16:creationId xmlns:a16="http://schemas.microsoft.com/office/drawing/2014/main" id="{E81C0E60-7D9C-9625-8C75-AE9485CAF2C2}"/>
              </a:ext>
            </a:extLst>
          </p:cNvPr>
          <p:cNvGrpSpPr/>
          <p:nvPr/>
        </p:nvGrpSpPr>
        <p:grpSpPr>
          <a:xfrm>
            <a:off x="2331896" y="2085471"/>
            <a:ext cx="1404000" cy="1464269"/>
            <a:chOff x="2321011" y="2324959"/>
            <a:chExt cx="1404000" cy="1464269"/>
          </a:xfrm>
        </p:grpSpPr>
        <p:sp>
          <p:nvSpPr>
            <p:cNvPr id="9" name="Rectangle 8">
              <a:extLst>
                <a:ext uri="{FF2B5EF4-FFF2-40B4-BE49-F238E27FC236}">
                  <a16:creationId xmlns:a16="http://schemas.microsoft.com/office/drawing/2014/main" id="{0C550EDB-F385-D643-3BE3-745C1AED62FA}"/>
                </a:ext>
              </a:extLst>
            </p:cNvPr>
            <p:cNvSpPr/>
            <p:nvPr/>
          </p:nvSpPr>
          <p:spPr>
            <a:xfrm>
              <a:off x="2321011" y="2764306"/>
              <a:ext cx="1404000" cy="99285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0" name="Google Shape;131;p20">
              <a:extLst>
                <a:ext uri="{FF2B5EF4-FFF2-40B4-BE49-F238E27FC236}">
                  <a16:creationId xmlns:a16="http://schemas.microsoft.com/office/drawing/2014/main" id="{245AB9A4-CD34-525D-34D4-6A6F4B4CDF49}"/>
                </a:ext>
              </a:extLst>
            </p:cNvPr>
            <p:cNvSpPr txBox="1"/>
            <p:nvPr/>
          </p:nvSpPr>
          <p:spPr>
            <a:xfrm>
              <a:off x="2355846" y="3392181"/>
              <a:ext cx="1334330" cy="397047"/>
            </a:xfrm>
            <a:prstGeom prst="rect">
              <a:avLst/>
            </a:prstGeom>
            <a:noFill/>
            <a:ln>
              <a:noFill/>
            </a:ln>
          </p:spPr>
          <p:txBody>
            <a:bodyPr spcFirstLastPara="1" wrap="square" lIns="0" tIns="0" rIns="0" bIns="0" anchor="t" anchorCtr="0">
              <a:noAutofit/>
            </a:bodyPr>
            <a:lstStyle/>
            <a:p>
              <a:pPr marL="6350" algn="ctr">
                <a:spcAft>
                  <a:spcPts val="600"/>
                </a:spcAft>
                <a:buClr>
                  <a:srgbClr val="595959"/>
                </a:buClr>
                <a:buSzPts val="1500"/>
              </a:pPr>
              <a:r>
                <a:rPr lang="lt-LT" sz="900">
                  <a:latin typeface="Montserrat"/>
                  <a:sym typeface="Montserrat"/>
                </a:rPr>
                <a:t>Zonos veikimo pradžia</a:t>
              </a:r>
            </a:p>
          </p:txBody>
        </p:sp>
        <p:sp>
          <p:nvSpPr>
            <p:cNvPr id="11" name="Oval 10">
              <a:extLst>
                <a:ext uri="{FF2B5EF4-FFF2-40B4-BE49-F238E27FC236}">
                  <a16:creationId xmlns:a16="http://schemas.microsoft.com/office/drawing/2014/main" id="{E01BE119-A061-0807-D959-9706BBFCB627}"/>
                </a:ext>
              </a:extLst>
            </p:cNvPr>
            <p:cNvSpPr>
              <a:spLocks noChangeAspect="1"/>
            </p:cNvSpPr>
            <p:nvPr/>
          </p:nvSpPr>
          <p:spPr>
            <a:xfrm>
              <a:off x="2526583" y="2324959"/>
              <a:ext cx="992856" cy="9928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lt-LT" sz="1200">
                  <a:latin typeface="Montserrat SemiBold" pitchFamily="2" charset="77"/>
                </a:rPr>
                <a:t>II </a:t>
              </a:r>
              <a:br>
                <a:rPr lang="lt-LT" sz="1200">
                  <a:latin typeface="Montserrat SemiBold" pitchFamily="2" charset="77"/>
                </a:rPr>
              </a:br>
              <a:r>
                <a:rPr lang="lt-LT" sz="1200">
                  <a:latin typeface="Montserrat SemiBold" pitchFamily="2" charset="77"/>
                </a:rPr>
                <a:t>etapas</a:t>
              </a:r>
            </a:p>
            <a:p>
              <a:pPr algn="ctr">
                <a:lnSpc>
                  <a:spcPct val="150000"/>
                </a:lnSpc>
              </a:pPr>
              <a:r>
                <a:rPr lang="lt-LT" sz="800">
                  <a:solidFill>
                    <a:schemeClr val="bg1"/>
                  </a:solidFill>
                  <a:latin typeface="Montserrat"/>
                  <a:ea typeface="Montserrat"/>
                  <a:cs typeface="Montserrat"/>
                  <a:sym typeface="Montserrat"/>
                </a:rPr>
                <a:t>2025-10</a:t>
              </a:r>
              <a:endParaRPr lang="en-LT" sz="800">
                <a:solidFill>
                  <a:schemeClr val="bg1"/>
                </a:solidFill>
                <a:latin typeface="Montserrat SemiBold" pitchFamily="2" charset="77"/>
              </a:endParaRPr>
            </a:p>
          </p:txBody>
        </p:sp>
      </p:grpSp>
      <p:grpSp>
        <p:nvGrpSpPr>
          <p:cNvPr id="7" name="Group 6">
            <a:extLst>
              <a:ext uri="{FF2B5EF4-FFF2-40B4-BE49-F238E27FC236}">
                <a16:creationId xmlns:a16="http://schemas.microsoft.com/office/drawing/2014/main" id="{ED5CC2F2-63FF-9872-6C74-C4BFB7C206D9}"/>
              </a:ext>
            </a:extLst>
          </p:cNvPr>
          <p:cNvGrpSpPr/>
          <p:nvPr/>
        </p:nvGrpSpPr>
        <p:grpSpPr>
          <a:xfrm>
            <a:off x="3832499" y="2085471"/>
            <a:ext cx="1404000" cy="1464269"/>
            <a:chOff x="3788955" y="2324959"/>
            <a:chExt cx="1404000" cy="1464269"/>
          </a:xfrm>
        </p:grpSpPr>
        <p:sp>
          <p:nvSpPr>
            <p:cNvPr id="29" name="Rectangle 28">
              <a:extLst>
                <a:ext uri="{FF2B5EF4-FFF2-40B4-BE49-F238E27FC236}">
                  <a16:creationId xmlns:a16="http://schemas.microsoft.com/office/drawing/2014/main" id="{714BE888-A2B6-68CC-538E-A92B5F421A9B}"/>
                </a:ext>
              </a:extLst>
            </p:cNvPr>
            <p:cNvSpPr/>
            <p:nvPr/>
          </p:nvSpPr>
          <p:spPr>
            <a:xfrm>
              <a:off x="3788955" y="2764306"/>
              <a:ext cx="1404000" cy="99285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0" name="Google Shape;131;p20">
              <a:extLst>
                <a:ext uri="{FF2B5EF4-FFF2-40B4-BE49-F238E27FC236}">
                  <a16:creationId xmlns:a16="http://schemas.microsoft.com/office/drawing/2014/main" id="{5D001C80-2858-F28B-E612-B164E4806BB7}"/>
                </a:ext>
              </a:extLst>
            </p:cNvPr>
            <p:cNvSpPr txBox="1"/>
            <p:nvPr/>
          </p:nvSpPr>
          <p:spPr>
            <a:xfrm>
              <a:off x="3818447" y="3392181"/>
              <a:ext cx="1345016" cy="397047"/>
            </a:xfrm>
            <a:prstGeom prst="rect">
              <a:avLst/>
            </a:prstGeom>
            <a:noFill/>
            <a:ln>
              <a:noFill/>
            </a:ln>
          </p:spPr>
          <p:txBody>
            <a:bodyPr spcFirstLastPara="1" wrap="square" lIns="0" tIns="0" rIns="0" bIns="0" anchor="t" anchorCtr="0">
              <a:noAutofit/>
            </a:bodyPr>
            <a:lstStyle/>
            <a:p>
              <a:pPr algn="ctr">
                <a:spcAft>
                  <a:spcPts val="600"/>
                </a:spcAft>
                <a:buClr>
                  <a:srgbClr val="595959"/>
                </a:buClr>
                <a:buSzPts val="1500"/>
              </a:pPr>
              <a:r>
                <a:rPr lang="lt-LT" sz="900">
                  <a:latin typeface="Montserrat"/>
                  <a:sym typeface="Montserrat"/>
                </a:rPr>
                <a:t>Zonos reglamentavimo peržiūra ir pasiūlymai</a:t>
              </a:r>
            </a:p>
          </p:txBody>
        </p:sp>
        <p:sp>
          <p:nvSpPr>
            <p:cNvPr id="31" name="Oval 30">
              <a:extLst>
                <a:ext uri="{FF2B5EF4-FFF2-40B4-BE49-F238E27FC236}">
                  <a16:creationId xmlns:a16="http://schemas.microsoft.com/office/drawing/2014/main" id="{4D74CC08-BABC-5CD1-966A-213E12EA7967}"/>
                </a:ext>
              </a:extLst>
            </p:cNvPr>
            <p:cNvSpPr>
              <a:spLocks noChangeAspect="1"/>
            </p:cNvSpPr>
            <p:nvPr/>
          </p:nvSpPr>
          <p:spPr>
            <a:xfrm>
              <a:off x="3994527" y="2324959"/>
              <a:ext cx="992856" cy="9928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lt-LT" sz="1200">
                  <a:latin typeface="Montserrat SemiBold" pitchFamily="2" charset="77"/>
                </a:rPr>
                <a:t>III etapas</a:t>
              </a:r>
            </a:p>
            <a:p>
              <a:pPr algn="ctr">
                <a:lnSpc>
                  <a:spcPct val="150000"/>
                </a:lnSpc>
              </a:pPr>
              <a:r>
                <a:rPr lang="en-GB" sz="800">
                  <a:solidFill>
                    <a:schemeClr val="bg1"/>
                  </a:solidFill>
                  <a:latin typeface="Montserrat"/>
                  <a:ea typeface="Montserrat"/>
                  <a:cs typeface="Montserrat"/>
                  <a:sym typeface="Montserrat"/>
                </a:rPr>
                <a:t>po</a:t>
              </a:r>
              <a:r>
                <a:rPr lang="lt" sz="800">
                  <a:solidFill>
                    <a:schemeClr val="bg1"/>
                  </a:solidFill>
                  <a:latin typeface="Montserrat"/>
                  <a:ea typeface="Montserrat"/>
                  <a:cs typeface="Montserrat"/>
                  <a:sym typeface="Montserrat"/>
                </a:rPr>
                <a:t> </a:t>
              </a:r>
              <a:r>
                <a:rPr lang="lt" sz="800" b="0" i="0" u="none" strike="noStrike" cap="none">
                  <a:solidFill>
                    <a:schemeClr val="bg1"/>
                  </a:solidFill>
                  <a:latin typeface="Montserrat"/>
                  <a:ea typeface="Montserrat"/>
                  <a:cs typeface="Montserrat"/>
                  <a:sym typeface="Montserrat"/>
                </a:rPr>
                <a:t>2027 m..</a:t>
              </a:r>
              <a:endParaRPr lang="en-LT" sz="800">
                <a:solidFill>
                  <a:schemeClr val="bg1"/>
                </a:solidFill>
                <a:latin typeface="Montserrat SemiBold" pitchFamily="2" charset="77"/>
              </a:endParaRPr>
            </a:p>
          </p:txBody>
        </p:sp>
      </p:grpSp>
      <p:sp>
        <p:nvSpPr>
          <p:cNvPr id="13" name="Google Shape;131;p20">
            <a:extLst>
              <a:ext uri="{FF2B5EF4-FFF2-40B4-BE49-F238E27FC236}">
                <a16:creationId xmlns:a16="http://schemas.microsoft.com/office/drawing/2014/main" id="{21546FAF-B65D-B84D-F8C1-2B566738E935}"/>
              </a:ext>
            </a:extLst>
          </p:cNvPr>
          <p:cNvSpPr txBox="1"/>
          <p:nvPr/>
        </p:nvSpPr>
        <p:spPr>
          <a:xfrm>
            <a:off x="845820" y="3863784"/>
            <a:ext cx="4267200" cy="211562"/>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b="1">
                <a:latin typeface="Montserrat"/>
              </a:rPr>
              <a:t>Rezultatai ir naudos:</a:t>
            </a:r>
          </a:p>
        </p:txBody>
      </p:sp>
      <p:sp>
        <p:nvSpPr>
          <p:cNvPr id="18" name="Google Shape;131;p20">
            <a:extLst>
              <a:ext uri="{FF2B5EF4-FFF2-40B4-BE49-F238E27FC236}">
                <a16:creationId xmlns:a16="http://schemas.microsoft.com/office/drawing/2014/main" id="{1FA5A98E-8B7F-3C3F-C696-69E58F595BE5}"/>
              </a:ext>
            </a:extLst>
          </p:cNvPr>
          <p:cNvSpPr txBox="1"/>
          <p:nvPr/>
        </p:nvSpPr>
        <p:spPr>
          <a:xfrm>
            <a:off x="1366771" y="4179150"/>
            <a:ext cx="3840235" cy="205371"/>
          </a:xfrm>
          <a:prstGeom prst="rect">
            <a:avLst/>
          </a:prstGeom>
          <a:noFill/>
          <a:ln>
            <a:noFill/>
          </a:ln>
        </p:spPr>
        <p:txBody>
          <a:bodyPr spcFirstLastPara="1" wrap="square" lIns="0" tIns="0" rIns="0" bIns="0" anchor="t" anchorCtr="0">
            <a:noAutofit/>
          </a:bodyPr>
          <a:lstStyle/>
          <a:p>
            <a:pPr>
              <a:lnSpc>
                <a:spcPts val="1620"/>
              </a:lnSpc>
              <a:spcAft>
                <a:spcPts val="600"/>
              </a:spcAft>
              <a:buClr>
                <a:srgbClr val="595959"/>
              </a:buClr>
              <a:buSzPts val="1500"/>
            </a:pPr>
            <a:r>
              <a:rPr lang="lt-LT" sz="1100">
                <a:latin typeface="Montserrat"/>
              </a:rPr>
              <a:t>Skaičiuojama, kad įvedus mažos taršos zoną, automobilių srautas iki 2030 m. teritorijoje sumažėtų 47 proc. ir tai leistų sumažinti 72 proc. šiltnamio efektą sukeliančių dujų išmetimus</a:t>
            </a:r>
          </a:p>
        </p:txBody>
      </p:sp>
      <p:pic>
        <p:nvPicPr>
          <p:cNvPr id="22" name="Picture 21">
            <a:extLst>
              <a:ext uri="{FF2B5EF4-FFF2-40B4-BE49-F238E27FC236}">
                <a16:creationId xmlns:a16="http://schemas.microsoft.com/office/drawing/2014/main" id="{143CFDE5-194C-92B8-2FD4-018352988F87}"/>
              </a:ext>
            </a:extLst>
          </p:cNvPr>
          <p:cNvPicPr>
            <a:picLocks noChangeAspect="1"/>
          </p:cNvPicPr>
          <p:nvPr/>
        </p:nvPicPr>
        <p:blipFill>
          <a:blip r:embed="rId3"/>
          <a:stretch>
            <a:fillRect/>
          </a:stretch>
        </p:blipFill>
        <p:spPr>
          <a:xfrm>
            <a:off x="839746" y="4470501"/>
            <a:ext cx="396896" cy="176398"/>
          </a:xfrm>
          <a:prstGeom prst="rect">
            <a:avLst/>
          </a:prstGeom>
        </p:spPr>
      </p:pic>
      <p:pic>
        <p:nvPicPr>
          <p:cNvPr id="50" name="Picture 49">
            <a:extLst>
              <a:ext uri="{FF2B5EF4-FFF2-40B4-BE49-F238E27FC236}">
                <a16:creationId xmlns:a16="http://schemas.microsoft.com/office/drawing/2014/main" id="{BFA333BF-5942-CB38-6FD6-89CE6F6EE25A}"/>
              </a:ext>
            </a:extLst>
          </p:cNvPr>
          <p:cNvPicPr>
            <a:picLocks noChangeAspect="1"/>
          </p:cNvPicPr>
          <p:nvPr/>
        </p:nvPicPr>
        <p:blipFill>
          <a:blip r:embed="rId4"/>
          <a:stretch>
            <a:fillRect/>
          </a:stretch>
        </p:blipFill>
        <p:spPr>
          <a:xfrm>
            <a:off x="5505333" y="370381"/>
            <a:ext cx="3638667" cy="4100120"/>
          </a:xfrm>
          <a:prstGeom prst="rect">
            <a:avLst/>
          </a:prstGeom>
        </p:spPr>
      </p:pic>
    </p:spTree>
    <p:extLst>
      <p:ext uri="{BB962C8B-B14F-4D97-AF65-F5344CB8AC3E}">
        <p14:creationId xmlns:p14="http://schemas.microsoft.com/office/powerpoint/2010/main" val="1573937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7" name="Group 6">
            <a:extLst>
              <a:ext uri="{FF2B5EF4-FFF2-40B4-BE49-F238E27FC236}">
                <a16:creationId xmlns:a16="http://schemas.microsoft.com/office/drawing/2014/main" id="{9A1B9BFD-F2D3-075F-F6B9-24DF910A5A35}"/>
              </a:ext>
            </a:extLst>
          </p:cNvPr>
          <p:cNvGrpSpPr/>
          <p:nvPr/>
        </p:nvGrpSpPr>
        <p:grpSpPr>
          <a:xfrm>
            <a:off x="183957" y="1530459"/>
            <a:ext cx="328068" cy="2709214"/>
            <a:chOff x="183957" y="1530459"/>
            <a:chExt cx="328068" cy="2709214"/>
          </a:xfrm>
        </p:grpSpPr>
        <p:sp>
          <p:nvSpPr>
            <p:cNvPr id="8" name="Ovalas 90">
              <a:extLst>
                <a:ext uri="{FF2B5EF4-FFF2-40B4-BE49-F238E27FC236}">
                  <a16:creationId xmlns:a16="http://schemas.microsoft.com/office/drawing/2014/main" id="{34D61F06-3603-521A-DFA3-2027FB3273CA}"/>
                </a:ext>
              </a:extLst>
            </p:cNvPr>
            <p:cNvSpPr>
              <a:spLocks noChangeAspect="1"/>
            </p:cNvSpPr>
            <p:nvPr/>
          </p:nvSpPr>
          <p:spPr bwMode="auto">
            <a:xfrm>
              <a:off x="183957" y="27404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9" name="Ovalas 90">
              <a:extLst>
                <a:ext uri="{FF2B5EF4-FFF2-40B4-BE49-F238E27FC236}">
                  <a16:creationId xmlns:a16="http://schemas.microsoft.com/office/drawing/2014/main" id="{87DCA721-0F73-2C4E-656D-8E60BCE1EC07}"/>
                </a:ext>
              </a:extLst>
            </p:cNvPr>
            <p:cNvSpPr>
              <a:spLocks noChangeAspect="1"/>
            </p:cNvSpPr>
            <p:nvPr/>
          </p:nvSpPr>
          <p:spPr bwMode="auto">
            <a:xfrm>
              <a:off x="183957" y="3130909"/>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A891E062-70DB-56E3-882D-2C25D5FB3390}"/>
                </a:ext>
              </a:extLst>
            </p:cNvPr>
            <p:cNvSpPr>
              <a:spLocks noChangeAspect="1"/>
            </p:cNvSpPr>
            <p:nvPr/>
          </p:nvSpPr>
          <p:spPr bwMode="auto">
            <a:xfrm>
              <a:off x="183957" y="3521342"/>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4" name="Ovalas 90">
              <a:extLst>
                <a:ext uri="{FF2B5EF4-FFF2-40B4-BE49-F238E27FC236}">
                  <a16:creationId xmlns:a16="http://schemas.microsoft.com/office/drawing/2014/main" id="{064735FE-20F3-A6A7-8CF6-CB5CD2A27C68}"/>
                </a:ext>
              </a:extLst>
            </p:cNvPr>
            <p:cNvSpPr>
              <a:spLocks noChangeAspect="1"/>
            </p:cNvSpPr>
            <p:nvPr/>
          </p:nvSpPr>
          <p:spPr bwMode="auto">
            <a:xfrm>
              <a:off x="183957" y="391177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3B2D74B6-D7D2-AFA4-EADF-C4AC278004D0}"/>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2" name="Google Shape;130;p20">
            <a:extLst>
              <a:ext uri="{FF2B5EF4-FFF2-40B4-BE49-F238E27FC236}">
                <a16:creationId xmlns:a16="http://schemas.microsoft.com/office/drawing/2014/main" id="{78B90AC8-E5B6-FF04-C409-E1F6BB1A8147}"/>
              </a:ext>
            </a:extLst>
          </p:cNvPr>
          <p:cNvSpPr txBox="1">
            <a:spLocks/>
          </p:cNvSpPr>
          <p:nvPr/>
        </p:nvSpPr>
        <p:spPr>
          <a:xfrm>
            <a:off x="845822" y="370381"/>
            <a:ext cx="7734298"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Kitos priemonės</a:t>
            </a:r>
            <a:endParaRPr lang="lt-LT" sz="2000" b="1">
              <a:solidFill>
                <a:srgbClr val="FF0000"/>
              </a:solidFill>
            </a:endParaRPr>
          </a:p>
        </p:txBody>
      </p:sp>
      <p:sp>
        <p:nvSpPr>
          <p:cNvPr id="11" name="Google Shape;130;p20">
            <a:extLst>
              <a:ext uri="{FF2B5EF4-FFF2-40B4-BE49-F238E27FC236}">
                <a16:creationId xmlns:a16="http://schemas.microsoft.com/office/drawing/2014/main" id="{23636C59-C165-B19E-2F2D-F1DFA5EDD4E4}"/>
              </a:ext>
            </a:extLst>
          </p:cNvPr>
          <p:cNvSpPr txBox="1">
            <a:spLocks/>
          </p:cNvSpPr>
          <p:nvPr/>
        </p:nvSpPr>
        <p:spPr>
          <a:xfrm>
            <a:off x="845822" y="2729992"/>
            <a:ext cx="7734298" cy="400917"/>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1100" b="1">
                <a:solidFill>
                  <a:schemeClr val="tx1"/>
                </a:solidFill>
              </a:rPr>
              <a:t>Nauda:</a:t>
            </a:r>
          </a:p>
        </p:txBody>
      </p:sp>
      <p:sp>
        <p:nvSpPr>
          <p:cNvPr id="5" name="Google Shape;131;p20">
            <a:extLst>
              <a:ext uri="{FF2B5EF4-FFF2-40B4-BE49-F238E27FC236}">
                <a16:creationId xmlns:a16="http://schemas.microsoft.com/office/drawing/2014/main" id="{FB8B7E57-C3D7-37DF-C76C-13EEC04B8EAA}"/>
              </a:ext>
            </a:extLst>
          </p:cNvPr>
          <p:cNvSpPr txBox="1"/>
          <p:nvPr/>
        </p:nvSpPr>
        <p:spPr>
          <a:xfrm>
            <a:off x="4816368" y="1679277"/>
            <a:ext cx="3422036" cy="667941"/>
          </a:xfrm>
          <a:prstGeom prst="rect">
            <a:avLst/>
          </a:prstGeom>
          <a:noFill/>
          <a:ln>
            <a:noFill/>
          </a:ln>
        </p:spPr>
        <p:txBody>
          <a:bodyPr spcFirstLastPara="1" wrap="square" lIns="0" tIns="0" rIns="0" bIns="0" anchor="t" anchorCtr="0">
            <a:noAutofit/>
          </a:bodyPr>
          <a:lstStyle/>
          <a:p>
            <a:pPr marL="165600" indent="-165600">
              <a:lnSpc>
                <a:spcPts val="1660"/>
              </a:lnSpc>
              <a:spcAft>
                <a:spcPts val="600"/>
              </a:spcAft>
              <a:buClr>
                <a:srgbClr val="595959"/>
              </a:buClr>
              <a:buSzPct val="100000"/>
              <a:buFont typeface="Arial" panose="020B0604020202020204" pitchFamily="34" charset="0"/>
              <a:buChar char="•"/>
            </a:pPr>
            <a:r>
              <a:rPr lang="lt-LT" sz="1050">
                <a:solidFill>
                  <a:schemeClr val="tx1"/>
                </a:solidFill>
                <a:latin typeface="Montserrat" panose="00000500000000000000" pitchFamily="2" charset="-70"/>
                <a:ea typeface="Calibri" panose="020F0502020204030204" pitchFamily="34" charset="0"/>
                <a:cs typeface="Arial" panose="020B0604020202020204" pitchFamily="34" charset="0"/>
              </a:rPr>
              <a:t>Diegti eismo saugos priemones juodųjų dėmių vietose, užtikrinant visų eismo dalyvių saugumą.</a:t>
            </a:r>
          </a:p>
        </p:txBody>
      </p:sp>
      <p:sp>
        <p:nvSpPr>
          <p:cNvPr id="12" name="Google Shape;131;p20">
            <a:extLst>
              <a:ext uri="{FF2B5EF4-FFF2-40B4-BE49-F238E27FC236}">
                <a16:creationId xmlns:a16="http://schemas.microsoft.com/office/drawing/2014/main" id="{4C841C59-59ED-E239-E82E-99482063C33D}"/>
              </a:ext>
            </a:extLst>
          </p:cNvPr>
          <p:cNvSpPr txBox="1"/>
          <p:nvPr/>
        </p:nvSpPr>
        <p:spPr>
          <a:xfrm>
            <a:off x="846196" y="1679277"/>
            <a:ext cx="3481438" cy="1130941"/>
          </a:xfrm>
          <a:prstGeom prst="rect">
            <a:avLst/>
          </a:prstGeom>
          <a:noFill/>
          <a:ln>
            <a:noFill/>
          </a:ln>
        </p:spPr>
        <p:txBody>
          <a:bodyPr spcFirstLastPara="1" wrap="square" lIns="0" tIns="0" rIns="0" bIns="0" anchor="t" anchorCtr="0">
            <a:noAutofit/>
          </a:bodyPr>
          <a:lstStyle/>
          <a:p>
            <a:pPr marL="165600" indent="-165600">
              <a:lnSpc>
                <a:spcPts val="1660"/>
              </a:lnSpc>
              <a:spcAft>
                <a:spcPts val="600"/>
              </a:spcAft>
              <a:buClr>
                <a:srgbClr val="595959"/>
              </a:buClr>
              <a:buSzPct val="100000"/>
              <a:buFont typeface="Arial" panose="020B0604020202020204" pitchFamily="34" charset="0"/>
              <a:buChar char="•"/>
            </a:pPr>
            <a:r>
              <a:rPr lang="lt-LT" sz="1050">
                <a:solidFill>
                  <a:schemeClr val="tx1"/>
                </a:solidFill>
                <a:latin typeface="Montserrat" panose="00000500000000000000" pitchFamily="2" charset="-70"/>
                <a:ea typeface="Calibri" panose="020F0502020204030204" pitchFamily="34" charset="0"/>
                <a:cs typeface="Arial" panose="020B0604020202020204" pitchFamily="34" charset="0"/>
              </a:rPr>
              <a:t>Įsteigtas judumo koordinavimo centras, padedantis valdyti situaciją mieste renginių, intensyvaus eismo metu</a:t>
            </a:r>
            <a:endParaRPr lang="lt-LT" sz="1050">
              <a:solidFill>
                <a:schemeClr val="tx1"/>
              </a:solidFill>
              <a:effectLst/>
              <a:latin typeface="Montserrat"/>
              <a:ea typeface="Calibri" panose="020F050202020403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0F8FDC67-F8A3-4595-E466-336F47D46F32}"/>
              </a:ext>
            </a:extLst>
          </p:cNvPr>
          <p:cNvGrpSpPr/>
          <p:nvPr/>
        </p:nvGrpSpPr>
        <p:grpSpPr>
          <a:xfrm>
            <a:off x="704508" y="3296963"/>
            <a:ext cx="1512882" cy="1180657"/>
            <a:chOff x="704508" y="3363254"/>
            <a:chExt cx="1512882" cy="1180657"/>
          </a:xfrm>
        </p:grpSpPr>
        <p:sp>
          <p:nvSpPr>
            <p:cNvPr id="13" name="Google Shape;131;p20">
              <a:extLst>
                <a:ext uri="{FF2B5EF4-FFF2-40B4-BE49-F238E27FC236}">
                  <a16:creationId xmlns:a16="http://schemas.microsoft.com/office/drawing/2014/main" id="{700D178F-2FDD-E161-BCA7-8DEDE0DE3982}"/>
                </a:ext>
              </a:extLst>
            </p:cNvPr>
            <p:cNvSpPr txBox="1"/>
            <p:nvPr/>
          </p:nvSpPr>
          <p:spPr>
            <a:xfrm>
              <a:off x="704508" y="3884389"/>
              <a:ext cx="1512882" cy="659522"/>
            </a:xfrm>
            <a:prstGeom prst="rect">
              <a:avLst/>
            </a:prstGeom>
            <a:noFill/>
            <a:ln>
              <a:noFill/>
            </a:ln>
          </p:spPr>
          <p:txBody>
            <a:bodyPr spcFirstLastPara="1" wrap="square" lIns="0" tIns="0" rIns="0" bIns="0" anchor="t" anchorCtr="0">
              <a:noAutofit/>
            </a:bodyPr>
            <a:lstStyle/>
            <a:p>
              <a:pPr algn="ctr">
                <a:spcAft>
                  <a:spcPts val="1200"/>
                </a:spcAft>
                <a:buClr>
                  <a:srgbClr val="595959"/>
                </a:buClr>
                <a:buSzPts val="1500"/>
              </a:pPr>
              <a:r>
                <a:rPr lang="lt-LT" sz="1050">
                  <a:solidFill>
                    <a:schemeClr val="accent3"/>
                  </a:solidFill>
                  <a:latin typeface="Montserrat"/>
                </a:rPr>
                <a:t>Aiškūs logistikos transporto priemonių maršrutai mieste</a:t>
              </a:r>
            </a:p>
          </p:txBody>
        </p:sp>
        <p:pic>
          <p:nvPicPr>
            <p:cNvPr id="28" name="Picture 27">
              <a:extLst>
                <a:ext uri="{FF2B5EF4-FFF2-40B4-BE49-F238E27FC236}">
                  <a16:creationId xmlns:a16="http://schemas.microsoft.com/office/drawing/2014/main" id="{F030F5C8-D2D9-B558-A0D7-FEF11DF5DCDC}"/>
                </a:ext>
              </a:extLst>
            </p:cNvPr>
            <p:cNvPicPr>
              <a:picLocks noChangeAspect="1"/>
            </p:cNvPicPr>
            <p:nvPr/>
          </p:nvPicPr>
          <p:blipFill>
            <a:blip r:embed="rId3"/>
            <a:stretch>
              <a:fillRect/>
            </a:stretch>
          </p:blipFill>
          <p:spPr>
            <a:xfrm>
              <a:off x="1266437" y="3363254"/>
              <a:ext cx="389024" cy="389024"/>
            </a:xfrm>
            <a:prstGeom prst="rect">
              <a:avLst/>
            </a:prstGeom>
          </p:spPr>
        </p:pic>
      </p:grpSp>
      <p:grpSp>
        <p:nvGrpSpPr>
          <p:cNvPr id="42" name="Group 41">
            <a:extLst>
              <a:ext uri="{FF2B5EF4-FFF2-40B4-BE49-F238E27FC236}">
                <a16:creationId xmlns:a16="http://schemas.microsoft.com/office/drawing/2014/main" id="{492958D3-29C8-52C1-CCBA-14529CE377D1}"/>
              </a:ext>
            </a:extLst>
          </p:cNvPr>
          <p:cNvGrpSpPr/>
          <p:nvPr/>
        </p:nvGrpSpPr>
        <p:grpSpPr>
          <a:xfrm>
            <a:off x="2840627" y="3296963"/>
            <a:ext cx="1590162" cy="1180657"/>
            <a:chOff x="2278077" y="3363254"/>
            <a:chExt cx="1590162" cy="1180657"/>
          </a:xfrm>
        </p:grpSpPr>
        <p:sp>
          <p:nvSpPr>
            <p:cNvPr id="17" name="Google Shape;131;p20">
              <a:extLst>
                <a:ext uri="{FF2B5EF4-FFF2-40B4-BE49-F238E27FC236}">
                  <a16:creationId xmlns:a16="http://schemas.microsoft.com/office/drawing/2014/main" id="{DF015D6D-9E5D-F934-69F8-360335694A9D}"/>
                </a:ext>
              </a:extLst>
            </p:cNvPr>
            <p:cNvSpPr txBox="1"/>
            <p:nvPr/>
          </p:nvSpPr>
          <p:spPr>
            <a:xfrm>
              <a:off x="2278077" y="3884389"/>
              <a:ext cx="1590162" cy="659522"/>
            </a:xfrm>
            <a:prstGeom prst="rect">
              <a:avLst/>
            </a:prstGeom>
            <a:noFill/>
            <a:ln>
              <a:noFill/>
            </a:ln>
          </p:spPr>
          <p:txBody>
            <a:bodyPr spcFirstLastPara="1" wrap="square" lIns="0" tIns="0" rIns="0" bIns="0" anchor="t" anchorCtr="0">
              <a:noAutofit/>
            </a:bodyPr>
            <a:lstStyle/>
            <a:p>
              <a:pPr algn="ctr">
                <a:spcAft>
                  <a:spcPts val="1200"/>
                </a:spcAft>
                <a:buClr>
                  <a:srgbClr val="595959"/>
                </a:buClr>
                <a:buSzPts val="1500"/>
              </a:pPr>
              <a:r>
                <a:rPr lang="lt-LT" sz="1050">
                  <a:solidFill>
                    <a:schemeClr val="accent3"/>
                  </a:solidFill>
                  <a:latin typeface="Montserrat"/>
                </a:rPr>
                <a:t>Nukreipiamas logistikos judėjimas iš miesto centrinės dalies, gyvenamųjų rajonų</a:t>
              </a:r>
            </a:p>
          </p:txBody>
        </p:sp>
        <p:pic>
          <p:nvPicPr>
            <p:cNvPr id="29" name="Picture 28">
              <a:extLst>
                <a:ext uri="{FF2B5EF4-FFF2-40B4-BE49-F238E27FC236}">
                  <a16:creationId xmlns:a16="http://schemas.microsoft.com/office/drawing/2014/main" id="{90FE5C09-B274-43D1-5186-397C342167E6}"/>
                </a:ext>
              </a:extLst>
            </p:cNvPr>
            <p:cNvPicPr>
              <a:picLocks noChangeAspect="1"/>
            </p:cNvPicPr>
            <p:nvPr/>
          </p:nvPicPr>
          <p:blipFill>
            <a:blip r:embed="rId4"/>
            <a:stretch>
              <a:fillRect/>
            </a:stretch>
          </p:blipFill>
          <p:spPr>
            <a:xfrm>
              <a:off x="2877580" y="3363254"/>
              <a:ext cx="389024" cy="389024"/>
            </a:xfrm>
            <a:prstGeom prst="rect">
              <a:avLst/>
            </a:prstGeom>
          </p:spPr>
        </p:pic>
      </p:grpSp>
      <p:grpSp>
        <p:nvGrpSpPr>
          <p:cNvPr id="41" name="Group 40">
            <a:extLst>
              <a:ext uri="{FF2B5EF4-FFF2-40B4-BE49-F238E27FC236}">
                <a16:creationId xmlns:a16="http://schemas.microsoft.com/office/drawing/2014/main" id="{7E002D71-E416-0168-780D-4220E79ED0FF}"/>
              </a:ext>
            </a:extLst>
          </p:cNvPr>
          <p:cNvGrpSpPr/>
          <p:nvPr/>
        </p:nvGrpSpPr>
        <p:grpSpPr>
          <a:xfrm>
            <a:off x="5054026" y="3290139"/>
            <a:ext cx="1771288" cy="1187481"/>
            <a:chOff x="4082237" y="3356430"/>
            <a:chExt cx="1771288" cy="1187481"/>
          </a:xfrm>
        </p:grpSpPr>
        <p:sp>
          <p:nvSpPr>
            <p:cNvPr id="19" name="Google Shape;131;p20">
              <a:extLst>
                <a:ext uri="{FF2B5EF4-FFF2-40B4-BE49-F238E27FC236}">
                  <a16:creationId xmlns:a16="http://schemas.microsoft.com/office/drawing/2014/main" id="{8A586622-82C6-F92A-94C2-2E35DE6AE13A}"/>
                </a:ext>
              </a:extLst>
            </p:cNvPr>
            <p:cNvSpPr txBox="1"/>
            <p:nvPr/>
          </p:nvSpPr>
          <p:spPr>
            <a:xfrm>
              <a:off x="4082237" y="3884389"/>
              <a:ext cx="1771288" cy="659522"/>
            </a:xfrm>
            <a:prstGeom prst="rect">
              <a:avLst/>
            </a:prstGeom>
            <a:noFill/>
            <a:ln>
              <a:noFill/>
            </a:ln>
          </p:spPr>
          <p:txBody>
            <a:bodyPr spcFirstLastPara="1" wrap="square" lIns="0" tIns="0" rIns="0" bIns="0" anchor="t" anchorCtr="0">
              <a:noAutofit/>
            </a:bodyPr>
            <a:lstStyle/>
            <a:p>
              <a:pPr algn="ctr">
                <a:spcAft>
                  <a:spcPts val="1200"/>
                </a:spcAft>
                <a:buClr>
                  <a:srgbClr val="595959"/>
                </a:buClr>
                <a:buSzPts val="1500"/>
              </a:pPr>
              <a:r>
                <a:rPr lang="lt-LT" sz="1050">
                  <a:solidFill>
                    <a:schemeClr val="accent3"/>
                  </a:solidFill>
                  <a:latin typeface="Montserrat"/>
                </a:rPr>
                <a:t>Užtikrinamas </a:t>
              </a:r>
              <a:br>
                <a:rPr lang="lt-LT" sz="1050">
                  <a:solidFill>
                    <a:schemeClr val="accent3"/>
                  </a:solidFill>
                  <a:latin typeface="Montserrat"/>
                </a:rPr>
              </a:br>
              <a:r>
                <a:rPr lang="lt-LT" sz="1050">
                  <a:solidFill>
                    <a:schemeClr val="accent3"/>
                  </a:solidFill>
                  <a:latin typeface="Montserrat"/>
                </a:rPr>
                <a:t>visų eismo dalyvių saugumas pavojingiausiose vietose</a:t>
              </a:r>
            </a:p>
          </p:txBody>
        </p:sp>
        <p:pic>
          <p:nvPicPr>
            <p:cNvPr id="35" name="Picture 34">
              <a:extLst>
                <a:ext uri="{FF2B5EF4-FFF2-40B4-BE49-F238E27FC236}">
                  <a16:creationId xmlns:a16="http://schemas.microsoft.com/office/drawing/2014/main" id="{E11066C9-D168-2798-C382-EE3677BF7C11}"/>
                </a:ext>
              </a:extLst>
            </p:cNvPr>
            <p:cNvPicPr>
              <a:picLocks noChangeAspect="1"/>
            </p:cNvPicPr>
            <p:nvPr/>
          </p:nvPicPr>
          <p:blipFill>
            <a:blip r:embed="rId5"/>
            <a:stretch>
              <a:fillRect/>
            </a:stretch>
          </p:blipFill>
          <p:spPr>
            <a:xfrm>
              <a:off x="4793844" y="3356430"/>
              <a:ext cx="348074" cy="395848"/>
            </a:xfrm>
            <a:prstGeom prst="rect">
              <a:avLst/>
            </a:prstGeom>
          </p:spPr>
        </p:pic>
      </p:grpSp>
      <p:grpSp>
        <p:nvGrpSpPr>
          <p:cNvPr id="39" name="Group 38">
            <a:extLst>
              <a:ext uri="{FF2B5EF4-FFF2-40B4-BE49-F238E27FC236}">
                <a16:creationId xmlns:a16="http://schemas.microsoft.com/office/drawing/2014/main" id="{9230E5C6-3623-B287-5E76-4CFB413759B3}"/>
              </a:ext>
            </a:extLst>
          </p:cNvPr>
          <p:cNvGrpSpPr/>
          <p:nvPr/>
        </p:nvGrpSpPr>
        <p:grpSpPr>
          <a:xfrm>
            <a:off x="7448550" y="3344738"/>
            <a:ext cx="1241910" cy="1132882"/>
            <a:chOff x="7448550" y="3411029"/>
            <a:chExt cx="1241910" cy="1132882"/>
          </a:xfrm>
        </p:grpSpPr>
        <p:sp>
          <p:nvSpPr>
            <p:cNvPr id="18" name="Google Shape;131;p20">
              <a:extLst>
                <a:ext uri="{FF2B5EF4-FFF2-40B4-BE49-F238E27FC236}">
                  <a16:creationId xmlns:a16="http://schemas.microsoft.com/office/drawing/2014/main" id="{C9EB851C-1167-739E-507F-7A99B4028A04}"/>
                </a:ext>
              </a:extLst>
            </p:cNvPr>
            <p:cNvSpPr txBox="1"/>
            <p:nvPr/>
          </p:nvSpPr>
          <p:spPr>
            <a:xfrm>
              <a:off x="7448550" y="3884389"/>
              <a:ext cx="1241910" cy="659522"/>
            </a:xfrm>
            <a:prstGeom prst="rect">
              <a:avLst/>
            </a:prstGeom>
            <a:noFill/>
            <a:ln>
              <a:noFill/>
            </a:ln>
          </p:spPr>
          <p:txBody>
            <a:bodyPr spcFirstLastPara="1" wrap="square" lIns="0" tIns="0" rIns="0" bIns="0" anchor="t" anchorCtr="0">
              <a:noAutofit/>
            </a:bodyPr>
            <a:lstStyle/>
            <a:p>
              <a:pPr algn="ctr">
                <a:spcAft>
                  <a:spcPts val="1200"/>
                </a:spcAft>
                <a:buClr>
                  <a:srgbClr val="595959"/>
                </a:buClr>
                <a:buSzPts val="1500"/>
              </a:pPr>
              <a:r>
                <a:rPr lang="lt-LT" sz="1050">
                  <a:solidFill>
                    <a:schemeClr val="accent3"/>
                  </a:solidFill>
                  <a:latin typeface="Montserrat"/>
                </a:rPr>
                <a:t>Mažinamas tranzitas jautriose miesto vietose</a:t>
              </a:r>
            </a:p>
          </p:txBody>
        </p:sp>
        <p:pic>
          <p:nvPicPr>
            <p:cNvPr id="38" name="Picture 37">
              <a:extLst>
                <a:ext uri="{FF2B5EF4-FFF2-40B4-BE49-F238E27FC236}">
                  <a16:creationId xmlns:a16="http://schemas.microsoft.com/office/drawing/2014/main" id="{1041D783-9048-BD2A-EDBB-7D91670A48F7}"/>
                </a:ext>
              </a:extLst>
            </p:cNvPr>
            <p:cNvPicPr>
              <a:picLocks noChangeAspect="1"/>
            </p:cNvPicPr>
            <p:nvPr/>
          </p:nvPicPr>
          <p:blipFill>
            <a:blip r:embed="rId6"/>
            <a:stretch>
              <a:fillRect/>
            </a:stretch>
          </p:blipFill>
          <p:spPr>
            <a:xfrm>
              <a:off x="7898881" y="3411029"/>
              <a:ext cx="341249" cy="341249"/>
            </a:xfrm>
            <a:prstGeom prst="rect">
              <a:avLst/>
            </a:prstGeom>
          </p:spPr>
        </p:pic>
      </p:grpSp>
    </p:spTree>
    <p:extLst>
      <p:ext uri="{BB962C8B-B14F-4D97-AF65-F5344CB8AC3E}">
        <p14:creationId xmlns:p14="http://schemas.microsoft.com/office/powerpoint/2010/main" val="88560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57" name="Picture 156" descr="A graph of a number of people&#10;&#10;Description automatically generated with medium confidence">
            <a:extLst>
              <a:ext uri="{FF2B5EF4-FFF2-40B4-BE49-F238E27FC236}">
                <a16:creationId xmlns:a16="http://schemas.microsoft.com/office/drawing/2014/main" id="{4E1E63FE-790E-DC6A-21D0-533A2D2CB8BF}"/>
              </a:ext>
            </a:extLst>
          </p:cNvPr>
          <p:cNvPicPr>
            <a:picLocks noChangeAspect="1"/>
          </p:cNvPicPr>
          <p:nvPr/>
        </p:nvPicPr>
        <p:blipFill>
          <a:blip r:embed="rId3"/>
          <a:stretch>
            <a:fillRect/>
          </a:stretch>
        </p:blipFill>
        <p:spPr>
          <a:xfrm>
            <a:off x="0" y="0"/>
            <a:ext cx="9144000" cy="5122926"/>
          </a:xfrm>
          <a:prstGeom prst="rect">
            <a:avLst/>
          </a:prstGeom>
        </p:spPr>
      </p:pic>
    </p:spTree>
    <p:extLst>
      <p:ext uri="{BB962C8B-B14F-4D97-AF65-F5344CB8AC3E}">
        <p14:creationId xmlns:p14="http://schemas.microsoft.com/office/powerpoint/2010/main" val="4110339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0;p20">
            <a:extLst>
              <a:ext uri="{FF2B5EF4-FFF2-40B4-BE49-F238E27FC236}">
                <a16:creationId xmlns:a16="http://schemas.microsoft.com/office/drawing/2014/main" id="{DB0C0DAD-EA90-262E-2842-A4FB92B8698D}"/>
              </a:ext>
            </a:extLst>
          </p:cNvPr>
          <p:cNvSpPr txBox="1">
            <a:spLocks/>
          </p:cNvSpPr>
          <p:nvPr/>
        </p:nvSpPr>
        <p:spPr>
          <a:xfrm>
            <a:off x="503848" y="169659"/>
            <a:ext cx="8275879" cy="502723"/>
          </a:xfrm>
          <a:prstGeom prst="rect">
            <a:avLst/>
          </a:prstGeom>
          <a:noFill/>
          <a:ln>
            <a:noFill/>
          </a:ln>
        </p:spPr>
        <p:txBody>
          <a:bodyPr spcFirstLastPara="1" wrap="square" lIns="0" tIns="34275" rIns="68575" bIns="34275" anchor="t" anchorCtr="0">
            <a:normAutofit fontScale="92500"/>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2025-2027 m. veiksmų planas (</a:t>
            </a:r>
            <a:r>
              <a:rPr lang="lt-LT" sz="2000" b="1" err="1">
                <a:solidFill>
                  <a:srgbClr val="242750"/>
                </a:solidFill>
              </a:rPr>
              <a:t>ekologizavimas</a:t>
            </a:r>
            <a:r>
              <a:rPr lang="lt-LT" sz="2000" b="1">
                <a:solidFill>
                  <a:srgbClr val="242750"/>
                </a:solidFill>
              </a:rPr>
              <a:t>, eismo valdymas)</a:t>
            </a:r>
            <a:endParaRPr lang="lt-LT" sz="2000" b="1"/>
          </a:p>
        </p:txBody>
      </p:sp>
      <p:graphicFrame>
        <p:nvGraphicFramePr>
          <p:cNvPr id="7" name="Table 6">
            <a:extLst>
              <a:ext uri="{FF2B5EF4-FFF2-40B4-BE49-F238E27FC236}">
                <a16:creationId xmlns:a16="http://schemas.microsoft.com/office/drawing/2014/main" id="{D889999F-6F69-37EC-663D-3A7F5C37E108}"/>
              </a:ext>
            </a:extLst>
          </p:cNvPr>
          <p:cNvGraphicFramePr>
            <a:graphicFrameLocks noGrp="1"/>
          </p:cNvGraphicFramePr>
          <p:nvPr>
            <p:extLst>
              <p:ext uri="{D42A27DB-BD31-4B8C-83A1-F6EECF244321}">
                <p14:modId xmlns:p14="http://schemas.microsoft.com/office/powerpoint/2010/main" val="2733286421"/>
              </p:ext>
            </p:extLst>
          </p:nvPr>
        </p:nvGraphicFramePr>
        <p:xfrm>
          <a:off x="208157" y="747906"/>
          <a:ext cx="8571570" cy="3587561"/>
        </p:xfrm>
        <a:graphic>
          <a:graphicData uri="http://schemas.openxmlformats.org/drawingml/2006/table">
            <a:tbl>
              <a:tblPr firstRow="1" bandRow="1">
                <a:tableStyleId>{E88F7DE2-BFA3-404E-B552-D445A4DC9ABD}</a:tableStyleId>
              </a:tblPr>
              <a:tblGrid>
                <a:gridCol w="438614">
                  <a:extLst>
                    <a:ext uri="{9D8B030D-6E8A-4147-A177-3AD203B41FA5}">
                      <a16:colId xmlns:a16="http://schemas.microsoft.com/office/drawing/2014/main" val="4090065044"/>
                    </a:ext>
                  </a:extLst>
                </a:gridCol>
                <a:gridCol w="3838143">
                  <a:extLst>
                    <a:ext uri="{9D8B030D-6E8A-4147-A177-3AD203B41FA5}">
                      <a16:colId xmlns:a16="http://schemas.microsoft.com/office/drawing/2014/main" val="1620348100"/>
                    </a:ext>
                  </a:extLst>
                </a:gridCol>
                <a:gridCol w="1066800">
                  <a:extLst>
                    <a:ext uri="{9D8B030D-6E8A-4147-A177-3AD203B41FA5}">
                      <a16:colId xmlns:a16="http://schemas.microsoft.com/office/drawing/2014/main" val="844973337"/>
                    </a:ext>
                  </a:extLst>
                </a:gridCol>
                <a:gridCol w="769257">
                  <a:extLst>
                    <a:ext uri="{9D8B030D-6E8A-4147-A177-3AD203B41FA5}">
                      <a16:colId xmlns:a16="http://schemas.microsoft.com/office/drawing/2014/main" val="1493086253"/>
                    </a:ext>
                  </a:extLst>
                </a:gridCol>
                <a:gridCol w="849086">
                  <a:extLst>
                    <a:ext uri="{9D8B030D-6E8A-4147-A177-3AD203B41FA5}">
                      <a16:colId xmlns:a16="http://schemas.microsoft.com/office/drawing/2014/main" val="2311483703"/>
                    </a:ext>
                  </a:extLst>
                </a:gridCol>
                <a:gridCol w="798286">
                  <a:extLst>
                    <a:ext uri="{9D8B030D-6E8A-4147-A177-3AD203B41FA5}">
                      <a16:colId xmlns:a16="http://schemas.microsoft.com/office/drawing/2014/main" val="163893701"/>
                    </a:ext>
                  </a:extLst>
                </a:gridCol>
                <a:gridCol w="811384">
                  <a:extLst>
                    <a:ext uri="{9D8B030D-6E8A-4147-A177-3AD203B41FA5}">
                      <a16:colId xmlns:a16="http://schemas.microsoft.com/office/drawing/2014/main" val="3597599038"/>
                    </a:ext>
                  </a:extLst>
                </a:gridCol>
              </a:tblGrid>
              <a:tr h="370840">
                <a:tc>
                  <a:txBody>
                    <a:bodyPr/>
                    <a:lstStyle/>
                    <a:p>
                      <a:r>
                        <a:rPr lang="lt-LT" sz="1000" b="1">
                          <a:latin typeface="Montserrat"/>
                        </a:rPr>
                        <a:t>Nr.</a:t>
                      </a:r>
                    </a:p>
                  </a:txBody>
                  <a:tcPr>
                    <a:solidFill>
                      <a:schemeClr val="bg1">
                        <a:lumMod val="85000"/>
                      </a:schemeClr>
                    </a:solidFill>
                  </a:tcPr>
                </a:tc>
                <a:tc>
                  <a:txBody>
                    <a:bodyPr/>
                    <a:lstStyle/>
                    <a:p>
                      <a:r>
                        <a:rPr lang="en-US" sz="1000" b="1">
                          <a:latin typeface="Montserrat" panose="00000500000000000000" pitchFamily="2" charset="-70"/>
                        </a:rPr>
                        <a:t>Veiksmas</a:t>
                      </a:r>
                      <a:endParaRPr lang="lt-LT" sz="1000" b="1">
                        <a:latin typeface="Montserrat" panose="00000500000000000000" pitchFamily="2" charset="-70"/>
                      </a:endParaRPr>
                    </a:p>
                  </a:txBody>
                  <a:tcPr>
                    <a:solidFill>
                      <a:schemeClr val="bg1">
                        <a:lumMod val="85000"/>
                      </a:schemeClr>
                    </a:solidFill>
                  </a:tcPr>
                </a:tc>
                <a:tc>
                  <a:txBody>
                    <a:bodyPr/>
                    <a:lstStyle/>
                    <a:p>
                      <a:pPr algn="ctr"/>
                      <a:r>
                        <a:rPr lang="lt-LT" sz="1000" b="1">
                          <a:latin typeface="Montserrat"/>
                        </a:rPr>
                        <a:t>Atsakingas</a:t>
                      </a:r>
                    </a:p>
                  </a:txBody>
                  <a:tcPr>
                    <a:solidFill>
                      <a:schemeClr val="bg1">
                        <a:lumMod val="85000"/>
                      </a:schemeClr>
                    </a:solidFill>
                  </a:tcPr>
                </a:tc>
                <a:tc>
                  <a:txBody>
                    <a:bodyPr/>
                    <a:lstStyle/>
                    <a:p>
                      <a:pPr algn="ctr"/>
                      <a:r>
                        <a:rPr lang="en-US" sz="1000" b="1">
                          <a:latin typeface="Montserrat"/>
                        </a:rPr>
                        <a:t>2025</a:t>
                      </a:r>
                      <a:endParaRPr lang="lt-LT" sz="1000" b="1">
                        <a:latin typeface="Montserrat"/>
                      </a:endParaRPr>
                    </a:p>
                  </a:txBody>
                  <a:tcPr>
                    <a:solidFill>
                      <a:schemeClr val="accent4">
                        <a:lumMod val="20000"/>
                        <a:lumOff val="80000"/>
                      </a:schemeClr>
                    </a:solidFill>
                  </a:tcPr>
                </a:tc>
                <a:tc>
                  <a:txBody>
                    <a:bodyPr/>
                    <a:lstStyle/>
                    <a:p>
                      <a:pPr algn="ctr"/>
                      <a:r>
                        <a:rPr lang="en-US" sz="1000" b="1">
                          <a:latin typeface="Montserrat"/>
                        </a:rPr>
                        <a:t>2026</a:t>
                      </a:r>
                      <a:endParaRPr lang="lt-LT" sz="1000" b="1">
                        <a:latin typeface="Montserrat"/>
                      </a:endParaRPr>
                    </a:p>
                  </a:txBody>
                  <a:tcPr>
                    <a:solidFill>
                      <a:schemeClr val="accent4">
                        <a:lumMod val="40000"/>
                        <a:lumOff val="60000"/>
                      </a:schemeClr>
                    </a:solidFill>
                  </a:tcPr>
                </a:tc>
                <a:tc>
                  <a:txBody>
                    <a:bodyPr/>
                    <a:lstStyle/>
                    <a:p>
                      <a:pPr algn="ctr"/>
                      <a:r>
                        <a:rPr lang="en-US" sz="1000" b="1">
                          <a:latin typeface="Montserrat"/>
                        </a:rPr>
                        <a:t>2027</a:t>
                      </a:r>
                      <a:endParaRPr lang="lt-LT" sz="1000" b="1">
                        <a:latin typeface="Montserrat"/>
                      </a:endParaRPr>
                    </a:p>
                  </a:txBody>
                  <a:tcPr>
                    <a:solidFill>
                      <a:schemeClr val="accent4">
                        <a:lumMod val="60000"/>
                        <a:lumOff val="40000"/>
                      </a:schemeClr>
                    </a:solidFill>
                  </a:tcPr>
                </a:tc>
                <a:tc>
                  <a:txBody>
                    <a:bodyPr/>
                    <a:lstStyle/>
                    <a:p>
                      <a:pPr algn="ctr"/>
                      <a:r>
                        <a:rPr lang="en-US" sz="1000" b="1">
                          <a:latin typeface="Montserrat"/>
                        </a:rPr>
                        <a:t>I</a:t>
                      </a:r>
                      <a:r>
                        <a:rPr lang="lt-LT" sz="1000" b="1">
                          <a:latin typeface="Montserrat"/>
                        </a:rPr>
                        <a:t>š viso</a:t>
                      </a:r>
                    </a:p>
                  </a:txBody>
                  <a:tcPr>
                    <a:solidFill>
                      <a:schemeClr val="accent2">
                        <a:lumMod val="60000"/>
                        <a:lumOff val="40000"/>
                      </a:schemeClr>
                    </a:solidFill>
                  </a:tcPr>
                </a:tc>
                <a:extLst>
                  <a:ext uri="{0D108BD9-81ED-4DB2-BD59-A6C34878D82A}">
                    <a16:rowId xmlns:a16="http://schemas.microsoft.com/office/drawing/2014/main" val="1394290635"/>
                  </a:ext>
                </a:extLst>
              </a:tr>
              <a:tr h="370840">
                <a:tc>
                  <a:txBody>
                    <a:bodyPr/>
                    <a:lstStyle/>
                    <a:p>
                      <a:r>
                        <a:rPr lang="en-US" sz="1000">
                          <a:latin typeface="Montserrat"/>
                        </a:rPr>
                        <a:t>1</a:t>
                      </a:r>
                      <a:endParaRPr lang="lt-LT" sz="1000">
                        <a:latin typeface="Montserrat" panose="00000500000000000000" pitchFamily="2" charset="-70"/>
                      </a:endParaRPr>
                    </a:p>
                  </a:txBody>
                  <a:tcPr/>
                </a:tc>
                <a:tc>
                  <a:txBody>
                    <a:bodyPr/>
                    <a:lstStyle/>
                    <a:p>
                      <a:pPr lvl="0">
                        <a:buNone/>
                      </a:pPr>
                      <a:r>
                        <a:rPr lang="en-US" sz="1000" b="0" i="0" u="none" strike="noStrike" noProof="0" err="1">
                          <a:solidFill>
                            <a:srgbClr val="242424"/>
                          </a:solidFill>
                          <a:latin typeface="Montserrat"/>
                        </a:rPr>
                        <a:t>Pertvarkyti</a:t>
                      </a:r>
                      <a:r>
                        <a:rPr lang="en-US" sz="1000" b="0" i="0" u="none" strike="noStrike" noProof="0">
                          <a:solidFill>
                            <a:srgbClr val="242424"/>
                          </a:solidFill>
                          <a:latin typeface="Montserrat"/>
                        </a:rPr>
                        <a:t>/</a:t>
                      </a:r>
                      <a:r>
                        <a:rPr lang="en-US" sz="1000" b="0" i="0" u="none" strike="noStrike" noProof="0" err="1">
                          <a:solidFill>
                            <a:srgbClr val="242424"/>
                          </a:solidFill>
                          <a:latin typeface="Montserrat"/>
                        </a:rPr>
                        <a:t>rekonstruoti</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šviesoforinius</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postus</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pagal</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Šviesoforinės</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strategijos</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planą</a:t>
                      </a:r>
                      <a:r>
                        <a:rPr lang="lt-LT" sz="1000" b="0" i="0" u="none" strike="noStrike" noProof="0">
                          <a:solidFill>
                            <a:srgbClr val="242424"/>
                          </a:solidFill>
                          <a:latin typeface="Montserrat"/>
                        </a:rPr>
                        <a:t>,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JUDU</a:t>
                      </a:r>
                      <a:endParaRPr lang="en-US" sz="1000">
                        <a:latin typeface="Montserrat"/>
                      </a:endParaRPr>
                    </a:p>
                  </a:txBody>
                  <a:tcPr/>
                </a:tc>
                <a:tc>
                  <a:txBody>
                    <a:bodyPr/>
                    <a:lstStyle/>
                    <a:p>
                      <a:pPr algn="ctr"/>
                      <a:r>
                        <a:rPr lang="en-US" sz="1000">
                          <a:solidFill>
                            <a:schemeClr val="tx1"/>
                          </a:solidFill>
                          <a:latin typeface="Montserrat"/>
                        </a:rPr>
                        <a:t>0</a:t>
                      </a:r>
                    </a:p>
                  </a:txBody>
                  <a:tcPr>
                    <a:solidFill>
                      <a:schemeClr val="accent4">
                        <a:lumMod val="20000"/>
                        <a:lumOff val="80000"/>
                      </a:schemeClr>
                    </a:solidFill>
                  </a:tcPr>
                </a:tc>
                <a:tc>
                  <a:txBody>
                    <a:bodyPr/>
                    <a:lstStyle/>
                    <a:p>
                      <a:pPr algn="ctr"/>
                      <a:r>
                        <a:rPr lang="en-US" sz="1000">
                          <a:solidFill>
                            <a:schemeClr val="tx1"/>
                          </a:solidFill>
                          <a:latin typeface="Montserrat"/>
                        </a:rPr>
                        <a:t>25</a:t>
                      </a:r>
                    </a:p>
                  </a:txBody>
                  <a:tcPr>
                    <a:solidFill>
                      <a:schemeClr val="accent4">
                        <a:lumMod val="40000"/>
                        <a:lumOff val="60000"/>
                      </a:schemeClr>
                    </a:solidFill>
                  </a:tcPr>
                </a:tc>
                <a:tc>
                  <a:txBody>
                    <a:bodyPr/>
                    <a:lstStyle/>
                    <a:p>
                      <a:pPr algn="ctr"/>
                      <a:r>
                        <a:rPr lang="en-US" sz="1000">
                          <a:solidFill>
                            <a:schemeClr val="tx1"/>
                          </a:solidFill>
                          <a:latin typeface="Montserrat"/>
                        </a:rPr>
                        <a:t>25</a:t>
                      </a:r>
                    </a:p>
                  </a:txBody>
                  <a:tcPr>
                    <a:solidFill>
                      <a:schemeClr val="accent4">
                        <a:lumMod val="60000"/>
                        <a:lumOff val="40000"/>
                      </a:schemeClr>
                    </a:solidFill>
                  </a:tcPr>
                </a:tc>
                <a:tc>
                  <a:txBody>
                    <a:bodyPr/>
                    <a:lstStyle/>
                    <a:p>
                      <a:pPr algn="ctr"/>
                      <a:r>
                        <a:rPr lang="lt-LT" sz="1000">
                          <a:solidFill>
                            <a:schemeClr val="tx1"/>
                          </a:solidFill>
                          <a:latin typeface="Montserrat"/>
                        </a:rPr>
                        <a:t>50</a:t>
                      </a:r>
                    </a:p>
                  </a:txBody>
                  <a:tcPr>
                    <a:solidFill>
                      <a:schemeClr val="accent2">
                        <a:lumMod val="60000"/>
                        <a:lumOff val="40000"/>
                      </a:schemeClr>
                    </a:solidFill>
                  </a:tcPr>
                </a:tc>
                <a:extLst>
                  <a:ext uri="{0D108BD9-81ED-4DB2-BD59-A6C34878D82A}">
                    <a16:rowId xmlns:a16="http://schemas.microsoft.com/office/drawing/2014/main" val="1325372061"/>
                  </a:ext>
                </a:extLst>
              </a:tr>
              <a:tr h="370840">
                <a:tc>
                  <a:txBody>
                    <a:bodyPr/>
                    <a:lstStyle/>
                    <a:p>
                      <a:r>
                        <a:rPr lang="en-US" sz="1000">
                          <a:latin typeface="Montserrat"/>
                        </a:rPr>
                        <a:t>2</a:t>
                      </a:r>
                    </a:p>
                  </a:txBody>
                  <a:tcPr/>
                </a:tc>
                <a:tc>
                  <a:txBody>
                    <a:bodyPr/>
                    <a:lstStyle/>
                    <a:p>
                      <a:pPr lvl="0">
                        <a:buNone/>
                      </a:pPr>
                      <a:r>
                        <a:rPr lang="lt-LT" sz="1000" b="0" i="0" u="none" strike="noStrike" noProof="0">
                          <a:solidFill>
                            <a:srgbClr val="242424"/>
                          </a:solidFill>
                          <a:latin typeface="Montserrat"/>
                        </a:rPr>
                        <a:t>Įrengti papildomas automobilių stovėjimo vietas, išnaudojant esamą perteklinę gatvių važiuojamosios dalies plotį,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a:t>
                      </a:r>
                      <a:r>
                        <a:rPr lang="lt-LT" sz="1000" b="0" i="0" u="none" strike="noStrike" noProof="0">
                          <a:solidFill>
                            <a:srgbClr val="000000"/>
                          </a:solidFill>
                          <a:latin typeface="Montserrat"/>
                        </a:rPr>
                        <a:t>U</a:t>
                      </a:r>
                      <a:endParaRPr lang="en-US" sz="1000">
                        <a:latin typeface="Montserrat"/>
                      </a:endParaRPr>
                    </a:p>
                    <a:p>
                      <a:pPr lvl="0" algn="ctr">
                        <a:lnSpc>
                          <a:spcPct val="100000"/>
                        </a:lnSpc>
                        <a:spcBef>
                          <a:spcPts val="0"/>
                        </a:spcBef>
                        <a:spcAft>
                          <a:spcPts val="0"/>
                        </a:spcAft>
                        <a:buNone/>
                      </a:pPr>
                      <a:r>
                        <a:rPr lang="en-US" sz="1000" b="0" i="0" u="none" strike="noStrike" noProof="0">
                          <a:solidFill>
                            <a:srgbClr val="000000"/>
                          </a:solidFill>
                          <a:latin typeface="Montserrat"/>
                        </a:rPr>
                        <a:t>VMS</a:t>
                      </a:r>
                      <a:endParaRPr lang="en-US" sz="1000">
                        <a:latin typeface="Montserrat"/>
                      </a:endParaRPr>
                    </a:p>
                  </a:txBody>
                  <a:tcPr/>
                </a:tc>
                <a:tc>
                  <a:txBody>
                    <a:bodyPr/>
                    <a:lstStyle/>
                    <a:p>
                      <a:pPr algn="ctr"/>
                      <a:r>
                        <a:rPr lang="en-US" sz="1000">
                          <a:solidFill>
                            <a:schemeClr val="tx1"/>
                          </a:solidFill>
                          <a:latin typeface="Montserrat"/>
                        </a:rPr>
                        <a:t>50</a:t>
                      </a:r>
                    </a:p>
                  </a:txBody>
                  <a:tcPr>
                    <a:solidFill>
                      <a:schemeClr val="accent4">
                        <a:lumMod val="20000"/>
                        <a:lumOff val="80000"/>
                      </a:schemeClr>
                    </a:solidFill>
                  </a:tcPr>
                </a:tc>
                <a:tc>
                  <a:txBody>
                    <a:bodyPr/>
                    <a:lstStyle/>
                    <a:p>
                      <a:pPr algn="ctr"/>
                      <a:r>
                        <a:rPr lang="en-US" sz="1000">
                          <a:solidFill>
                            <a:schemeClr val="tx1"/>
                          </a:solidFill>
                          <a:latin typeface="Montserrat"/>
                        </a:rPr>
                        <a:t>50</a:t>
                      </a:r>
                    </a:p>
                  </a:txBody>
                  <a:tcPr>
                    <a:solidFill>
                      <a:schemeClr val="accent4">
                        <a:lumMod val="40000"/>
                        <a:lumOff val="60000"/>
                      </a:schemeClr>
                    </a:solidFill>
                  </a:tcPr>
                </a:tc>
                <a:tc>
                  <a:txBody>
                    <a:bodyPr/>
                    <a:lstStyle/>
                    <a:p>
                      <a:pPr algn="ctr"/>
                      <a:r>
                        <a:rPr lang="en-US" sz="1000">
                          <a:solidFill>
                            <a:schemeClr val="tx1"/>
                          </a:solidFill>
                          <a:latin typeface="Montserrat"/>
                        </a:rPr>
                        <a:t>50</a:t>
                      </a:r>
                    </a:p>
                  </a:txBody>
                  <a:tcPr>
                    <a:solidFill>
                      <a:schemeClr val="accent4">
                        <a:lumMod val="60000"/>
                        <a:lumOff val="40000"/>
                      </a:schemeClr>
                    </a:solidFill>
                  </a:tcPr>
                </a:tc>
                <a:tc>
                  <a:txBody>
                    <a:bodyPr/>
                    <a:lstStyle/>
                    <a:p>
                      <a:pPr algn="ctr"/>
                      <a:r>
                        <a:rPr lang="en-US" sz="1000">
                          <a:solidFill>
                            <a:schemeClr val="tx1"/>
                          </a:solidFill>
                          <a:latin typeface="Montserrat"/>
                        </a:rPr>
                        <a:t>150</a:t>
                      </a:r>
                    </a:p>
                  </a:txBody>
                  <a:tcPr>
                    <a:solidFill>
                      <a:schemeClr val="accent2">
                        <a:lumMod val="60000"/>
                        <a:lumOff val="40000"/>
                      </a:schemeClr>
                    </a:solidFill>
                  </a:tcPr>
                </a:tc>
                <a:extLst>
                  <a:ext uri="{0D108BD9-81ED-4DB2-BD59-A6C34878D82A}">
                    <a16:rowId xmlns:a16="http://schemas.microsoft.com/office/drawing/2014/main" val="1004016835"/>
                  </a:ext>
                </a:extLst>
              </a:tr>
              <a:tr h="370840">
                <a:tc>
                  <a:txBody>
                    <a:bodyPr/>
                    <a:lstStyle/>
                    <a:p>
                      <a:r>
                        <a:rPr lang="en-US" sz="1000">
                          <a:latin typeface="Montserrat" panose="00000500000000000000" pitchFamily="2" charset="-70"/>
                        </a:rPr>
                        <a:t>3</a:t>
                      </a:r>
                      <a:endParaRPr lang="lt-LT" sz="1000">
                        <a:latin typeface="Montserrat" panose="00000500000000000000" pitchFamily="2" charset="-70"/>
                      </a:endParaRPr>
                    </a:p>
                  </a:txBody>
                  <a:tcPr/>
                </a:tc>
                <a:tc>
                  <a:txBody>
                    <a:bodyPr/>
                    <a:lstStyle/>
                    <a:p>
                      <a:pPr lvl="0">
                        <a:buNone/>
                      </a:pPr>
                      <a:r>
                        <a:rPr lang="lt-LT" sz="1000" b="0" i="0" u="none" strike="noStrike" noProof="0">
                          <a:solidFill>
                            <a:srgbClr val="242424"/>
                          </a:solidFill>
                          <a:latin typeface="Montserrat"/>
                        </a:rPr>
                        <a:t>Įvesti parkavimo pokyčiai rinkliavos zonose, vnt.</a:t>
                      </a:r>
                      <a:endParaRPr lang="en-US" sz="1000">
                        <a:latin typeface="Montserrat"/>
                      </a:endParaRPr>
                    </a:p>
                  </a:txBody>
                  <a:tcPr/>
                </a:tc>
                <a:tc>
                  <a:txBody>
                    <a:bodyPr/>
                    <a:lstStyle/>
                    <a:p>
                      <a:pPr marL="0" marR="0" lvl="0" indent="0" algn="ctr">
                        <a:lnSpc>
                          <a:spcPct val="100000"/>
                        </a:lnSpc>
                        <a:spcBef>
                          <a:spcPts val="0"/>
                        </a:spcBef>
                        <a:spcAft>
                          <a:spcPts val="0"/>
                        </a:spcAft>
                        <a:buNone/>
                      </a:pPr>
                      <a:r>
                        <a:rPr lang="en-US" sz="1000" b="0" i="0" u="none" strike="noStrike" noProof="0">
                          <a:solidFill>
                            <a:srgbClr val="242424"/>
                          </a:solidFill>
                          <a:latin typeface="Montserrat"/>
                        </a:rPr>
                        <a:t>VMS</a:t>
                      </a:r>
                      <a:endParaRPr lang="en-US" sz="1000">
                        <a:latin typeface="Montserrat"/>
                      </a:endParaRPr>
                    </a:p>
                  </a:txBody>
                  <a:tcPr/>
                </a:tc>
                <a:tc>
                  <a:txBody>
                    <a:bodyPr/>
                    <a:lstStyle/>
                    <a:p>
                      <a:pPr algn="ctr"/>
                      <a:r>
                        <a:rPr lang="en-US" sz="1000">
                          <a:solidFill>
                            <a:schemeClr val="tx1"/>
                          </a:solidFill>
                          <a:latin typeface="Montserrat"/>
                        </a:rPr>
                        <a:t>1</a:t>
                      </a:r>
                    </a:p>
                  </a:txBody>
                  <a:tcPr>
                    <a:solidFill>
                      <a:schemeClr val="accent4">
                        <a:lumMod val="20000"/>
                        <a:lumOff val="80000"/>
                      </a:schemeClr>
                    </a:solidFill>
                  </a:tcPr>
                </a:tc>
                <a:tc>
                  <a:txBody>
                    <a:bodyPr/>
                    <a:lstStyle/>
                    <a:p>
                      <a:pPr algn="ctr"/>
                      <a:r>
                        <a:rPr lang="en-US" sz="1000">
                          <a:solidFill>
                            <a:schemeClr val="tx1"/>
                          </a:solidFill>
                          <a:latin typeface="Montserrat"/>
                        </a:rPr>
                        <a:t>0</a:t>
                      </a:r>
                    </a:p>
                  </a:txBody>
                  <a:tcPr>
                    <a:solidFill>
                      <a:schemeClr val="accent4">
                        <a:lumMod val="40000"/>
                        <a:lumOff val="60000"/>
                      </a:schemeClr>
                    </a:solidFill>
                  </a:tcPr>
                </a:tc>
                <a:tc>
                  <a:txBody>
                    <a:bodyPr/>
                    <a:lstStyle/>
                    <a:p>
                      <a:pPr algn="ctr"/>
                      <a:r>
                        <a:rPr lang="en-US" sz="1000">
                          <a:solidFill>
                            <a:schemeClr val="tx1"/>
                          </a:solidFill>
                          <a:latin typeface="Montserrat"/>
                        </a:rPr>
                        <a:t>0</a:t>
                      </a:r>
                    </a:p>
                  </a:txBody>
                  <a:tcPr>
                    <a:solidFill>
                      <a:schemeClr val="accent4">
                        <a:lumMod val="60000"/>
                        <a:lumOff val="40000"/>
                      </a:schemeClr>
                    </a:solidFill>
                  </a:tcPr>
                </a:tc>
                <a:tc>
                  <a:txBody>
                    <a:bodyPr/>
                    <a:lstStyle/>
                    <a:p>
                      <a:pPr algn="ctr"/>
                      <a:r>
                        <a:rPr lang="en-US" sz="1000">
                          <a:solidFill>
                            <a:schemeClr val="tx1"/>
                          </a:solidFill>
                          <a:latin typeface="Montserrat"/>
                        </a:rPr>
                        <a:t>1</a:t>
                      </a:r>
                    </a:p>
                  </a:txBody>
                  <a:tcPr>
                    <a:solidFill>
                      <a:schemeClr val="accent2">
                        <a:lumMod val="60000"/>
                        <a:lumOff val="40000"/>
                      </a:schemeClr>
                    </a:solidFill>
                  </a:tcPr>
                </a:tc>
                <a:extLst>
                  <a:ext uri="{0D108BD9-81ED-4DB2-BD59-A6C34878D82A}">
                    <a16:rowId xmlns:a16="http://schemas.microsoft.com/office/drawing/2014/main" val="20852027"/>
                  </a:ext>
                </a:extLst>
              </a:tr>
              <a:tr h="370840">
                <a:tc>
                  <a:txBody>
                    <a:bodyPr/>
                    <a:lstStyle/>
                    <a:p>
                      <a:r>
                        <a:rPr lang="en-US" sz="1000">
                          <a:latin typeface="Montserrat" panose="00000500000000000000" pitchFamily="2" charset="-70"/>
                        </a:rPr>
                        <a:t>4</a:t>
                      </a:r>
                      <a:endParaRPr lang="lt-LT" sz="1000">
                        <a:latin typeface="Montserrat" panose="00000500000000000000" pitchFamily="2" charset="-70"/>
                      </a:endParaRPr>
                    </a:p>
                  </a:txBody>
                  <a:tcPr/>
                </a:tc>
                <a:tc>
                  <a:txBody>
                    <a:bodyPr/>
                    <a:lstStyle/>
                    <a:p>
                      <a:pPr lvl="0">
                        <a:buNone/>
                      </a:pPr>
                      <a:r>
                        <a:rPr lang="lt-LT" sz="1000" b="0" i="0" u="none" strike="noStrike" noProof="0">
                          <a:solidFill>
                            <a:srgbClr val="242424"/>
                          </a:solidFill>
                          <a:latin typeface="Montserrat"/>
                        </a:rPr>
                        <a:t>Atverti prekybos centrų stovėjimo aikšteles nemokamam parkavimui nakties metu, vnt.</a:t>
                      </a:r>
                      <a:endParaRPr lang="en-US" sz="1000">
                        <a:latin typeface="Montserrat"/>
                      </a:endParaRPr>
                    </a:p>
                  </a:txBody>
                  <a:tcPr/>
                </a:tc>
                <a:tc>
                  <a:txBody>
                    <a:bodyPr/>
                    <a:lstStyle/>
                    <a:p>
                      <a:pPr marL="0" marR="0" lvl="0" indent="0" algn="ctr">
                        <a:lnSpc>
                          <a:spcPct val="100000"/>
                        </a:lnSpc>
                        <a:spcBef>
                          <a:spcPts val="0"/>
                        </a:spcBef>
                        <a:spcAft>
                          <a:spcPts val="0"/>
                        </a:spcAft>
                        <a:buNone/>
                      </a:pPr>
                      <a:r>
                        <a:rPr lang="en-US" sz="1000" b="0" i="0" u="none" strike="noStrike" noProof="0">
                          <a:solidFill>
                            <a:srgbClr val="242424"/>
                          </a:solidFill>
                          <a:latin typeface="Montserrat"/>
                        </a:rPr>
                        <a:t>VMS</a:t>
                      </a:r>
                      <a:endParaRPr lang="en-US" sz="1000">
                        <a:latin typeface="Montserrat"/>
                      </a:endParaRPr>
                    </a:p>
                  </a:txBody>
                  <a:tcPr/>
                </a:tc>
                <a:tc>
                  <a:txBody>
                    <a:bodyPr/>
                    <a:lstStyle/>
                    <a:p>
                      <a:pPr algn="ctr"/>
                      <a:r>
                        <a:rPr lang="en-US" sz="1000">
                          <a:solidFill>
                            <a:schemeClr val="tx1"/>
                          </a:solidFill>
                          <a:latin typeface="Montserrat"/>
                        </a:rPr>
                        <a:t>7</a:t>
                      </a:r>
                    </a:p>
                  </a:txBody>
                  <a:tcPr>
                    <a:solidFill>
                      <a:schemeClr val="accent4">
                        <a:lumMod val="20000"/>
                        <a:lumOff val="80000"/>
                      </a:schemeClr>
                    </a:solidFill>
                  </a:tcPr>
                </a:tc>
                <a:tc>
                  <a:txBody>
                    <a:bodyPr/>
                    <a:lstStyle/>
                    <a:p>
                      <a:pPr algn="ctr"/>
                      <a:r>
                        <a:rPr lang="en-US" sz="1000">
                          <a:solidFill>
                            <a:schemeClr val="tx1"/>
                          </a:solidFill>
                          <a:latin typeface="Montserrat"/>
                        </a:rPr>
                        <a:t>5</a:t>
                      </a:r>
                    </a:p>
                  </a:txBody>
                  <a:tcPr>
                    <a:solidFill>
                      <a:schemeClr val="accent4">
                        <a:lumMod val="40000"/>
                        <a:lumOff val="60000"/>
                      </a:schemeClr>
                    </a:solidFill>
                  </a:tcPr>
                </a:tc>
                <a:tc>
                  <a:txBody>
                    <a:bodyPr/>
                    <a:lstStyle/>
                    <a:p>
                      <a:pPr algn="ctr"/>
                      <a:r>
                        <a:rPr lang="en-US" sz="1000">
                          <a:solidFill>
                            <a:schemeClr val="tx1"/>
                          </a:solidFill>
                          <a:latin typeface="Montserrat"/>
                        </a:rPr>
                        <a:t>5</a:t>
                      </a:r>
                    </a:p>
                  </a:txBody>
                  <a:tcPr>
                    <a:solidFill>
                      <a:schemeClr val="accent4">
                        <a:lumMod val="60000"/>
                        <a:lumOff val="40000"/>
                      </a:schemeClr>
                    </a:solidFill>
                  </a:tcPr>
                </a:tc>
                <a:tc>
                  <a:txBody>
                    <a:bodyPr/>
                    <a:lstStyle/>
                    <a:p>
                      <a:pPr algn="ctr"/>
                      <a:r>
                        <a:rPr lang="en-US" sz="1000">
                          <a:solidFill>
                            <a:schemeClr val="tx1"/>
                          </a:solidFill>
                          <a:latin typeface="Montserrat"/>
                        </a:rPr>
                        <a:t>17</a:t>
                      </a:r>
                    </a:p>
                  </a:txBody>
                  <a:tcPr>
                    <a:solidFill>
                      <a:schemeClr val="accent2">
                        <a:lumMod val="60000"/>
                        <a:lumOff val="40000"/>
                      </a:schemeClr>
                    </a:solidFill>
                  </a:tcPr>
                </a:tc>
                <a:extLst>
                  <a:ext uri="{0D108BD9-81ED-4DB2-BD59-A6C34878D82A}">
                    <a16:rowId xmlns:a16="http://schemas.microsoft.com/office/drawing/2014/main" val="2395403760"/>
                  </a:ext>
                </a:extLst>
              </a:tr>
              <a:tr h="366841">
                <a:tc>
                  <a:txBody>
                    <a:bodyPr/>
                    <a:lstStyle/>
                    <a:p>
                      <a:r>
                        <a:rPr lang="en-US" sz="1000">
                          <a:latin typeface="Montserrat" panose="00000500000000000000" pitchFamily="2" charset="-70"/>
                        </a:rPr>
                        <a:t>5</a:t>
                      </a:r>
                      <a:endParaRPr lang="lt-LT" sz="1000">
                        <a:latin typeface="Montserrat" panose="00000500000000000000" pitchFamily="2" charset="-70"/>
                      </a:endParaRPr>
                    </a:p>
                  </a:txBody>
                  <a:tcPr/>
                </a:tc>
                <a:tc>
                  <a:txBody>
                    <a:bodyPr/>
                    <a:lstStyle/>
                    <a:p>
                      <a:pPr lvl="0">
                        <a:buNone/>
                      </a:pPr>
                      <a:r>
                        <a:rPr lang="lt-LT" sz="1000" b="0" i="0" u="none" strike="noStrike" noProof="0">
                          <a:solidFill>
                            <a:srgbClr val="242424"/>
                          </a:solidFill>
                          <a:latin typeface="Montserrat"/>
                        </a:rPr>
                        <a:t>Atverti Judu stovėjimo aikšteles nemokamam parkavimui nakties metu, vnt.</a:t>
                      </a:r>
                      <a:endParaRPr lang="en-US" sz="1000">
                        <a:latin typeface="Montserrat"/>
                      </a:endParaRPr>
                    </a:p>
                  </a:txBody>
                  <a:tcPr/>
                </a:tc>
                <a:tc>
                  <a:txBody>
                    <a:bodyPr/>
                    <a:lstStyle/>
                    <a:p>
                      <a:pPr marL="0" marR="0" lvl="0" indent="0" algn="ctr">
                        <a:lnSpc>
                          <a:spcPct val="100000"/>
                        </a:lnSpc>
                        <a:spcBef>
                          <a:spcPts val="0"/>
                        </a:spcBef>
                        <a:spcAft>
                          <a:spcPts val="0"/>
                        </a:spcAft>
                        <a:buNone/>
                      </a:pPr>
                      <a:r>
                        <a:rPr lang="en-US" sz="1000" b="0" i="0" u="none" strike="noStrike" noProof="0">
                          <a:solidFill>
                            <a:schemeClr val="tx1"/>
                          </a:solidFill>
                          <a:latin typeface="Montserrat"/>
                        </a:rPr>
                        <a:t>JUDU</a:t>
                      </a:r>
                    </a:p>
                  </a:txBody>
                  <a:tcPr/>
                </a:tc>
                <a:tc>
                  <a:txBody>
                    <a:bodyPr/>
                    <a:lstStyle/>
                    <a:p>
                      <a:pPr algn="ctr"/>
                      <a:r>
                        <a:rPr lang="en-US" sz="1000">
                          <a:solidFill>
                            <a:schemeClr val="tx1"/>
                          </a:solidFill>
                          <a:latin typeface="Montserrat"/>
                        </a:rPr>
                        <a:t>6</a:t>
                      </a:r>
                    </a:p>
                  </a:txBody>
                  <a:tcPr>
                    <a:solidFill>
                      <a:schemeClr val="accent4">
                        <a:lumMod val="20000"/>
                        <a:lumOff val="80000"/>
                      </a:schemeClr>
                    </a:solidFill>
                  </a:tcPr>
                </a:tc>
                <a:tc>
                  <a:txBody>
                    <a:bodyPr/>
                    <a:lstStyle/>
                    <a:p>
                      <a:pPr algn="ctr"/>
                      <a:r>
                        <a:rPr lang="en-US" sz="1000">
                          <a:solidFill>
                            <a:schemeClr val="tx1"/>
                          </a:solidFill>
                          <a:latin typeface="Montserrat"/>
                        </a:rPr>
                        <a:t>0</a:t>
                      </a:r>
                    </a:p>
                  </a:txBody>
                  <a:tcPr>
                    <a:solidFill>
                      <a:schemeClr val="accent4">
                        <a:lumMod val="40000"/>
                        <a:lumOff val="60000"/>
                      </a:schemeClr>
                    </a:solidFill>
                  </a:tcPr>
                </a:tc>
                <a:tc>
                  <a:txBody>
                    <a:bodyPr/>
                    <a:lstStyle/>
                    <a:p>
                      <a:pPr algn="ctr"/>
                      <a:r>
                        <a:rPr lang="en-US" sz="1000">
                          <a:solidFill>
                            <a:schemeClr val="tx1"/>
                          </a:solidFill>
                          <a:latin typeface="Montserrat"/>
                        </a:rPr>
                        <a:t>0</a:t>
                      </a:r>
                    </a:p>
                  </a:txBody>
                  <a:tcPr>
                    <a:solidFill>
                      <a:schemeClr val="accent4">
                        <a:lumMod val="60000"/>
                        <a:lumOff val="40000"/>
                      </a:schemeClr>
                    </a:solidFill>
                  </a:tcPr>
                </a:tc>
                <a:tc>
                  <a:txBody>
                    <a:bodyPr/>
                    <a:lstStyle/>
                    <a:p>
                      <a:pPr algn="ctr"/>
                      <a:r>
                        <a:rPr lang="en-US" sz="1000">
                          <a:solidFill>
                            <a:schemeClr val="tx1"/>
                          </a:solidFill>
                          <a:latin typeface="Montserrat"/>
                        </a:rPr>
                        <a:t>6</a:t>
                      </a:r>
                    </a:p>
                  </a:txBody>
                  <a:tcPr>
                    <a:solidFill>
                      <a:schemeClr val="accent2">
                        <a:lumMod val="60000"/>
                        <a:lumOff val="40000"/>
                      </a:schemeClr>
                    </a:solidFill>
                  </a:tcPr>
                </a:tc>
                <a:extLst>
                  <a:ext uri="{0D108BD9-81ED-4DB2-BD59-A6C34878D82A}">
                    <a16:rowId xmlns:a16="http://schemas.microsoft.com/office/drawing/2014/main" val="2199281857"/>
                  </a:ext>
                </a:extLst>
              </a:tr>
              <a:tr h="370840">
                <a:tc>
                  <a:txBody>
                    <a:bodyPr/>
                    <a:lstStyle/>
                    <a:p>
                      <a:r>
                        <a:rPr lang="en-US" sz="1000">
                          <a:latin typeface="Montserrat" panose="00000500000000000000" pitchFamily="2" charset="-70"/>
                        </a:rPr>
                        <a:t>6</a:t>
                      </a:r>
                      <a:endParaRPr lang="lt-LT" sz="1000">
                        <a:latin typeface="Montserrat" panose="00000500000000000000" pitchFamily="2" charset="-70"/>
                      </a:endParaRPr>
                    </a:p>
                  </a:txBody>
                  <a:tcPr/>
                </a:tc>
                <a:tc>
                  <a:txBody>
                    <a:bodyPr/>
                    <a:lstStyle/>
                    <a:p>
                      <a:pPr lvl="0">
                        <a:buNone/>
                      </a:pPr>
                      <a:r>
                        <a:rPr lang="lt-LT" sz="1000" b="0" i="0" u="none" strike="noStrike" noProof="0">
                          <a:solidFill>
                            <a:srgbClr val="242424"/>
                          </a:solidFill>
                          <a:latin typeface="Montserrat"/>
                        </a:rPr>
                        <a:t>Įrengti naujas JUDU aikšteles, vnt.</a:t>
                      </a:r>
                      <a:endParaRPr lang="en-US" sz="1000">
                        <a:latin typeface="Montserrat"/>
                      </a:endParaRPr>
                    </a:p>
                  </a:txBody>
                  <a:tcPr/>
                </a:tc>
                <a:tc>
                  <a:txBody>
                    <a:bodyPr/>
                    <a:lstStyle/>
                    <a:p>
                      <a:pPr marL="0" marR="0" lvl="0" indent="0" algn="ctr">
                        <a:lnSpc>
                          <a:spcPct val="100000"/>
                        </a:lnSpc>
                        <a:spcBef>
                          <a:spcPts val="0"/>
                        </a:spcBef>
                        <a:spcAft>
                          <a:spcPts val="0"/>
                        </a:spcAft>
                        <a:buNone/>
                      </a:pPr>
                      <a:r>
                        <a:rPr lang="en-US" sz="1000" b="0" i="0" u="none" strike="noStrike" noProof="0">
                          <a:solidFill>
                            <a:schemeClr val="tx1"/>
                          </a:solidFill>
                          <a:latin typeface="Montserrat"/>
                        </a:rPr>
                        <a:t>JUDU</a:t>
                      </a:r>
                    </a:p>
                  </a:txBody>
                  <a:tcPr/>
                </a:tc>
                <a:tc>
                  <a:txBody>
                    <a:bodyPr/>
                    <a:lstStyle/>
                    <a:p>
                      <a:pPr algn="ctr"/>
                      <a:r>
                        <a:rPr lang="en-US" sz="1000">
                          <a:solidFill>
                            <a:schemeClr val="tx1"/>
                          </a:solidFill>
                          <a:latin typeface="Montserrat"/>
                        </a:rPr>
                        <a:t>3</a:t>
                      </a:r>
                    </a:p>
                  </a:txBody>
                  <a:tcPr>
                    <a:solidFill>
                      <a:schemeClr val="accent4">
                        <a:lumMod val="20000"/>
                        <a:lumOff val="80000"/>
                      </a:schemeClr>
                    </a:solidFill>
                  </a:tcPr>
                </a:tc>
                <a:tc>
                  <a:txBody>
                    <a:bodyPr/>
                    <a:lstStyle/>
                    <a:p>
                      <a:pPr algn="ctr"/>
                      <a:r>
                        <a:rPr lang="en-US" sz="1000">
                          <a:solidFill>
                            <a:schemeClr val="tx1"/>
                          </a:solidFill>
                          <a:latin typeface="Montserrat"/>
                        </a:rPr>
                        <a:t>3</a:t>
                      </a:r>
                    </a:p>
                  </a:txBody>
                  <a:tcPr>
                    <a:solidFill>
                      <a:schemeClr val="accent4">
                        <a:lumMod val="40000"/>
                        <a:lumOff val="60000"/>
                      </a:schemeClr>
                    </a:solidFill>
                  </a:tcPr>
                </a:tc>
                <a:tc>
                  <a:txBody>
                    <a:bodyPr/>
                    <a:lstStyle/>
                    <a:p>
                      <a:pPr algn="ctr"/>
                      <a:r>
                        <a:rPr lang="en-US" sz="1000">
                          <a:solidFill>
                            <a:schemeClr val="tx1"/>
                          </a:solidFill>
                          <a:latin typeface="Montserrat"/>
                        </a:rPr>
                        <a:t>3</a:t>
                      </a:r>
                    </a:p>
                  </a:txBody>
                  <a:tcPr>
                    <a:solidFill>
                      <a:schemeClr val="accent4">
                        <a:lumMod val="60000"/>
                        <a:lumOff val="40000"/>
                      </a:schemeClr>
                    </a:solidFill>
                  </a:tcPr>
                </a:tc>
                <a:tc>
                  <a:txBody>
                    <a:bodyPr/>
                    <a:lstStyle/>
                    <a:p>
                      <a:pPr algn="ctr"/>
                      <a:r>
                        <a:rPr lang="en-US" sz="1000">
                          <a:solidFill>
                            <a:schemeClr val="tx1"/>
                          </a:solidFill>
                          <a:latin typeface="Montserrat"/>
                        </a:rPr>
                        <a:t>9</a:t>
                      </a:r>
                    </a:p>
                  </a:txBody>
                  <a:tcPr>
                    <a:solidFill>
                      <a:schemeClr val="accent2">
                        <a:lumMod val="60000"/>
                        <a:lumOff val="40000"/>
                      </a:schemeClr>
                    </a:solidFill>
                  </a:tcPr>
                </a:tc>
                <a:extLst>
                  <a:ext uri="{0D108BD9-81ED-4DB2-BD59-A6C34878D82A}">
                    <a16:rowId xmlns:a16="http://schemas.microsoft.com/office/drawing/2014/main" val="1603722221"/>
                  </a:ext>
                </a:extLst>
              </a:tr>
              <a:tr h="366841">
                <a:tc>
                  <a:txBody>
                    <a:bodyPr/>
                    <a:lstStyle/>
                    <a:p>
                      <a:r>
                        <a:rPr lang="en-US" sz="1000">
                          <a:latin typeface="Montserrat" panose="00000500000000000000" pitchFamily="2" charset="-70"/>
                        </a:rPr>
                        <a:t>7</a:t>
                      </a:r>
                      <a:endParaRPr lang="lt-LT" sz="1000">
                        <a:latin typeface="Montserrat" panose="00000500000000000000" pitchFamily="2" charset="-70"/>
                      </a:endParaRPr>
                    </a:p>
                  </a:txBody>
                  <a:tcPr/>
                </a:tc>
                <a:tc>
                  <a:txBody>
                    <a:bodyPr/>
                    <a:lstStyle/>
                    <a:p>
                      <a:pPr lvl="0">
                        <a:buNone/>
                      </a:pPr>
                      <a:r>
                        <a:rPr lang="lt-LT" sz="1000" b="0" i="0" u="none" strike="noStrike" noProof="0">
                          <a:solidFill>
                            <a:srgbClr val="242424"/>
                          </a:solidFill>
                          <a:latin typeface="Montserrat"/>
                        </a:rPr>
                        <a:t>Įrengti elektromobilių įkrovimo </a:t>
                      </a:r>
                      <a:r>
                        <a:rPr lang="lt-LT" sz="1000" b="0" i="0" u="none" strike="noStrike" noProof="0" err="1">
                          <a:solidFill>
                            <a:srgbClr val="242424"/>
                          </a:solidFill>
                          <a:latin typeface="Montserrat"/>
                        </a:rPr>
                        <a:t>prieig</a:t>
                      </a:r>
                      <a:r>
                        <a:rPr lang="en-US" sz="1000" b="0" i="0" u="none" strike="noStrike" noProof="0">
                          <a:solidFill>
                            <a:srgbClr val="242424"/>
                          </a:solidFill>
                          <a:latin typeface="Montserrat"/>
                        </a:rPr>
                        <a:t>as</a:t>
                      </a:r>
                      <a:r>
                        <a:rPr lang="lt-LT" sz="1000" b="0" i="0" u="none" strike="noStrike" noProof="0">
                          <a:solidFill>
                            <a:srgbClr val="242424"/>
                          </a:solidFill>
                          <a:latin typeface="Montserrat"/>
                        </a:rPr>
                        <a:t>, vnt.</a:t>
                      </a:r>
                      <a:endParaRPr lang="en-US" sz="1000">
                        <a:latin typeface="Montserrat"/>
                      </a:endParaRPr>
                    </a:p>
                  </a:txBody>
                  <a:tcPr/>
                </a:tc>
                <a:tc>
                  <a:txBody>
                    <a:bodyPr/>
                    <a:lstStyle/>
                    <a:p>
                      <a:pPr algn="ctr"/>
                      <a:r>
                        <a:rPr lang="lt-LT" sz="1000">
                          <a:solidFill>
                            <a:schemeClr val="tx1"/>
                          </a:solidFill>
                          <a:latin typeface="Montserrat"/>
                        </a:rPr>
                        <a:t>VMS</a:t>
                      </a:r>
                    </a:p>
                  </a:txBody>
                  <a:tcPr/>
                </a:tc>
                <a:tc>
                  <a:txBody>
                    <a:bodyPr/>
                    <a:lstStyle/>
                    <a:p>
                      <a:pPr algn="ctr"/>
                      <a:r>
                        <a:rPr lang="en-US" sz="1000">
                          <a:solidFill>
                            <a:schemeClr val="tx1"/>
                          </a:solidFill>
                          <a:latin typeface="Montserrat"/>
                        </a:rPr>
                        <a:t>1030</a:t>
                      </a:r>
                      <a:endParaRPr lang="lt-LT" sz="1000">
                        <a:solidFill>
                          <a:schemeClr val="tx1"/>
                        </a:solidFill>
                        <a:latin typeface="Montserrat"/>
                      </a:endParaRPr>
                    </a:p>
                  </a:txBody>
                  <a:tcPr>
                    <a:solidFill>
                      <a:schemeClr val="accent4">
                        <a:lumMod val="20000"/>
                        <a:lumOff val="80000"/>
                      </a:schemeClr>
                    </a:solidFill>
                  </a:tcPr>
                </a:tc>
                <a:tc>
                  <a:txBody>
                    <a:bodyPr/>
                    <a:lstStyle/>
                    <a:p>
                      <a:pPr algn="ctr"/>
                      <a:r>
                        <a:rPr lang="en-US" sz="1000">
                          <a:solidFill>
                            <a:schemeClr val="tx1"/>
                          </a:solidFill>
                          <a:latin typeface="Montserrat"/>
                        </a:rPr>
                        <a:t>1000</a:t>
                      </a:r>
                      <a:endParaRPr lang="lt-LT" sz="1000">
                        <a:solidFill>
                          <a:schemeClr val="tx1"/>
                        </a:solidFill>
                        <a:latin typeface="Montserrat"/>
                      </a:endParaRPr>
                    </a:p>
                  </a:txBody>
                  <a:tcPr>
                    <a:solidFill>
                      <a:schemeClr val="accent4">
                        <a:lumMod val="40000"/>
                        <a:lumOff val="60000"/>
                      </a:schemeClr>
                    </a:solidFill>
                  </a:tcPr>
                </a:tc>
                <a:tc>
                  <a:txBody>
                    <a:bodyPr/>
                    <a:lstStyle/>
                    <a:p>
                      <a:pPr algn="ctr"/>
                      <a:r>
                        <a:rPr lang="en-US" sz="1000">
                          <a:solidFill>
                            <a:schemeClr val="tx1"/>
                          </a:solidFill>
                          <a:latin typeface="Montserrat"/>
                        </a:rPr>
                        <a:t>1430</a:t>
                      </a:r>
                      <a:endParaRPr lang="lt-LT" sz="1000">
                        <a:solidFill>
                          <a:schemeClr val="tx1"/>
                        </a:solidFill>
                        <a:latin typeface="Montserrat"/>
                      </a:endParaRPr>
                    </a:p>
                  </a:txBody>
                  <a:tcPr>
                    <a:solidFill>
                      <a:schemeClr val="accent4">
                        <a:lumMod val="60000"/>
                        <a:lumOff val="40000"/>
                      </a:schemeClr>
                    </a:solidFill>
                  </a:tcPr>
                </a:tc>
                <a:tc>
                  <a:txBody>
                    <a:bodyPr/>
                    <a:lstStyle/>
                    <a:p>
                      <a:pPr algn="ctr"/>
                      <a:r>
                        <a:rPr lang="en-US" sz="1000">
                          <a:solidFill>
                            <a:schemeClr val="tx1"/>
                          </a:solidFill>
                          <a:latin typeface="Montserrat"/>
                        </a:rPr>
                        <a:t>3460</a:t>
                      </a:r>
                      <a:endParaRPr lang="lt-LT" sz="1000">
                        <a:solidFill>
                          <a:schemeClr val="tx1"/>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1188821820"/>
                  </a:ext>
                </a:extLst>
              </a:tr>
              <a:tr h="370840">
                <a:tc>
                  <a:txBody>
                    <a:bodyPr/>
                    <a:lstStyle/>
                    <a:p>
                      <a:r>
                        <a:rPr lang="en-US" sz="1000">
                          <a:latin typeface="Montserrat" panose="00000500000000000000" pitchFamily="2" charset="-70"/>
                        </a:rPr>
                        <a:t>8</a:t>
                      </a:r>
                      <a:endParaRPr lang="lt-LT" sz="1000">
                        <a:latin typeface="Montserrat" panose="00000500000000000000" pitchFamily="2" charset="-70"/>
                      </a:endParaRPr>
                    </a:p>
                  </a:txBody>
                  <a:tcPr/>
                </a:tc>
                <a:tc>
                  <a:txBody>
                    <a:bodyPr/>
                    <a:lstStyle/>
                    <a:p>
                      <a:pPr lvl="0">
                        <a:buNone/>
                      </a:pPr>
                      <a:r>
                        <a:rPr lang="en-US" sz="1000" b="0" i="0" u="none" strike="noStrike" noProof="0" err="1">
                          <a:solidFill>
                            <a:srgbClr val="242424"/>
                          </a:solidFill>
                          <a:latin typeface="Montserrat"/>
                        </a:rPr>
                        <a:t>Įvesti</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mažos</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taršos</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zoną</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Senamiestyje</a:t>
                      </a:r>
                      <a:r>
                        <a:rPr lang="lt-LT" sz="1000" b="0" i="0" u="none" strike="noStrike" noProof="0">
                          <a:solidFill>
                            <a:srgbClr val="242424"/>
                          </a:solidFill>
                          <a:latin typeface="Montserrat"/>
                        </a:rPr>
                        <a:t>,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JUDU</a:t>
                      </a:r>
                    </a:p>
                  </a:txBody>
                  <a:tcPr/>
                </a:tc>
                <a:tc>
                  <a:txBody>
                    <a:bodyPr/>
                    <a:lstStyle/>
                    <a:p>
                      <a:pPr algn="ctr"/>
                      <a:r>
                        <a:rPr lang="en-US" sz="1000">
                          <a:solidFill>
                            <a:schemeClr val="tx1"/>
                          </a:solidFill>
                          <a:latin typeface="Montserrat"/>
                        </a:rPr>
                        <a:t>1</a:t>
                      </a:r>
                    </a:p>
                  </a:txBody>
                  <a:tcPr>
                    <a:solidFill>
                      <a:schemeClr val="accent4">
                        <a:lumMod val="20000"/>
                        <a:lumOff val="80000"/>
                      </a:schemeClr>
                    </a:solidFill>
                  </a:tcPr>
                </a:tc>
                <a:tc>
                  <a:txBody>
                    <a:bodyPr/>
                    <a:lstStyle/>
                    <a:p>
                      <a:pPr algn="ctr"/>
                      <a:r>
                        <a:rPr lang="en-US" sz="1000">
                          <a:solidFill>
                            <a:schemeClr val="tx1"/>
                          </a:solidFill>
                          <a:latin typeface="Montserrat"/>
                        </a:rPr>
                        <a:t>0</a:t>
                      </a:r>
                    </a:p>
                  </a:txBody>
                  <a:tcPr>
                    <a:solidFill>
                      <a:schemeClr val="accent4">
                        <a:lumMod val="40000"/>
                        <a:lumOff val="60000"/>
                      </a:schemeClr>
                    </a:solidFill>
                  </a:tcPr>
                </a:tc>
                <a:tc>
                  <a:txBody>
                    <a:bodyPr/>
                    <a:lstStyle/>
                    <a:p>
                      <a:pPr algn="ctr"/>
                      <a:r>
                        <a:rPr lang="en-US" sz="1000">
                          <a:solidFill>
                            <a:schemeClr val="tx1"/>
                          </a:solidFill>
                          <a:latin typeface="Montserrat"/>
                        </a:rPr>
                        <a:t>0</a:t>
                      </a:r>
                    </a:p>
                  </a:txBody>
                  <a:tcPr>
                    <a:solidFill>
                      <a:schemeClr val="accent4">
                        <a:lumMod val="60000"/>
                        <a:lumOff val="40000"/>
                      </a:schemeClr>
                    </a:solidFill>
                  </a:tcPr>
                </a:tc>
                <a:tc>
                  <a:txBody>
                    <a:bodyPr/>
                    <a:lstStyle/>
                    <a:p>
                      <a:pPr algn="ctr"/>
                      <a:r>
                        <a:rPr lang="lt-LT" sz="1000">
                          <a:solidFill>
                            <a:schemeClr val="tx1"/>
                          </a:solidFill>
                          <a:latin typeface="Montserrat"/>
                        </a:rPr>
                        <a:t>1</a:t>
                      </a:r>
                    </a:p>
                  </a:txBody>
                  <a:tcPr>
                    <a:solidFill>
                      <a:schemeClr val="accent2">
                        <a:lumMod val="60000"/>
                        <a:lumOff val="40000"/>
                      </a:schemeClr>
                    </a:solidFill>
                  </a:tcPr>
                </a:tc>
                <a:extLst>
                  <a:ext uri="{0D108BD9-81ED-4DB2-BD59-A6C34878D82A}">
                    <a16:rowId xmlns:a16="http://schemas.microsoft.com/office/drawing/2014/main" val="3748613847"/>
                  </a:ext>
                </a:extLst>
              </a:tr>
            </a:tbl>
          </a:graphicData>
        </a:graphic>
      </p:graphicFrame>
    </p:spTree>
    <p:extLst>
      <p:ext uri="{BB962C8B-B14F-4D97-AF65-F5344CB8AC3E}">
        <p14:creationId xmlns:p14="http://schemas.microsoft.com/office/powerpoint/2010/main" val="1377168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0;p20">
            <a:extLst>
              <a:ext uri="{FF2B5EF4-FFF2-40B4-BE49-F238E27FC236}">
                <a16:creationId xmlns:a16="http://schemas.microsoft.com/office/drawing/2014/main" id="{DB0C0DAD-EA90-262E-2842-A4FB92B8698D}"/>
              </a:ext>
            </a:extLst>
          </p:cNvPr>
          <p:cNvSpPr txBox="1">
            <a:spLocks/>
          </p:cNvSpPr>
          <p:nvPr/>
        </p:nvSpPr>
        <p:spPr>
          <a:xfrm>
            <a:off x="503848" y="169659"/>
            <a:ext cx="8270110" cy="502723"/>
          </a:xfrm>
          <a:prstGeom prst="rect">
            <a:avLst/>
          </a:prstGeom>
          <a:noFill/>
          <a:ln>
            <a:noFill/>
          </a:ln>
        </p:spPr>
        <p:txBody>
          <a:bodyPr spcFirstLastPara="1" wrap="square" lIns="0" tIns="34275" rIns="68575" bIns="34275" anchor="t" anchorCtr="0">
            <a:normAutofit fontScale="92500"/>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2025-2027 m. veiksmų planas (</a:t>
            </a:r>
            <a:r>
              <a:rPr lang="lt-LT" sz="2000" b="1" err="1">
                <a:solidFill>
                  <a:srgbClr val="242750"/>
                </a:solidFill>
              </a:rPr>
              <a:t>ekologizavimas</a:t>
            </a:r>
            <a:r>
              <a:rPr lang="lt-LT" sz="2000" b="1">
                <a:solidFill>
                  <a:srgbClr val="242750"/>
                </a:solidFill>
              </a:rPr>
              <a:t>, eismo valdymas)</a:t>
            </a:r>
            <a:endParaRPr lang="lt-LT" sz="2000" b="1"/>
          </a:p>
        </p:txBody>
      </p:sp>
      <p:graphicFrame>
        <p:nvGraphicFramePr>
          <p:cNvPr id="7" name="Table 6">
            <a:extLst>
              <a:ext uri="{FF2B5EF4-FFF2-40B4-BE49-F238E27FC236}">
                <a16:creationId xmlns:a16="http://schemas.microsoft.com/office/drawing/2014/main" id="{D889999F-6F69-37EC-663D-3A7F5C37E108}"/>
              </a:ext>
            </a:extLst>
          </p:cNvPr>
          <p:cNvGraphicFramePr>
            <a:graphicFrameLocks noGrp="1"/>
          </p:cNvGraphicFramePr>
          <p:nvPr>
            <p:extLst>
              <p:ext uri="{D42A27DB-BD31-4B8C-83A1-F6EECF244321}">
                <p14:modId xmlns:p14="http://schemas.microsoft.com/office/powerpoint/2010/main" val="3602256908"/>
              </p:ext>
            </p:extLst>
          </p:nvPr>
        </p:nvGraphicFramePr>
        <p:xfrm>
          <a:off x="177628" y="749128"/>
          <a:ext cx="8542845" cy="1508759"/>
        </p:xfrm>
        <a:graphic>
          <a:graphicData uri="http://schemas.openxmlformats.org/drawingml/2006/table">
            <a:tbl>
              <a:tblPr firstRow="1" bandRow="1">
                <a:tableStyleId>{E88F7DE2-BFA3-404E-B552-D445A4DC9ABD}</a:tableStyleId>
              </a:tblPr>
              <a:tblGrid>
                <a:gridCol w="409893">
                  <a:extLst>
                    <a:ext uri="{9D8B030D-6E8A-4147-A177-3AD203B41FA5}">
                      <a16:colId xmlns:a16="http://schemas.microsoft.com/office/drawing/2014/main" val="4090065044"/>
                    </a:ext>
                  </a:extLst>
                </a:gridCol>
                <a:gridCol w="3838143">
                  <a:extLst>
                    <a:ext uri="{9D8B030D-6E8A-4147-A177-3AD203B41FA5}">
                      <a16:colId xmlns:a16="http://schemas.microsoft.com/office/drawing/2014/main" val="1620348100"/>
                    </a:ext>
                  </a:extLst>
                </a:gridCol>
                <a:gridCol w="1066799">
                  <a:extLst>
                    <a:ext uri="{9D8B030D-6E8A-4147-A177-3AD203B41FA5}">
                      <a16:colId xmlns:a16="http://schemas.microsoft.com/office/drawing/2014/main" val="844973337"/>
                    </a:ext>
                  </a:extLst>
                </a:gridCol>
                <a:gridCol w="769256">
                  <a:extLst>
                    <a:ext uri="{9D8B030D-6E8A-4147-A177-3AD203B41FA5}">
                      <a16:colId xmlns:a16="http://schemas.microsoft.com/office/drawing/2014/main" val="1493086253"/>
                    </a:ext>
                  </a:extLst>
                </a:gridCol>
                <a:gridCol w="849086">
                  <a:extLst>
                    <a:ext uri="{9D8B030D-6E8A-4147-A177-3AD203B41FA5}">
                      <a16:colId xmlns:a16="http://schemas.microsoft.com/office/drawing/2014/main" val="2311483703"/>
                    </a:ext>
                  </a:extLst>
                </a:gridCol>
                <a:gridCol w="798285">
                  <a:extLst>
                    <a:ext uri="{9D8B030D-6E8A-4147-A177-3AD203B41FA5}">
                      <a16:colId xmlns:a16="http://schemas.microsoft.com/office/drawing/2014/main" val="163893701"/>
                    </a:ext>
                  </a:extLst>
                </a:gridCol>
                <a:gridCol w="811383">
                  <a:extLst>
                    <a:ext uri="{9D8B030D-6E8A-4147-A177-3AD203B41FA5}">
                      <a16:colId xmlns:a16="http://schemas.microsoft.com/office/drawing/2014/main" val="3597599038"/>
                    </a:ext>
                  </a:extLst>
                </a:gridCol>
              </a:tblGrid>
              <a:tr h="370840">
                <a:tc>
                  <a:txBody>
                    <a:bodyPr/>
                    <a:lstStyle/>
                    <a:p>
                      <a:r>
                        <a:rPr lang="lt-LT" sz="1000" b="1">
                          <a:latin typeface="Montserrat"/>
                        </a:rPr>
                        <a:t>Nr.</a:t>
                      </a:r>
                    </a:p>
                  </a:txBody>
                  <a:tcPr>
                    <a:solidFill>
                      <a:schemeClr val="bg1">
                        <a:lumMod val="85000"/>
                      </a:schemeClr>
                    </a:solidFill>
                  </a:tcPr>
                </a:tc>
                <a:tc>
                  <a:txBody>
                    <a:bodyPr/>
                    <a:lstStyle/>
                    <a:p>
                      <a:r>
                        <a:rPr lang="en-US" sz="1000" b="1">
                          <a:latin typeface="Montserrat" panose="00000500000000000000" pitchFamily="2" charset="-70"/>
                        </a:rPr>
                        <a:t>Veiksmas</a:t>
                      </a:r>
                      <a:endParaRPr lang="lt-LT" sz="1000" b="1">
                        <a:latin typeface="Montserrat" panose="00000500000000000000" pitchFamily="2" charset="-70"/>
                      </a:endParaRPr>
                    </a:p>
                  </a:txBody>
                  <a:tcPr>
                    <a:solidFill>
                      <a:schemeClr val="bg1">
                        <a:lumMod val="85000"/>
                      </a:schemeClr>
                    </a:solidFill>
                  </a:tcPr>
                </a:tc>
                <a:tc>
                  <a:txBody>
                    <a:bodyPr/>
                    <a:lstStyle/>
                    <a:p>
                      <a:pPr algn="ctr"/>
                      <a:r>
                        <a:rPr lang="lt-LT" sz="1000" b="1">
                          <a:latin typeface="Montserrat"/>
                        </a:rPr>
                        <a:t>Atsakingas</a:t>
                      </a:r>
                    </a:p>
                  </a:txBody>
                  <a:tcPr>
                    <a:solidFill>
                      <a:schemeClr val="bg1">
                        <a:lumMod val="85000"/>
                      </a:schemeClr>
                    </a:solidFill>
                  </a:tcPr>
                </a:tc>
                <a:tc>
                  <a:txBody>
                    <a:bodyPr/>
                    <a:lstStyle/>
                    <a:p>
                      <a:pPr algn="ctr"/>
                      <a:r>
                        <a:rPr lang="en-US" sz="1000" b="1">
                          <a:latin typeface="Montserrat"/>
                        </a:rPr>
                        <a:t>2025</a:t>
                      </a:r>
                      <a:endParaRPr lang="lt-LT" sz="1000" b="1">
                        <a:latin typeface="Montserrat"/>
                      </a:endParaRPr>
                    </a:p>
                  </a:txBody>
                  <a:tcPr>
                    <a:solidFill>
                      <a:schemeClr val="accent4">
                        <a:lumMod val="20000"/>
                        <a:lumOff val="80000"/>
                      </a:schemeClr>
                    </a:solidFill>
                  </a:tcPr>
                </a:tc>
                <a:tc>
                  <a:txBody>
                    <a:bodyPr/>
                    <a:lstStyle/>
                    <a:p>
                      <a:pPr algn="ctr"/>
                      <a:r>
                        <a:rPr lang="en-US" sz="1000" b="1">
                          <a:latin typeface="Montserrat"/>
                        </a:rPr>
                        <a:t>2026</a:t>
                      </a:r>
                      <a:endParaRPr lang="lt-LT" sz="1000" b="1">
                        <a:latin typeface="Montserrat"/>
                      </a:endParaRPr>
                    </a:p>
                  </a:txBody>
                  <a:tcPr>
                    <a:solidFill>
                      <a:schemeClr val="accent4">
                        <a:lumMod val="40000"/>
                        <a:lumOff val="60000"/>
                      </a:schemeClr>
                    </a:solidFill>
                  </a:tcPr>
                </a:tc>
                <a:tc>
                  <a:txBody>
                    <a:bodyPr/>
                    <a:lstStyle/>
                    <a:p>
                      <a:pPr algn="ctr"/>
                      <a:r>
                        <a:rPr lang="en-US" sz="1000" b="1">
                          <a:latin typeface="Montserrat"/>
                        </a:rPr>
                        <a:t>2027</a:t>
                      </a:r>
                      <a:endParaRPr lang="lt-LT" sz="1000" b="1">
                        <a:latin typeface="Montserrat"/>
                      </a:endParaRPr>
                    </a:p>
                  </a:txBody>
                  <a:tcPr>
                    <a:solidFill>
                      <a:schemeClr val="accent4">
                        <a:lumMod val="60000"/>
                        <a:lumOff val="40000"/>
                      </a:schemeClr>
                    </a:solidFill>
                  </a:tcPr>
                </a:tc>
                <a:tc>
                  <a:txBody>
                    <a:bodyPr/>
                    <a:lstStyle/>
                    <a:p>
                      <a:pPr algn="ctr"/>
                      <a:r>
                        <a:rPr lang="en-US" sz="1000" b="1">
                          <a:latin typeface="Montserrat"/>
                        </a:rPr>
                        <a:t>I</a:t>
                      </a:r>
                      <a:r>
                        <a:rPr lang="lt-LT" sz="1000" b="1">
                          <a:latin typeface="Montserrat"/>
                        </a:rPr>
                        <a:t>š viso</a:t>
                      </a:r>
                    </a:p>
                  </a:txBody>
                  <a:tcPr>
                    <a:solidFill>
                      <a:schemeClr val="accent2">
                        <a:lumMod val="60000"/>
                        <a:lumOff val="40000"/>
                      </a:schemeClr>
                    </a:solidFill>
                  </a:tcPr>
                </a:tc>
                <a:extLst>
                  <a:ext uri="{0D108BD9-81ED-4DB2-BD59-A6C34878D82A}">
                    <a16:rowId xmlns:a16="http://schemas.microsoft.com/office/drawing/2014/main" val="1394290635"/>
                  </a:ext>
                </a:extLst>
              </a:tr>
              <a:tr h="370840">
                <a:tc>
                  <a:txBody>
                    <a:bodyPr/>
                    <a:lstStyle/>
                    <a:p>
                      <a:r>
                        <a:rPr lang="lt-LT" sz="1000">
                          <a:latin typeface="Montserrat"/>
                        </a:rPr>
                        <a:t>9</a:t>
                      </a:r>
                      <a:endParaRPr lang="en-US" sz="1000">
                        <a:latin typeface="Montserrat"/>
                      </a:endParaRPr>
                    </a:p>
                  </a:txBody>
                  <a:tcPr/>
                </a:tc>
                <a:tc>
                  <a:txBody>
                    <a:bodyPr/>
                    <a:lstStyle/>
                    <a:p>
                      <a:pPr lvl="0">
                        <a:buNone/>
                      </a:pPr>
                      <a:r>
                        <a:rPr lang="lt-LT" sz="1000" b="0" i="0" u="none" strike="noStrike" noProof="0">
                          <a:solidFill>
                            <a:srgbClr val="242424"/>
                          </a:solidFill>
                          <a:latin typeface="Montserrat"/>
                        </a:rPr>
                        <a:t>Įrengti "Statyk ir važiuok" aikštelę Nemenčinės pl.,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JUDU</a:t>
                      </a:r>
                    </a:p>
                  </a:txBody>
                  <a:tcPr/>
                </a:tc>
                <a:tc>
                  <a:txBody>
                    <a:bodyPr/>
                    <a:lstStyle/>
                    <a:p>
                      <a:pPr algn="ctr"/>
                      <a:r>
                        <a:rPr lang="en-US" sz="1000">
                          <a:solidFill>
                            <a:schemeClr val="tx1"/>
                          </a:solidFill>
                          <a:latin typeface="Montserrat"/>
                        </a:rPr>
                        <a:t>0</a:t>
                      </a:r>
                    </a:p>
                  </a:txBody>
                  <a:tcPr>
                    <a:solidFill>
                      <a:schemeClr val="accent4">
                        <a:lumMod val="20000"/>
                        <a:lumOff val="80000"/>
                      </a:schemeClr>
                    </a:solidFill>
                  </a:tcPr>
                </a:tc>
                <a:tc>
                  <a:txBody>
                    <a:bodyPr/>
                    <a:lstStyle/>
                    <a:p>
                      <a:pPr algn="ctr"/>
                      <a:r>
                        <a:rPr lang="en-US" sz="1000">
                          <a:solidFill>
                            <a:schemeClr val="tx1"/>
                          </a:solidFill>
                          <a:latin typeface="Montserrat"/>
                        </a:rPr>
                        <a:t>0</a:t>
                      </a:r>
                    </a:p>
                  </a:txBody>
                  <a:tcPr>
                    <a:solidFill>
                      <a:schemeClr val="accent4">
                        <a:lumMod val="40000"/>
                        <a:lumOff val="60000"/>
                      </a:schemeClr>
                    </a:solidFill>
                  </a:tcPr>
                </a:tc>
                <a:tc>
                  <a:txBody>
                    <a:bodyPr/>
                    <a:lstStyle/>
                    <a:p>
                      <a:pPr algn="ctr"/>
                      <a:r>
                        <a:rPr lang="en-US" sz="1000">
                          <a:solidFill>
                            <a:schemeClr val="tx1"/>
                          </a:solidFill>
                          <a:latin typeface="Montserrat"/>
                        </a:rPr>
                        <a:t>1</a:t>
                      </a:r>
                    </a:p>
                  </a:txBody>
                  <a:tcPr>
                    <a:solidFill>
                      <a:schemeClr val="accent4">
                        <a:lumMod val="60000"/>
                        <a:lumOff val="40000"/>
                      </a:schemeClr>
                    </a:solidFill>
                  </a:tcPr>
                </a:tc>
                <a:tc>
                  <a:txBody>
                    <a:bodyPr/>
                    <a:lstStyle/>
                    <a:p>
                      <a:pPr algn="ctr"/>
                      <a:r>
                        <a:rPr lang="en-US" sz="1000">
                          <a:solidFill>
                            <a:schemeClr val="tx1"/>
                          </a:solidFill>
                          <a:latin typeface="Montserrat"/>
                        </a:rPr>
                        <a:t>1</a:t>
                      </a:r>
                    </a:p>
                  </a:txBody>
                  <a:tcPr>
                    <a:solidFill>
                      <a:schemeClr val="accent2">
                        <a:lumMod val="60000"/>
                        <a:lumOff val="40000"/>
                      </a:schemeClr>
                    </a:solidFill>
                  </a:tcPr>
                </a:tc>
                <a:extLst>
                  <a:ext uri="{0D108BD9-81ED-4DB2-BD59-A6C34878D82A}">
                    <a16:rowId xmlns:a16="http://schemas.microsoft.com/office/drawing/2014/main" val="1004016835"/>
                  </a:ext>
                </a:extLst>
              </a:tr>
              <a:tr h="370840">
                <a:tc>
                  <a:txBody>
                    <a:bodyPr/>
                    <a:lstStyle/>
                    <a:p>
                      <a:r>
                        <a:rPr lang="en-US" sz="1000">
                          <a:latin typeface="Montserrat" panose="00000500000000000000" pitchFamily="2" charset="-70"/>
                        </a:rPr>
                        <a:t>1</a:t>
                      </a:r>
                      <a:r>
                        <a:rPr lang="lt-LT" sz="1000">
                          <a:latin typeface="Montserrat" panose="00000500000000000000" pitchFamily="2" charset="-70"/>
                        </a:rPr>
                        <a:t>0</a:t>
                      </a:r>
                    </a:p>
                  </a:txBody>
                  <a:tcPr/>
                </a:tc>
                <a:tc>
                  <a:txBody>
                    <a:bodyPr/>
                    <a:lstStyle/>
                    <a:p>
                      <a:pPr lvl="0">
                        <a:buNone/>
                      </a:pPr>
                      <a:r>
                        <a:rPr lang="lt-LT" sz="1000" b="0" i="0" u="none" strike="noStrike" noProof="0">
                          <a:solidFill>
                            <a:srgbClr val="000000"/>
                          </a:solidFill>
                          <a:latin typeface="Montserrat"/>
                        </a:rPr>
                        <a:t>Įdiegti eismo saugos priemones juodųjų dėmių vietose,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VMS</a:t>
                      </a:r>
                      <a:endParaRPr lang="en-US" sz="1000">
                        <a:latin typeface="Montserrat"/>
                      </a:endParaRPr>
                    </a:p>
                    <a:p>
                      <a:pPr lvl="0" algn="ctr">
                        <a:lnSpc>
                          <a:spcPct val="100000"/>
                        </a:lnSpc>
                        <a:spcBef>
                          <a:spcPts val="0"/>
                        </a:spcBef>
                        <a:spcAft>
                          <a:spcPts val="0"/>
                        </a:spcAft>
                        <a:buNone/>
                      </a:pPr>
                      <a:r>
                        <a:rPr lang="en-US" sz="1000" b="0" i="0" u="none" strike="noStrike" noProof="0">
                          <a:solidFill>
                            <a:srgbClr val="000000"/>
                          </a:solidFill>
                          <a:latin typeface="Montserrat"/>
                        </a:rPr>
                        <a:t>JUDU</a:t>
                      </a:r>
                      <a:endParaRPr lang="en-US" sz="1000">
                        <a:latin typeface="Montserrat"/>
                      </a:endParaRPr>
                    </a:p>
                  </a:txBody>
                  <a:tcPr/>
                </a:tc>
                <a:tc>
                  <a:txBody>
                    <a:bodyPr/>
                    <a:lstStyle/>
                    <a:p>
                      <a:pPr algn="ctr"/>
                      <a:r>
                        <a:rPr lang="en-US" sz="1000">
                          <a:solidFill>
                            <a:schemeClr val="tx1"/>
                          </a:solidFill>
                          <a:latin typeface="Montserrat"/>
                        </a:rPr>
                        <a:t>10</a:t>
                      </a:r>
                    </a:p>
                  </a:txBody>
                  <a:tcPr>
                    <a:solidFill>
                      <a:schemeClr val="accent4">
                        <a:lumMod val="20000"/>
                        <a:lumOff val="80000"/>
                      </a:schemeClr>
                    </a:solidFill>
                  </a:tcPr>
                </a:tc>
                <a:tc>
                  <a:txBody>
                    <a:bodyPr/>
                    <a:lstStyle/>
                    <a:p>
                      <a:pPr algn="ctr"/>
                      <a:r>
                        <a:rPr lang="en-US" sz="1000">
                          <a:solidFill>
                            <a:schemeClr val="tx1"/>
                          </a:solidFill>
                          <a:latin typeface="Montserrat"/>
                        </a:rPr>
                        <a:t>10</a:t>
                      </a:r>
                    </a:p>
                  </a:txBody>
                  <a:tcPr>
                    <a:solidFill>
                      <a:schemeClr val="accent4">
                        <a:lumMod val="40000"/>
                        <a:lumOff val="60000"/>
                      </a:schemeClr>
                    </a:solidFill>
                  </a:tcPr>
                </a:tc>
                <a:tc>
                  <a:txBody>
                    <a:bodyPr/>
                    <a:lstStyle/>
                    <a:p>
                      <a:pPr algn="ctr"/>
                      <a:r>
                        <a:rPr lang="en-US" sz="1000">
                          <a:solidFill>
                            <a:schemeClr val="tx1"/>
                          </a:solidFill>
                          <a:latin typeface="Montserrat"/>
                        </a:rPr>
                        <a:t>10</a:t>
                      </a:r>
                    </a:p>
                  </a:txBody>
                  <a:tcPr>
                    <a:solidFill>
                      <a:schemeClr val="accent4">
                        <a:lumMod val="60000"/>
                        <a:lumOff val="40000"/>
                      </a:schemeClr>
                    </a:solidFill>
                  </a:tcPr>
                </a:tc>
                <a:tc>
                  <a:txBody>
                    <a:bodyPr/>
                    <a:lstStyle/>
                    <a:p>
                      <a:pPr algn="ctr"/>
                      <a:r>
                        <a:rPr lang="en-US" sz="1000">
                          <a:solidFill>
                            <a:schemeClr val="tx1"/>
                          </a:solidFill>
                          <a:latin typeface="Montserrat"/>
                        </a:rPr>
                        <a:t>30</a:t>
                      </a:r>
                    </a:p>
                  </a:txBody>
                  <a:tcPr>
                    <a:solidFill>
                      <a:schemeClr val="accent2">
                        <a:lumMod val="60000"/>
                        <a:lumOff val="40000"/>
                      </a:schemeClr>
                    </a:solidFill>
                  </a:tcPr>
                </a:tc>
                <a:extLst>
                  <a:ext uri="{0D108BD9-81ED-4DB2-BD59-A6C34878D82A}">
                    <a16:rowId xmlns:a16="http://schemas.microsoft.com/office/drawing/2014/main" val="20852027"/>
                  </a:ext>
                </a:extLst>
              </a:tr>
              <a:tr h="370839">
                <a:tc>
                  <a:txBody>
                    <a:bodyPr/>
                    <a:lstStyle/>
                    <a:p>
                      <a:pPr lvl="0">
                        <a:buNone/>
                      </a:pPr>
                      <a:r>
                        <a:rPr lang="en-US" sz="1000">
                          <a:latin typeface="Montserrat"/>
                        </a:rPr>
                        <a:t>1</a:t>
                      </a:r>
                      <a:r>
                        <a:rPr lang="lt-LT" sz="1000">
                          <a:latin typeface="Montserrat"/>
                        </a:rPr>
                        <a:t>1</a:t>
                      </a:r>
                      <a:endParaRPr lang="en-US" sz="1000">
                        <a:latin typeface="Montserrat"/>
                      </a:endParaRPr>
                    </a:p>
                  </a:txBody>
                  <a:tcPr/>
                </a:tc>
                <a:tc>
                  <a:txBody>
                    <a:bodyPr/>
                    <a:lstStyle/>
                    <a:p>
                      <a:pPr lvl="0">
                        <a:buNone/>
                      </a:pPr>
                      <a:r>
                        <a:rPr lang="lt-LT" sz="1000" b="0" i="0" u="none" strike="noStrike" noProof="0">
                          <a:solidFill>
                            <a:srgbClr val="242424"/>
                          </a:solidFill>
                          <a:latin typeface="Montserrat"/>
                        </a:rPr>
                        <a:t>Įsteigti Judumo koordinavimo centrą,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JUDU</a:t>
                      </a:r>
                    </a:p>
                  </a:txBody>
                  <a:tcPr/>
                </a:tc>
                <a:tc>
                  <a:txBody>
                    <a:bodyPr/>
                    <a:lstStyle/>
                    <a:p>
                      <a:pPr lvl="0" algn="ctr">
                        <a:buNone/>
                      </a:pPr>
                      <a:r>
                        <a:rPr lang="en-US" sz="1000">
                          <a:solidFill>
                            <a:schemeClr val="tx1"/>
                          </a:solidFill>
                          <a:latin typeface="Montserrat"/>
                        </a:rPr>
                        <a:t>0</a:t>
                      </a:r>
                    </a:p>
                  </a:txBody>
                  <a:tcPr>
                    <a:solidFill>
                      <a:schemeClr val="accent4">
                        <a:lumMod val="20000"/>
                        <a:lumOff val="80000"/>
                      </a:schemeClr>
                    </a:solidFill>
                  </a:tcPr>
                </a:tc>
                <a:tc>
                  <a:txBody>
                    <a:bodyPr/>
                    <a:lstStyle/>
                    <a:p>
                      <a:pPr lvl="0" algn="ctr">
                        <a:buNone/>
                      </a:pPr>
                      <a:r>
                        <a:rPr lang="en-US" sz="1000">
                          <a:solidFill>
                            <a:schemeClr val="tx1"/>
                          </a:solidFill>
                          <a:latin typeface="Montserrat"/>
                        </a:rPr>
                        <a:t>0</a:t>
                      </a:r>
                    </a:p>
                  </a:txBody>
                  <a:tcPr>
                    <a:solidFill>
                      <a:schemeClr val="accent4">
                        <a:lumMod val="40000"/>
                        <a:lumOff val="60000"/>
                      </a:schemeClr>
                    </a:solidFill>
                  </a:tcPr>
                </a:tc>
                <a:tc>
                  <a:txBody>
                    <a:bodyPr/>
                    <a:lstStyle/>
                    <a:p>
                      <a:pPr lvl="0" algn="ctr">
                        <a:buNone/>
                      </a:pPr>
                      <a:r>
                        <a:rPr lang="en-US" sz="1000">
                          <a:solidFill>
                            <a:schemeClr val="tx1"/>
                          </a:solidFill>
                          <a:latin typeface="Montserrat"/>
                        </a:rPr>
                        <a:t>1</a:t>
                      </a:r>
                    </a:p>
                  </a:txBody>
                  <a:tcPr>
                    <a:solidFill>
                      <a:schemeClr val="accent4">
                        <a:lumMod val="60000"/>
                        <a:lumOff val="40000"/>
                      </a:schemeClr>
                    </a:solidFill>
                  </a:tcPr>
                </a:tc>
                <a:tc>
                  <a:txBody>
                    <a:bodyPr/>
                    <a:lstStyle/>
                    <a:p>
                      <a:pPr lvl="0" algn="ctr">
                        <a:buNone/>
                      </a:pPr>
                      <a:r>
                        <a:rPr lang="en-US" sz="1000">
                          <a:solidFill>
                            <a:schemeClr val="tx1"/>
                          </a:solidFill>
                          <a:latin typeface="Montserrat"/>
                        </a:rPr>
                        <a:t>1</a:t>
                      </a:r>
                    </a:p>
                  </a:txBody>
                  <a:tcPr>
                    <a:solidFill>
                      <a:schemeClr val="accent2">
                        <a:lumMod val="60000"/>
                        <a:lumOff val="40000"/>
                      </a:schemeClr>
                    </a:solidFill>
                  </a:tcPr>
                </a:tc>
                <a:extLst>
                  <a:ext uri="{0D108BD9-81ED-4DB2-BD59-A6C34878D82A}">
                    <a16:rowId xmlns:a16="http://schemas.microsoft.com/office/drawing/2014/main" val="3490282409"/>
                  </a:ext>
                </a:extLst>
              </a:tr>
            </a:tbl>
          </a:graphicData>
        </a:graphic>
      </p:graphicFrame>
    </p:spTree>
    <p:extLst>
      <p:ext uri="{BB962C8B-B14F-4D97-AF65-F5344CB8AC3E}">
        <p14:creationId xmlns:p14="http://schemas.microsoft.com/office/powerpoint/2010/main" val="3831375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0;p20">
            <a:extLst>
              <a:ext uri="{FF2B5EF4-FFF2-40B4-BE49-F238E27FC236}">
                <a16:creationId xmlns:a16="http://schemas.microsoft.com/office/drawing/2014/main" id="{3F5566DA-1F14-0DCC-6284-82643FAFFC5F}"/>
              </a:ext>
            </a:extLst>
          </p:cNvPr>
          <p:cNvSpPr txBox="1">
            <a:spLocks/>
          </p:cNvSpPr>
          <p:nvPr/>
        </p:nvSpPr>
        <p:spPr>
          <a:xfrm>
            <a:off x="503848" y="169659"/>
            <a:ext cx="8545809" cy="502723"/>
          </a:xfrm>
          <a:prstGeom prst="rect">
            <a:avLst/>
          </a:prstGeom>
          <a:noFill/>
          <a:ln>
            <a:noFill/>
          </a:ln>
        </p:spPr>
        <p:txBody>
          <a:bodyPr spcFirstLastPara="1" wrap="square" lIns="0"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Paruošiamieji veiksmai ruošiantis 2028-2030m. periodo įgyvendinimui</a:t>
            </a:r>
            <a:endParaRPr lang="lt-LT" sz="2000" b="1"/>
          </a:p>
        </p:txBody>
      </p:sp>
      <p:sp>
        <p:nvSpPr>
          <p:cNvPr id="7" name="Google Shape;131;p20">
            <a:extLst>
              <a:ext uri="{FF2B5EF4-FFF2-40B4-BE49-F238E27FC236}">
                <a16:creationId xmlns:a16="http://schemas.microsoft.com/office/drawing/2014/main" id="{1472F16D-DDE0-D03D-175E-0539CABC5183}"/>
              </a:ext>
            </a:extLst>
          </p:cNvPr>
          <p:cNvSpPr txBox="1"/>
          <p:nvPr/>
        </p:nvSpPr>
        <p:spPr>
          <a:xfrm>
            <a:off x="503848" y="1013459"/>
            <a:ext cx="8458723" cy="3510847"/>
          </a:xfrm>
          <a:prstGeom prst="rect">
            <a:avLst/>
          </a:prstGeom>
          <a:noFill/>
          <a:ln>
            <a:noFill/>
          </a:ln>
        </p:spPr>
        <p:txBody>
          <a:bodyPr spcFirstLastPara="1" wrap="square" lIns="0" tIns="0" rIns="0" bIns="0" anchor="t" anchorCtr="0">
            <a:noAutofit/>
          </a:bodyPr>
          <a:lstStyle/>
          <a:p>
            <a:pPr algn="just">
              <a:lnSpc>
                <a:spcPct val="150000"/>
              </a:lnSpc>
            </a:pPr>
            <a:r>
              <a:rPr lang="lt-LT" sz="1100">
                <a:latin typeface="Montserrat"/>
                <a:ea typeface="Montserrat"/>
                <a:cs typeface="Montserrat"/>
                <a:sym typeface="Montserrat"/>
              </a:rPr>
              <a:t>1. Įvertinti galimybes įrengti ir suprojektuoti naujas požemines/antžemines daugiaaukštes automobilių stovėjimo aikšteles CUP ir Iešmininkų g. teritorijose;</a:t>
            </a:r>
            <a:endParaRPr lang="lt" sz="1100">
              <a:latin typeface="Montserrat"/>
              <a:ea typeface="Montserrat"/>
              <a:cs typeface="Montserrat"/>
            </a:endParaRPr>
          </a:p>
          <a:p>
            <a:pPr algn="just">
              <a:lnSpc>
                <a:spcPct val="150000"/>
              </a:lnSpc>
            </a:pPr>
            <a:r>
              <a:rPr lang="lt" sz="1100">
                <a:latin typeface="Montserrat"/>
                <a:ea typeface="Montserrat"/>
                <a:cs typeface="Montserrat"/>
                <a:sym typeface="Montserrat"/>
              </a:rPr>
              <a:t>2. Siekiant skatinti </a:t>
            </a:r>
            <a:r>
              <a:rPr lang="lt-LT" sz="1100">
                <a:latin typeface="Montserrat"/>
                <a:ea typeface="Montserrat"/>
                <a:cs typeface="Montserrat"/>
                <a:sym typeface="Montserrat"/>
              </a:rPr>
              <a:t>atvykstančius žmones iš aplinkinių rajonų ir kitų miestų, bei sukuriant galimybes palikti automobilius prie įvažiavimo į miestą ir persėsti į VT priemones, siūloma</a:t>
            </a:r>
            <a:r>
              <a:rPr lang="lt" sz="1100">
                <a:latin typeface="Montserrat"/>
                <a:ea typeface="Montserrat"/>
                <a:cs typeface="Montserrat"/>
                <a:sym typeface="Montserrat"/>
              </a:rPr>
              <a:t> parengti "Statyk ir važiuok" plėtros analizę ir nustatyti potencialias šių aikštelių įrengimo vietas.</a:t>
            </a:r>
            <a:endParaRPr lang="lt" sz="1100">
              <a:latin typeface="Montserrat"/>
              <a:ea typeface="Montserrat"/>
              <a:cs typeface="Montserrat"/>
            </a:endParaRPr>
          </a:p>
          <a:p>
            <a:pPr algn="just">
              <a:lnSpc>
                <a:spcPct val="150000"/>
              </a:lnSpc>
            </a:pPr>
            <a:r>
              <a:rPr lang="lt-LT" sz="1100">
                <a:latin typeface="Montserrat"/>
                <a:ea typeface="Montserrat"/>
                <a:cs typeface="Montserrat"/>
                <a:sym typeface="Montserrat"/>
              </a:rPr>
              <a:t>3. Atlikti parkavimo vietų visame mieste inventorizaciją, nustatant parkavimo vietų skaičių atskiruose rajonuose, nustatant prisotinimo rodiklius.</a:t>
            </a:r>
            <a:endParaRPr lang="lt" sz="1100">
              <a:latin typeface="Montserrat"/>
              <a:ea typeface="Montserrat"/>
              <a:cs typeface="Montserrat"/>
            </a:endParaRPr>
          </a:p>
          <a:p>
            <a:pPr algn="just">
              <a:lnSpc>
                <a:spcPct val="150000"/>
              </a:lnSpc>
            </a:pPr>
            <a:r>
              <a:rPr lang="lt-LT" sz="1100">
                <a:latin typeface="Montserrat"/>
                <a:ea typeface="Montserrat"/>
                <a:cs typeface="Montserrat"/>
                <a:sym typeface="Montserrat"/>
              </a:rPr>
              <a:t>4. Suprojektuoti siūlomas I prioriteto gatves ir pradėtas II prioriteto gatves - M. Lietuvio, Justiniškių, </a:t>
            </a:r>
            <a:r>
              <a:rPr lang="lt-LT" sz="1100" err="1">
                <a:latin typeface="Montserrat"/>
                <a:ea typeface="Montserrat"/>
                <a:cs typeface="Montserrat"/>
                <a:sym typeface="Montserrat"/>
              </a:rPr>
              <a:t>Pavilnionių</a:t>
            </a:r>
            <a:r>
              <a:rPr lang="lt-LT" sz="1100">
                <a:latin typeface="Montserrat"/>
                <a:ea typeface="Montserrat"/>
                <a:cs typeface="Montserrat"/>
                <a:sym typeface="Montserrat"/>
              </a:rPr>
              <a:t>, Vikingų, L. Zamenhofo, Ozo, Tarandės, Šiaurinę.</a:t>
            </a:r>
            <a:endParaRPr lang="lt" sz="1100">
              <a:latin typeface="Montserrat"/>
              <a:ea typeface="Montserrat"/>
              <a:cs typeface="Montserrat"/>
            </a:endParaRPr>
          </a:p>
          <a:p>
            <a:pPr algn="just">
              <a:lnSpc>
                <a:spcPct val="150000"/>
              </a:lnSpc>
            </a:pPr>
            <a:r>
              <a:rPr lang="lt-LT" sz="1100">
                <a:latin typeface="Montserrat"/>
              </a:rPr>
              <a:t>5. Suprojektuoti Gurių - Minsko pl. dviejų lygių sankryžą. </a:t>
            </a:r>
          </a:p>
          <a:p>
            <a:pPr algn="just">
              <a:lnSpc>
                <a:spcPct val="150000"/>
              </a:lnSpc>
            </a:pPr>
            <a:r>
              <a:rPr lang="lt-LT" sz="1100">
                <a:latin typeface="Montserrat"/>
              </a:rPr>
              <a:t>6. Įrengti trūkstamą Kapsų - Jotvingių gatvių tinklo jungtį.</a:t>
            </a:r>
          </a:p>
          <a:p>
            <a:pPr algn="just">
              <a:lnSpc>
                <a:spcPct val="150000"/>
              </a:lnSpc>
            </a:pPr>
            <a:r>
              <a:rPr lang="lt-LT" sz="1100">
                <a:latin typeface="Montserrat"/>
              </a:rPr>
              <a:t>7. Įrengti Vilniaus miesto Geležinio Vilko ir Mokslininkų gatvių dviejų lygių sankryžą (viaduką Geležinio Vilko gatvės tęsinyje).</a:t>
            </a:r>
          </a:p>
          <a:p>
            <a:pPr algn="just">
              <a:lnSpc>
                <a:spcPct val="150000"/>
              </a:lnSpc>
            </a:pPr>
            <a:r>
              <a:rPr lang="lt-LT" sz="1100">
                <a:latin typeface="Montserrat"/>
              </a:rPr>
              <a:t>8. Įrengti dviejų lygių Geležinio Vilko gatvės sankryžą su Žalgirio gatve.</a:t>
            </a:r>
          </a:p>
          <a:p>
            <a:pPr algn="just">
              <a:lnSpc>
                <a:spcPct val="150000"/>
              </a:lnSpc>
            </a:pPr>
            <a:r>
              <a:rPr lang="lt-LT" sz="1100">
                <a:latin typeface="Montserrat"/>
              </a:rPr>
              <a:t>9. Įrengti Gariūnų - </a:t>
            </a:r>
            <a:r>
              <a:rPr lang="lt-LT" sz="1100" err="1">
                <a:latin typeface="Montserrat"/>
              </a:rPr>
              <a:t>Paneriškių</a:t>
            </a:r>
            <a:r>
              <a:rPr lang="lt-LT" sz="1100">
                <a:latin typeface="Montserrat"/>
              </a:rPr>
              <a:t> gatvių (magistralinio kelio A1 atkarpoje) dviejų lygių sankryžą</a:t>
            </a:r>
          </a:p>
          <a:p>
            <a:pPr algn="just">
              <a:lnSpc>
                <a:spcPct val="150000"/>
              </a:lnSpc>
            </a:pPr>
            <a:r>
              <a:rPr lang="lt-LT" sz="1100">
                <a:latin typeface="Montserrat"/>
              </a:rPr>
              <a:t>10. </a:t>
            </a:r>
            <a:r>
              <a:rPr lang="lt-LT" sz="1100">
                <a:latin typeface="Montserrat"/>
                <a:ea typeface="Calibri"/>
                <a:cs typeface="Calibri"/>
              </a:rPr>
              <a:t>Įrengti Ukmergės – Tarandės gatvių (magistralinio kelio A2 atkarpoje) dviejų lygių sankryžą.</a:t>
            </a:r>
            <a:endParaRPr lang="lt-LT" sz="1100">
              <a:latin typeface="Montserrat"/>
            </a:endParaRPr>
          </a:p>
          <a:p>
            <a:pPr algn="just"/>
            <a:endParaRPr lang="lt-LT" sz="1100">
              <a:latin typeface="Montserrat"/>
              <a:ea typeface="Calibri"/>
              <a:cs typeface="Calibri"/>
            </a:endParaRPr>
          </a:p>
          <a:p>
            <a:pPr>
              <a:lnSpc>
                <a:spcPts val="2120"/>
              </a:lnSpc>
              <a:spcAft>
                <a:spcPts val="600"/>
              </a:spcAft>
              <a:buSzPts val="1500"/>
            </a:pPr>
            <a:endParaRPr lang="lt" sz="1100">
              <a:latin typeface="Montserrat"/>
              <a:ea typeface="Calibri"/>
            </a:endParaRPr>
          </a:p>
          <a:p>
            <a:pPr>
              <a:lnSpc>
                <a:spcPts val="2120"/>
              </a:lnSpc>
              <a:spcAft>
                <a:spcPts val="600"/>
              </a:spcAft>
              <a:buClr>
                <a:srgbClr val="595959"/>
              </a:buClr>
              <a:buSzPts val="1500"/>
            </a:pPr>
            <a:endParaRPr lang="lt" sz="1100">
              <a:latin typeface="Montserrat"/>
            </a:endParaRPr>
          </a:p>
        </p:txBody>
      </p:sp>
    </p:spTree>
    <p:extLst>
      <p:ext uri="{BB962C8B-B14F-4D97-AF65-F5344CB8AC3E}">
        <p14:creationId xmlns:p14="http://schemas.microsoft.com/office/powerpoint/2010/main" val="1699746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DA1B616-07D5-D006-BF20-41FD2E2FE59D}"/>
              </a:ext>
            </a:extLst>
          </p:cNvPr>
          <p:cNvSpPr txBox="1">
            <a:spLocks/>
          </p:cNvSpPr>
          <p:nvPr/>
        </p:nvSpPr>
        <p:spPr>
          <a:xfrm>
            <a:off x="566738" y="3142012"/>
            <a:ext cx="6117842" cy="1517276"/>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2"/>
              </a:buClr>
              <a:buSzPts val="1800"/>
              <a:buFont typeface="Arial"/>
              <a:buNone/>
              <a:defRPr sz="3750" b="0" i="0" u="none" strike="noStrike" cap="none" baseline="0">
                <a:solidFill>
                  <a:schemeClr val="tx1"/>
                </a:solidFill>
                <a:latin typeface="Graphit" panose="020B0803010203020203" pitchFamily="34" charset="-70"/>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lt-LT" b="1">
                <a:latin typeface="Montserrat" pitchFamily="2" charset="77"/>
              </a:rPr>
              <a:t>Judumo valdymas, įpročių ugdymas</a:t>
            </a:r>
            <a:endParaRPr lang="lt-LT"/>
          </a:p>
        </p:txBody>
      </p:sp>
    </p:spTree>
    <p:extLst>
      <p:ext uri="{BB962C8B-B14F-4D97-AF65-F5344CB8AC3E}">
        <p14:creationId xmlns:p14="http://schemas.microsoft.com/office/powerpoint/2010/main" val="4012763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Picture 1">
            <a:extLst>
              <a:ext uri="{FF2B5EF4-FFF2-40B4-BE49-F238E27FC236}">
                <a16:creationId xmlns:a16="http://schemas.microsoft.com/office/drawing/2014/main" id="{A7FAC83D-B868-8434-65B9-8A0ED3C77099}"/>
              </a:ext>
            </a:extLst>
          </p:cNvPr>
          <p:cNvPicPr>
            <a:picLocks noChangeAspect="1"/>
          </p:cNvPicPr>
          <p:nvPr/>
        </p:nvPicPr>
        <p:blipFill>
          <a:blip r:embed="rId3"/>
          <a:stretch>
            <a:fillRect/>
          </a:stretch>
        </p:blipFill>
        <p:spPr>
          <a:xfrm>
            <a:off x="0" y="0"/>
            <a:ext cx="9144000" cy="5143500"/>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45819" y="370381"/>
            <a:ext cx="8096050"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Judumo valdymas, įpročių ugdymas iki 2024</a:t>
            </a:r>
            <a:endParaRPr lang="lt-LT" sz="2000" b="1"/>
          </a:p>
        </p:txBody>
      </p:sp>
      <p:sp>
        <p:nvSpPr>
          <p:cNvPr id="14" name="Google Shape;131;p20">
            <a:extLst>
              <a:ext uri="{FF2B5EF4-FFF2-40B4-BE49-F238E27FC236}">
                <a16:creationId xmlns:a16="http://schemas.microsoft.com/office/drawing/2014/main" id="{DA2233D0-F868-2A81-B19D-F77794D822BF}"/>
              </a:ext>
            </a:extLst>
          </p:cNvPr>
          <p:cNvSpPr txBox="1"/>
          <p:nvPr/>
        </p:nvSpPr>
        <p:spPr>
          <a:xfrm>
            <a:off x="845819" y="1690196"/>
            <a:ext cx="5058366" cy="3253511"/>
          </a:xfrm>
          <a:prstGeom prst="rect">
            <a:avLst/>
          </a:prstGeom>
          <a:noFill/>
          <a:ln>
            <a:noFill/>
          </a:ln>
        </p:spPr>
        <p:txBody>
          <a:bodyPr spcFirstLastPara="1" wrap="square" lIns="0" tIns="0" rIns="0" bIns="0" anchor="t" anchorCtr="0">
            <a:noAutofit/>
          </a:bodyPr>
          <a:lstStyle/>
          <a:p>
            <a:pPr>
              <a:lnSpc>
                <a:spcPct val="150000"/>
              </a:lnSpc>
              <a:spcBef>
                <a:spcPts val="1200"/>
              </a:spcBef>
              <a:spcAft>
                <a:spcPts val="1200"/>
              </a:spcAft>
              <a:buClr>
                <a:srgbClr val="595959"/>
              </a:buClr>
              <a:buSzPts val="1500"/>
            </a:pPr>
            <a:r>
              <a:rPr lang="lt" b="1">
                <a:solidFill>
                  <a:schemeClr val="accent3"/>
                </a:solidFill>
                <a:latin typeface="Montserrat"/>
                <a:ea typeface="Montserrat"/>
                <a:cs typeface="Montserrat"/>
                <a:sym typeface="Montserrat"/>
              </a:rPr>
              <a:t>Uždaviniai:</a:t>
            </a:r>
            <a:endParaRPr lang="lt-LT">
              <a:solidFill>
                <a:schemeClr val="dk1"/>
              </a:solidFill>
              <a:latin typeface="Montserrat"/>
              <a:ea typeface="Montserrat"/>
              <a:cs typeface="Montserrat"/>
              <a:sym typeface="Montserrat"/>
            </a:endParaRPr>
          </a:p>
          <a:p>
            <a:pPr marL="432000">
              <a:spcAft>
                <a:spcPts val="1800"/>
              </a:spcAft>
              <a:buClr>
                <a:srgbClr val="595959"/>
              </a:buClr>
              <a:buSzPts val="1500"/>
            </a:pPr>
            <a:r>
              <a:rPr lang="lt-LT" sz="1400">
                <a:solidFill>
                  <a:schemeClr val="dk1"/>
                </a:solidFill>
                <a:latin typeface="Montserrat"/>
                <a:ea typeface="Montserrat"/>
                <a:cs typeface="Montserrat"/>
                <a:sym typeface="Montserrat"/>
              </a:rPr>
              <a:t>Įtraukti visuomenę į judumo projektų rengimą;</a:t>
            </a:r>
          </a:p>
          <a:p>
            <a:pPr marL="432000">
              <a:spcAft>
                <a:spcPts val="1800"/>
              </a:spcAft>
              <a:buClr>
                <a:srgbClr val="595959"/>
              </a:buClr>
              <a:buSzPts val="1500"/>
            </a:pPr>
            <a:r>
              <a:rPr lang="lt-LT" sz="1400">
                <a:solidFill>
                  <a:schemeClr val="dk1"/>
                </a:solidFill>
                <a:latin typeface="Montserrat"/>
                <a:ea typeface="Montserrat"/>
                <a:cs typeface="Montserrat"/>
                <a:sym typeface="Montserrat"/>
              </a:rPr>
              <a:t>Formuoti visuomenės įpročius darniai keliauti mieste;</a:t>
            </a:r>
          </a:p>
          <a:p>
            <a:pPr marL="432000">
              <a:spcAft>
                <a:spcPts val="1800"/>
              </a:spcAft>
              <a:buClr>
                <a:srgbClr val="595959"/>
              </a:buClr>
              <a:buSzPts val="1500"/>
            </a:pPr>
            <a:r>
              <a:rPr lang="lt-LT" sz="1400">
                <a:solidFill>
                  <a:schemeClr val="dk1"/>
                </a:solidFill>
                <a:latin typeface="Montserrat"/>
                <a:ea typeface="Montserrat"/>
                <a:cs typeface="Montserrat"/>
                <a:sym typeface="Montserrat"/>
              </a:rPr>
              <a:t>Formuoti moksleivių saugius ir darnius judumo įpročius keliaujant mieste;</a:t>
            </a:r>
            <a:endParaRPr lang="lt-LT">
              <a:solidFill>
                <a:schemeClr val="dk1"/>
              </a:solidFill>
              <a:latin typeface="Montserrat"/>
              <a:ea typeface="Montserrat"/>
              <a:cs typeface="Montserrat"/>
              <a:sym typeface="Montserrat"/>
            </a:endParaRPr>
          </a:p>
          <a:p>
            <a:pPr marL="432000">
              <a:spcAft>
                <a:spcPts val="1800"/>
              </a:spcAft>
              <a:buClr>
                <a:srgbClr val="595959"/>
              </a:buClr>
              <a:buSzPts val="1500"/>
            </a:pPr>
            <a:r>
              <a:rPr lang="lt-LT" sz="1400">
                <a:solidFill>
                  <a:schemeClr val="dk1"/>
                </a:solidFill>
                <a:latin typeface="Montserrat"/>
                <a:ea typeface="Montserrat"/>
                <a:cs typeface="Montserrat"/>
                <a:sym typeface="Montserrat"/>
              </a:rPr>
              <a:t>Teikti duomenis visuomenei apie vykdomas ir planuojamas keliones mieste.</a:t>
            </a:r>
          </a:p>
        </p:txBody>
      </p:sp>
      <p:sp>
        <p:nvSpPr>
          <p:cNvPr id="17" name="Google Shape;131;p20">
            <a:extLst>
              <a:ext uri="{FF2B5EF4-FFF2-40B4-BE49-F238E27FC236}">
                <a16:creationId xmlns:a16="http://schemas.microsoft.com/office/drawing/2014/main" id="{9767B8C0-8DD4-CC0C-7A3A-95C42CE6E504}"/>
              </a:ext>
            </a:extLst>
          </p:cNvPr>
          <p:cNvSpPr txBox="1"/>
          <p:nvPr/>
        </p:nvSpPr>
        <p:spPr>
          <a:xfrm>
            <a:off x="845819" y="1160678"/>
            <a:ext cx="5720519" cy="644467"/>
          </a:xfrm>
          <a:prstGeom prst="rect">
            <a:avLst/>
          </a:prstGeom>
          <a:noFill/>
          <a:ln>
            <a:noFill/>
          </a:ln>
        </p:spPr>
        <p:txBody>
          <a:bodyPr spcFirstLastPara="1" wrap="square" lIns="0" tIns="0" rIns="0" bIns="0" anchor="t" anchorCtr="0">
            <a:noAutofit/>
          </a:bodyPr>
          <a:lstStyle/>
          <a:p>
            <a:pPr>
              <a:lnSpc>
                <a:spcPts val="2120"/>
              </a:lnSpc>
              <a:spcAft>
                <a:spcPts val="600"/>
              </a:spcAft>
              <a:buClr>
                <a:srgbClr val="595959"/>
              </a:buClr>
              <a:buSzPts val="1500"/>
            </a:pPr>
            <a:r>
              <a:rPr lang="lt" b="1">
                <a:solidFill>
                  <a:schemeClr val="accent3"/>
                </a:solidFill>
                <a:latin typeface="Montserrat"/>
                <a:ea typeface="Montserrat"/>
                <a:cs typeface="Montserrat"/>
                <a:sym typeface="Montserrat"/>
              </a:rPr>
              <a:t>Tikslas</a:t>
            </a:r>
            <a:r>
              <a:rPr lang="lt">
                <a:latin typeface="Montserrat"/>
                <a:ea typeface="Montserrat"/>
                <a:cs typeface="Montserrat"/>
                <a:sym typeface="Montserrat"/>
              </a:rPr>
              <a:t> – </a:t>
            </a:r>
            <a:r>
              <a:rPr lang="lt-LT" sz="1400">
                <a:latin typeface="Montserrat"/>
                <a:ea typeface="Montserrat"/>
                <a:cs typeface="Montserrat"/>
                <a:sym typeface="Montserrat"/>
              </a:rPr>
              <a:t>parodyti visuomenei skirtingų keliavimo būdų privalumus ir formuoti judėjimo įpročius ir kultūrą.</a:t>
            </a:r>
            <a:endParaRPr lang="lt" sz="1400">
              <a:latin typeface="Montserrat"/>
              <a:ea typeface="Montserrat"/>
              <a:cs typeface="Montserrat"/>
              <a:sym typeface="Montserrat"/>
            </a:endParaRPr>
          </a:p>
        </p:txBody>
      </p:sp>
      <p:sp>
        <p:nvSpPr>
          <p:cNvPr id="22" name="Ovalas 90">
            <a:extLst>
              <a:ext uri="{FF2B5EF4-FFF2-40B4-BE49-F238E27FC236}">
                <a16:creationId xmlns:a16="http://schemas.microsoft.com/office/drawing/2014/main" id="{A4086343-384B-0A9D-D733-F2F975E49DB8}"/>
              </a:ext>
            </a:extLst>
          </p:cNvPr>
          <p:cNvSpPr>
            <a:spLocks noChangeAspect="1"/>
          </p:cNvSpPr>
          <p:nvPr/>
        </p:nvSpPr>
        <p:spPr bwMode="auto">
          <a:xfrm>
            <a:off x="845819" y="2243853"/>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3" name="Ovalas 90">
            <a:extLst>
              <a:ext uri="{FF2B5EF4-FFF2-40B4-BE49-F238E27FC236}">
                <a16:creationId xmlns:a16="http://schemas.microsoft.com/office/drawing/2014/main" id="{9EE75CFC-3FA4-B149-1240-2C69B1C9247D}"/>
              </a:ext>
            </a:extLst>
          </p:cNvPr>
          <p:cNvSpPr>
            <a:spLocks noChangeAspect="1"/>
          </p:cNvSpPr>
          <p:nvPr/>
        </p:nvSpPr>
        <p:spPr bwMode="auto">
          <a:xfrm>
            <a:off x="845819" y="2820415"/>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4" name="Ovalas 90">
            <a:extLst>
              <a:ext uri="{FF2B5EF4-FFF2-40B4-BE49-F238E27FC236}">
                <a16:creationId xmlns:a16="http://schemas.microsoft.com/office/drawing/2014/main" id="{C4412AED-B81D-F949-E639-BF3262E17B28}"/>
              </a:ext>
            </a:extLst>
          </p:cNvPr>
          <p:cNvSpPr>
            <a:spLocks noChangeAspect="1"/>
          </p:cNvSpPr>
          <p:nvPr/>
        </p:nvSpPr>
        <p:spPr bwMode="auto">
          <a:xfrm>
            <a:off x="845819" y="3451391"/>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4" name="Ovalas 90">
            <a:extLst>
              <a:ext uri="{FF2B5EF4-FFF2-40B4-BE49-F238E27FC236}">
                <a16:creationId xmlns:a16="http://schemas.microsoft.com/office/drawing/2014/main" id="{B521F1AE-2A43-DFCA-451C-B2FD0461EF3B}"/>
              </a:ext>
            </a:extLst>
          </p:cNvPr>
          <p:cNvSpPr>
            <a:spLocks noChangeAspect="1"/>
          </p:cNvSpPr>
          <p:nvPr/>
        </p:nvSpPr>
        <p:spPr bwMode="auto">
          <a:xfrm>
            <a:off x="845819" y="4080616"/>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Tree>
    <p:extLst>
      <p:ext uri="{BB962C8B-B14F-4D97-AF65-F5344CB8AC3E}">
        <p14:creationId xmlns:p14="http://schemas.microsoft.com/office/powerpoint/2010/main" val="3788590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028" name="Picture 4">
            <a:extLst>
              <a:ext uri="{FF2B5EF4-FFF2-40B4-BE49-F238E27FC236}">
                <a16:creationId xmlns:a16="http://schemas.microsoft.com/office/drawing/2014/main" id="{E06CB6B8-137F-8EA9-526C-34209E84C82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403783" y="0"/>
            <a:ext cx="374021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6591615-2F28-49BD-C928-A7BF73CB4D7A}"/>
              </a:ext>
            </a:extLst>
          </p:cNvPr>
          <p:cNvPicPr>
            <a:picLocks noChangeAspect="1"/>
          </p:cNvPicPr>
          <p:nvPr/>
        </p:nvPicPr>
        <p:blipFill>
          <a:blip r:embed="rId4"/>
          <a:stretch>
            <a:fillRect/>
          </a:stretch>
        </p:blipFill>
        <p:spPr>
          <a:xfrm>
            <a:off x="900619" y="2387513"/>
            <a:ext cx="314683" cy="314683"/>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39746" y="370381"/>
            <a:ext cx="3266090" cy="794046"/>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Visuomenės įtraukimas į darnų judumą</a:t>
            </a:r>
            <a:endParaRPr lang="lt-LT" sz="2000" b="1"/>
          </a:p>
        </p:txBody>
      </p:sp>
      <p:grpSp>
        <p:nvGrpSpPr>
          <p:cNvPr id="7" name="Group 6">
            <a:extLst>
              <a:ext uri="{FF2B5EF4-FFF2-40B4-BE49-F238E27FC236}">
                <a16:creationId xmlns:a16="http://schemas.microsoft.com/office/drawing/2014/main" id="{9A1B9BFD-F2D3-075F-F6B9-24DF910A5A35}"/>
              </a:ext>
            </a:extLst>
          </p:cNvPr>
          <p:cNvGrpSpPr/>
          <p:nvPr/>
        </p:nvGrpSpPr>
        <p:grpSpPr>
          <a:xfrm>
            <a:off x="183957" y="1530459"/>
            <a:ext cx="328068" cy="2318780"/>
            <a:chOff x="183957" y="1530459"/>
            <a:chExt cx="328068" cy="2318780"/>
          </a:xfrm>
        </p:grpSpPr>
        <p:sp>
          <p:nvSpPr>
            <p:cNvPr id="8" name="Ovalas 90">
              <a:extLst>
                <a:ext uri="{FF2B5EF4-FFF2-40B4-BE49-F238E27FC236}">
                  <a16:creationId xmlns:a16="http://schemas.microsoft.com/office/drawing/2014/main" id="{34D61F06-3603-521A-DFA3-2027FB3273CA}"/>
                </a:ext>
              </a:extLst>
            </p:cNvPr>
            <p:cNvSpPr>
              <a:spLocks noChangeAspect="1"/>
            </p:cNvSpPr>
            <p:nvPr/>
          </p:nvSpPr>
          <p:spPr bwMode="auto">
            <a:xfrm>
              <a:off x="183957" y="27404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9" name="Ovalas 90">
              <a:extLst>
                <a:ext uri="{FF2B5EF4-FFF2-40B4-BE49-F238E27FC236}">
                  <a16:creationId xmlns:a16="http://schemas.microsoft.com/office/drawing/2014/main" id="{87DCA721-0F73-2C4E-656D-8E60BCE1EC07}"/>
                </a:ext>
              </a:extLst>
            </p:cNvPr>
            <p:cNvSpPr>
              <a:spLocks noChangeAspect="1"/>
            </p:cNvSpPr>
            <p:nvPr/>
          </p:nvSpPr>
          <p:spPr bwMode="auto">
            <a:xfrm>
              <a:off x="183957" y="3130909"/>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A891E062-70DB-56E3-882D-2C25D5FB3390}"/>
                </a:ext>
              </a:extLst>
            </p:cNvPr>
            <p:cNvSpPr>
              <a:spLocks noChangeAspect="1"/>
            </p:cNvSpPr>
            <p:nvPr/>
          </p:nvSpPr>
          <p:spPr bwMode="auto">
            <a:xfrm>
              <a:off x="183957" y="3521342"/>
              <a:ext cx="328068" cy="327897"/>
            </a:xfrm>
            <a:prstGeom prst="ellipse">
              <a:avLst/>
            </a:prstGeom>
            <a:solidFill>
              <a:schemeClr val="tx2">
                <a:lumMod val="20000"/>
                <a:lumOff val="8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3B2D74B6-D7D2-AFA4-EADF-C4AC278004D0}"/>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6" name="Google Shape;131;p20">
            <a:extLst>
              <a:ext uri="{FF2B5EF4-FFF2-40B4-BE49-F238E27FC236}">
                <a16:creationId xmlns:a16="http://schemas.microsoft.com/office/drawing/2014/main" id="{054AF78F-56DC-0EFD-E1B8-FF2CF71A995F}"/>
              </a:ext>
            </a:extLst>
          </p:cNvPr>
          <p:cNvSpPr txBox="1"/>
          <p:nvPr/>
        </p:nvSpPr>
        <p:spPr>
          <a:xfrm>
            <a:off x="845820" y="1288330"/>
            <a:ext cx="4267200" cy="659828"/>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Siekiama supažindinti vilniečius su vykdomais pokyčiais mieste, jų nauda ir poveikiu, kad įgyvendinami projektai pasiektų kuo didesnį gyventojų įsitraukimą ir naudojimą.</a:t>
            </a:r>
            <a:br>
              <a:rPr lang="lt-LT" sz="1100">
                <a:latin typeface="Montserrat"/>
              </a:rPr>
            </a:br>
            <a:endParaRPr lang="lt-LT" sz="1100">
              <a:latin typeface="Montserrat"/>
            </a:endParaRPr>
          </a:p>
          <a:p>
            <a:pPr>
              <a:spcAft>
                <a:spcPts val="600"/>
              </a:spcAft>
              <a:buClr>
                <a:srgbClr val="595959"/>
              </a:buClr>
              <a:buSzPts val="1500"/>
            </a:pPr>
            <a:r>
              <a:rPr lang="lt-LT" sz="1100" b="1">
                <a:latin typeface="Montserrat"/>
              </a:rPr>
              <a:t>Siektini rezultatai ir naudos:</a:t>
            </a:r>
          </a:p>
        </p:txBody>
      </p:sp>
      <p:sp>
        <p:nvSpPr>
          <p:cNvPr id="12" name="Google Shape;131;p20">
            <a:extLst>
              <a:ext uri="{FF2B5EF4-FFF2-40B4-BE49-F238E27FC236}">
                <a16:creationId xmlns:a16="http://schemas.microsoft.com/office/drawing/2014/main" id="{7B161048-A997-BAA2-2CD7-64A310D7EBA0}"/>
              </a:ext>
            </a:extLst>
          </p:cNvPr>
          <p:cNvSpPr txBox="1"/>
          <p:nvPr/>
        </p:nvSpPr>
        <p:spPr>
          <a:xfrm>
            <a:off x="1366772" y="2254499"/>
            <a:ext cx="3090928" cy="352963"/>
          </a:xfrm>
          <a:prstGeom prst="rect">
            <a:avLst/>
          </a:prstGeom>
          <a:noFill/>
          <a:ln>
            <a:noFill/>
          </a:ln>
        </p:spPr>
        <p:txBody>
          <a:bodyPr spcFirstLastPara="1" wrap="square" lIns="0" tIns="0" rIns="0" bIns="0" anchor="t" anchorCtr="0">
            <a:noAutofit/>
          </a:bodyPr>
          <a:lstStyle/>
          <a:p>
            <a:pPr algn="just">
              <a:spcAft>
                <a:spcPts val="600"/>
              </a:spcAft>
              <a:buClr>
                <a:srgbClr val="595959"/>
              </a:buClr>
              <a:buSzPts val="1500"/>
            </a:pPr>
            <a:r>
              <a:rPr lang="lt-LT" sz="1100">
                <a:latin typeface="Montserrat"/>
              </a:rPr>
              <a:t>daugiau komunikacijos apie vykdomus judumo pokyčius mieste socialinėje medijoje, informacinėse kampanijose. </a:t>
            </a:r>
          </a:p>
        </p:txBody>
      </p:sp>
      <p:sp>
        <p:nvSpPr>
          <p:cNvPr id="13" name="Google Shape;131;p20">
            <a:extLst>
              <a:ext uri="{FF2B5EF4-FFF2-40B4-BE49-F238E27FC236}">
                <a16:creationId xmlns:a16="http://schemas.microsoft.com/office/drawing/2014/main" id="{83172C4A-323A-A2B3-26FB-801144264620}"/>
              </a:ext>
            </a:extLst>
          </p:cNvPr>
          <p:cNvSpPr txBox="1"/>
          <p:nvPr/>
        </p:nvSpPr>
        <p:spPr>
          <a:xfrm>
            <a:off x="1366772" y="2925582"/>
            <a:ext cx="3090928" cy="136729"/>
          </a:xfrm>
          <a:prstGeom prst="rect">
            <a:avLst/>
          </a:prstGeom>
          <a:noFill/>
          <a:ln>
            <a:noFill/>
          </a:ln>
        </p:spPr>
        <p:txBody>
          <a:bodyPr spcFirstLastPara="1" wrap="square" lIns="0" tIns="0" rIns="0" bIns="0" anchor="t" anchorCtr="0">
            <a:noAutofit/>
          </a:bodyPr>
          <a:lstStyle/>
          <a:p>
            <a:pPr algn="just">
              <a:spcAft>
                <a:spcPts val="600"/>
              </a:spcAft>
              <a:buClr>
                <a:srgbClr val="595959"/>
              </a:buClr>
              <a:buSzPts val="1500"/>
            </a:pPr>
            <a:r>
              <a:rPr lang="lt-LT" sz="1100">
                <a:latin typeface="Montserrat"/>
              </a:rPr>
              <a:t>bendros dirbtuvės su gyventojais </a:t>
            </a:r>
          </a:p>
        </p:txBody>
      </p:sp>
      <p:sp>
        <p:nvSpPr>
          <p:cNvPr id="17" name="Google Shape;131;p20">
            <a:extLst>
              <a:ext uri="{FF2B5EF4-FFF2-40B4-BE49-F238E27FC236}">
                <a16:creationId xmlns:a16="http://schemas.microsoft.com/office/drawing/2014/main" id="{4E2D86B7-0E55-E34E-4BC2-7F662CB705C7}"/>
              </a:ext>
            </a:extLst>
          </p:cNvPr>
          <p:cNvSpPr txBox="1"/>
          <p:nvPr/>
        </p:nvSpPr>
        <p:spPr>
          <a:xfrm>
            <a:off x="1366772" y="3311604"/>
            <a:ext cx="3205228" cy="463540"/>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organizuojami judumo renginiai (Europos judumo savaitė, Tarptautinė dviračio diena, susitikimai su bendruomenėmis ir organizacijomis)</a:t>
            </a:r>
          </a:p>
        </p:txBody>
      </p:sp>
      <p:sp>
        <p:nvSpPr>
          <p:cNvPr id="18" name="Google Shape;131;p20">
            <a:extLst>
              <a:ext uri="{FF2B5EF4-FFF2-40B4-BE49-F238E27FC236}">
                <a16:creationId xmlns:a16="http://schemas.microsoft.com/office/drawing/2014/main" id="{81781E52-2FD8-18C4-1BF4-9AE2A7BBE9FB}"/>
              </a:ext>
            </a:extLst>
          </p:cNvPr>
          <p:cNvSpPr txBox="1"/>
          <p:nvPr/>
        </p:nvSpPr>
        <p:spPr>
          <a:xfrm>
            <a:off x="1366772" y="4224844"/>
            <a:ext cx="3357628" cy="463540"/>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5 proc. kasmet daugiau įmonių, kurios skatina savo darbuotojus į darbą keliauti viešuoju transportu</a:t>
            </a:r>
          </a:p>
        </p:txBody>
      </p:sp>
      <p:pic>
        <p:nvPicPr>
          <p:cNvPr id="19" name="Picture 18">
            <a:extLst>
              <a:ext uri="{FF2B5EF4-FFF2-40B4-BE49-F238E27FC236}">
                <a16:creationId xmlns:a16="http://schemas.microsoft.com/office/drawing/2014/main" id="{394368EC-D971-8B05-E141-C8FB62D0EB88}"/>
              </a:ext>
            </a:extLst>
          </p:cNvPr>
          <p:cNvPicPr>
            <a:picLocks noChangeAspect="1"/>
          </p:cNvPicPr>
          <p:nvPr/>
        </p:nvPicPr>
        <p:blipFill>
          <a:blip r:embed="rId5"/>
          <a:stretch>
            <a:fillRect/>
          </a:stretch>
        </p:blipFill>
        <p:spPr>
          <a:xfrm>
            <a:off x="881569" y="2863178"/>
            <a:ext cx="332165" cy="332165"/>
          </a:xfrm>
          <a:prstGeom prst="rect">
            <a:avLst/>
          </a:prstGeom>
        </p:spPr>
      </p:pic>
      <p:pic>
        <p:nvPicPr>
          <p:cNvPr id="23" name="Picture 22">
            <a:extLst>
              <a:ext uri="{FF2B5EF4-FFF2-40B4-BE49-F238E27FC236}">
                <a16:creationId xmlns:a16="http://schemas.microsoft.com/office/drawing/2014/main" id="{8B26720D-82DD-5F48-9616-4A16F2653625}"/>
              </a:ext>
            </a:extLst>
          </p:cNvPr>
          <p:cNvPicPr>
            <a:picLocks noChangeAspect="1"/>
          </p:cNvPicPr>
          <p:nvPr/>
        </p:nvPicPr>
        <p:blipFill>
          <a:blip r:embed="rId6"/>
          <a:stretch>
            <a:fillRect/>
          </a:stretch>
        </p:blipFill>
        <p:spPr>
          <a:xfrm>
            <a:off x="881569" y="3474914"/>
            <a:ext cx="332165" cy="332165"/>
          </a:xfrm>
          <a:prstGeom prst="rect">
            <a:avLst/>
          </a:prstGeom>
        </p:spPr>
      </p:pic>
      <p:pic>
        <p:nvPicPr>
          <p:cNvPr id="24" name="Picture 23">
            <a:extLst>
              <a:ext uri="{FF2B5EF4-FFF2-40B4-BE49-F238E27FC236}">
                <a16:creationId xmlns:a16="http://schemas.microsoft.com/office/drawing/2014/main" id="{13D3C263-A5EB-1220-77DC-15866EBB7646}"/>
              </a:ext>
            </a:extLst>
          </p:cNvPr>
          <p:cNvPicPr>
            <a:picLocks noChangeAspect="1"/>
          </p:cNvPicPr>
          <p:nvPr/>
        </p:nvPicPr>
        <p:blipFill>
          <a:blip r:embed="rId7"/>
          <a:stretch>
            <a:fillRect/>
          </a:stretch>
        </p:blipFill>
        <p:spPr>
          <a:xfrm>
            <a:off x="894269" y="4260704"/>
            <a:ext cx="320510" cy="337992"/>
          </a:xfrm>
          <a:prstGeom prst="rect">
            <a:avLst/>
          </a:prstGeom>
        </p:spPr>
      </p:pic>
      <p:pic>
        <p:nvPicPr>
          <p:cNvPr id="4" name="Picture 3">
            <a:extLst>
              <a:ext uri="{FF2B5EF4-FFF2-40B4-BE49-F238E27FC236}">
                <a16:creationId xmlns:a16="http://schemas.microsoft.com/office/drawing/2014/main" id="{D22402B5-A841-BC4A-6A5F-FB1D579880CA}"/>
              </a:ext>
            </a:extLst>
          </p:cNvPr>
          <p:cNvPicPr>
            <a:picLocks noChangeAspect="1"/>
          </p:cNvPicPr>
          <p:nvPr/>
        </p:nvPicPr>
        <p:blipFill>
          <a:blip r:embed="rId8"/>
          <a:stretch>
            <a:fillRect/>
          </a:stretch>
        </p:blipFill>
        <p:spPr>
          <a:xfrm>
            <a:off x="7971423" y="4802855"/>
            <a:ext cx="758515" cy="172125"/>
          </a:xfrm>
          <a:prstGeom prst="rect">
            <a:avLst/>
          </a:prstGeom>
        </p:spPr>
      </p:pic>
      <p:sp>
        <p:nvSpPr>
          <p:cNvPr id="2" name="Ovalas 90">
            <a:extLst>
              <a:ext uri="{FF2B5EF4-FFF2-40B4-BE49-F238E27FC236}">
                <a16:creationId xmlns:a16="http://schemas.microsoft.com/office/drawing/2014/main" id="{3550DA47-723A-2135-B2D8-D4B37F44D9F2}"/>
              </a:ext>
            </a:extLst>
          </p:cNvPr>
          <p:cNvSpPr>
            <a:spLocks noChangeAspect="1"/>
          </p:cNvSpPr>
          <p:nvPr/>
        </p:nvSpPr>
        <p:spPr bwMode="auto">
          <a:xfrm>
            <a:off x="194103" y="3911775"/>
            <a:ext cx="328068" cy="327897"/>
          </a:xfrm>
          <a:prstGeom prst="ellipse">
            <a:avLst/>
          </a:prstGeom>
          <a:solidFill>
            <a:schemeClr val="tx2">
              <a:lumMod val="20000"/>
              <a:lumOff val="8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5" name="Ovalas 90">
            <a:extLst>
              <a:ext uri="{FF2B5EF4-FFF2-40B4-BE49-F238E27FC236}">
                <a16:creationId xmlns:a16="http://schemas.microsoft.com/office/drawing/2014/main" id="{4C3E6F41-FB1D-6602-086D-FC788188024F}"/>
              </a:ext>
            </a:extLst>
          </p:cNvPr>
          <p:cNvSpPr>
            <a:spLocks noChangeAspect="1"/>
          </p:cNvSpPr>
          <p:nvPr/>
        </p:nvSpPr>
        <p:spPr bwMode="auto">
          <a:xfrm>
            <a:off x="173813" y="2734414"/>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Tree>
    <p:extLst>
      <p:ext uri="{BB962C8B-B14F-4D97-AF65-F5344CB8AC3E}">
        <p14:creationId xmlns:p14="http://schemas.microsoft.com/office/powerpoint/2010/main" val="2447257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9" name="Picture 28">
            <a:extLst>
              <a:ext uri="{FF2B5EF4-FFF2-40B4-BE49-F238E27FC236}">
                <a16:creationId xmlns:a16="http://schemas.microsoft.com/office/drawing/2014/main" id="{581028B7-653B-147B-7394-A47E6A207C98}"/>
              </a:ext>
            </a:extLst>
          </p:cNvPr>
          <p:cNvPicPr>
            <a:picLocks noChangeAspect="1"/>
          </p:cNvPicPr>
          <p:nvPr/>
        </p:nvPicPr>
        <p:blipFill rotWithShape="1">
          <a:blip r:embed="rId3">
            <a:extLst>
              <a:ext uri="{28A0092B-C50C-407E-A947-70E740481C1C}">
                <a14:useLocalDpi xmlns:a14="http://schemas.microsoft.com/office/drawing/2010/main"/>
              </a:ext>
            </a:extLst>
          </a:blip>
          <a:srcRect l="22743" r="22743"/>
          <a:stretch/>
        </p:blipFill>
        <p:spPr>
          <a:xfrm>
            <a:off x="5397751" y="-9624"/>
            <a:ext cx="3746249" cy="5153124"/>
          </a:xfrm>
          <a:prstGeom prst="rect">
            <a:avLst/>
          </a:prstGeom>
        </p:spPr>
      </p:pic>
      <p:pic>
        <p:nvPicPr>
          <p:cNvPr id="25" name="Picture 24">
            <a:extLst>
              <a:ext uri="{FF2B5EF4-FFF2-40B4-BE49-F238E27FC236}">
                <a16:creationId xmlns:a16="http://schemas.microsoft.com/office/drawing/2014/main" id="{BE4D6243-43EC-2416-6CE7-796E068123E1}"/>
              </a:ext>
            </a:extLst>
          </p:cNvPr>
          <p:cNvPicPr>
            <a:picLocks noChangeAspect="1"/>
          </p:cNvPicPr>
          <p:nvPr/>
        </p:nvPicPr>
        <p:blipFill>
          <a:blip r:embed="rId4"/>
          <a:stretch>
            <a:fillRect/>
          </a:stretch>
        </p:blipFill>
        <p:spPr>
          <a:xfrm>
            <a:off x="900619" y="3077516"/>
            <a:ext cx="340945" cy="305056"/>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39746" y="370381"/>
            <a:ext cx="3266090" cy="794046"/>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Mokinių švietimas darnaus judumo tema</a:t>
            </a:r>
            <a:endParaRPr lang="lt-LT" sz="2000" b="1"/>
          </a:p>
        </p:txBody>
      </p:sp>
      <p:grpSp>
        <p:nvGrpSpPr>
          <p:cNvPr id="7" name="Group 6">
            <a:extLst>
              <a:ext uri="{FF2B5EF4-FFF2-40B4-BE49-F238E27FC236}">
                <a16:creationId xmlns:a16="http://schemas.microsoft.com/office/drawing/2014/main" id="{9A1B9BFD-F2D3-075F-F6B9-24DF910A5A35}"/>
              </a:ext>
            </a:extLst>
          </p:cNvPr>
          <p:cNvGrpSpPr/>
          <p:nvPr/>
        </p:nvGrpSpPr>
        <p:grpSpPr>
          <a:xfrm>
            <a:off x="183957" y="1530459"/>
            <a:ext cx="328068" cy="2318780"/>
            <a:chOff x="183957" y="1530459"/>
            <a:chExt cx="328068" cy="2318780"/>
          </a:xfrm>
        </p:grpSpPr>
        <p:sp>
          <p:nvSpPr>
            <p:cNvPr id="8" name="Ovalas 90">
              <a:extLst>
                <a:ext uri="{FF2B5EF4-FFF2-40B4-BE49-F238E27FC236}">
                  <a16:creationId xmlns:a16="http://schemas.microsoft.com/office/drawing/2014/main" id="{34D61F06-3603-521A-DFA3-2027FB3273CA}"/>
                </a:ext>
              </a:extLst>
            </p:cNvPr>
            <p:cNvSpPr>
              <a:spLocks noChangeAspect="1"/>
            </p:cNvSpPr>
            <p:nvPr/>
          </p:nvSpPr>
          <p:spPr bwMode="auto">
            <a:xfrm>
              <a:off x="183957" y="27404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9" name="Ovalas 90">
              <a:extLst>
                <a:ext uri="{FF2B5EF4-FFF2-40B4-BE49-F238E27FC236}">
                  <a16:creationId xmlns:a16="http://schemas.microsoft.com/office/drawing/2014/main" id="{87DCA721-0F73-2C4E-656D-8E60BCE1EC07}"/>
                </a:ext>
              </a:extLst>
            </p:cNvPr>
            <p:cNvSpPr>
              <a:spLocks noChangeAspect="1"/>
            </p:cNvSpPr>
            <p:nvPr/>
          </p:nvSpPr>
          <p:spPr bwMode="auto">
            <a:xfrm>
              <a:off x="183957" y="3130909"/>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A891E062-70DB-56E3-882D-2C25D5FB3390}"/>
                </a:ext>
              </a:extLst>
            </p:cNvPr>
            <p:cNvSpPr>
              <a:spLocks noChangeAspect="1"/>
            </p:cNvSpPr>
            <p:nvPr/>
          </p:nvSpPr>
          <p:spPr bwMode="auto">
            <a:xfrm>
              <a:off x="183957" y="3521342"/>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3B2D74B6-D7D2-AFA4-EADF-C4AC278004D0}"/>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6" name="Google Shape;131;p20">
            <a:extLst>
              <a:ext uri="{FF2B5EF4-FFF2-40B4-BE49-F238E27FC236}">
                <a16:creationId xmlns:a16="http://schemas.microsoft.com/office/drawing/2014/main" id="{054AF78F-56DC-0EFD-E1B8-FF2CF71A995F}"/>
              </a:ext>
            </a:extLst>
          </p:cNvPr>
          <p:cNvSpPr txBox="1"/>
          <p:nvPr/>
        </p:nvSpPr>
        <p:spPr>
          <a:xfrm>
            <a:off x="845820" y="1288329"/>
            <a:ext cx="3611880" cy="766155"/>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Parengta ir įgyvendinama edukacinė švietimo programa mokyklose leis nuosekliai ugdyti mokinių judumo įpročius.</a:t>
            </a:r>
            <a:br>
              <a:rPr lang="lt-LT" sz="1100">
                <a:latin typeface="Montserrat"/>
              </a:rPr>
            </a:br>
            <a:endParaRPr lang="lt-LT" sz="1100">
              <a:latin typeface="Montserrat"/>
            </a:endParaRPr>
          </a:p>
          <a:p>
            <a:pPr>
              <a:spcAft>
                <a:spcPts val="600"/>
              </a:spcAft>
              <a:buClr>
                <a:srgbClr val="595959"/>
              </a:buClr>
              <a:buSzPts val="1500"/>
            </a:pPr>
            <a:r>
              <a:rPr lang="lt-LT" sz="1100" b="1">
                <a:latin typeface="Montserrat"/>
              </a:rPr>
              <a:t>Siektini rezultatai ir naudos:</a:t>
            </a:r>
          </a:p>
        </p:txBody>
      </p:sp>
      <p:sp>
        <p:nvSpPr>
          <p:cNvPr id="12" name="Google Shape;131;p20">
            <a:extLst>
              <a:ext uri="{FF2B5EF4-FFF2-40B4-BE49-F238E27FC236}">
                <a16:creationId xmlns:a16="http://schemas.microsoft.com/office/drawing/2014/main" id="{7B161048-A997-BAA2-2CD7-64A310D7EBA0}"/>
              </a:ext>
            </a:extLst>
          </p:cNvPr>
          <p:cNvSpPr txBox="1"/>
          <p:nvPr/>
        </p:nvSpPr>
        <p:spPr>
          <a:xfrm>
            <a:off x="1366772" y="2475453"/>
            <a:ext cx="2837675" cy="340945"/>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atsakingas mokinių požiūris į kelionės būdo pasirinkimą</a:t>
            </a:r>
          </a:p>
        </p:txBody>
      </p:sp>
      <p:sp>
        <p:nvSpPr>
          <p:cNvPr id="13" name="Google Shape;131;p20">
            <a:extLst>
              <a:ext uri="{FF2B5EF4-FFF2-40B4-BE49-F238E27FC236}">
                <a16:creationId xmlns:a16="http://schemas.microsoft.com/office/drawing/2014/main" id="{83172C4A-323A-A2B3-26FB-801144264620}"/>
              </a:ext>
            </a:extLst>
          </p:cNvPr>
          <p:cNvSpPr txBox="1"/>
          <p:nvPr/>
        </p:nvSpPr>
        <p:spPr>
          <a:xfrm>
            <a:off x="1366772" y="2976174"/>
            <a:ext cx="3090928" cy="482011"/>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Atskiros judumo edukacinės programos „Vilnius yra mokykla“ programoje ir Vilniaus saugaus miesto centro veikloje </a:t>
            </a:r>
          </a:p>
        </p:txBody>
      </p:sp>
      <p:sp>
        <p:nvSpPr>
          <p:cNvPr id="16" name="Google Shape;131;p20">
            <a:extLst>
              <a:ext uri="{FF2B5EF4-FFF2-40B4-BE49-F238E27FC236}">
                <a16:creationId xmlns:a16="http://schemas.microsoft.com/office/drawing/2014/main" id="{F7892BEE-17A5-35CD-5AE9-907A3B4DA4C7}"/>
              </a:ext>
            </a:extLst>
          </p:cNvPr>
          <p:cNvSpPr txBox="1"/>
          <p:nvPr/>
        </p:nvSpPr>
        <p:spPr>
          <a:xfrm>
            <a:off x="1366772" y="3643691"/>
            <a:ext cx="3090928" cy="136729"/>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Saugesnės savarankiškos mokinių kelionės</a:t>
            </a:r>
          </a:p>
        </p:txBody>
      </p:sp>
      <p:sp>
        <p:nvSpPr>
          <p:cNvPr id="5" name="Google Shape;131;p20">
            <a:extLst>
              <a:ext uri="{FF2B5EF4-FFF2-40B4-BE49-F238E27FC236}">
                <a16:creationId xmlns:a16="http://schemas.microsoft.com/office/drawing/2014/main" id="{9B97F48B-0F03-76C0-D542-4E13ABD46C1C}"/>
              </a:ext>
            </a:extLst>
          </p:cNvPr>
          <p:cNvSpPr txBox="1"/>
          <p:nvPr/>
        </p:nvSpPr>
        <p:spPr>
          <a:xfrm>
            <a:off x="1366772" y="4125701"/>
            <a:ext cx="3090928" cy="136729"/>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savarankiškos mokinių kelionės</a:t>
            </a:r>
          </a:p>
        </p:txBody>
      </p:sp>
      <p:pic>
        <p:nvPicPr>
          <p:cNvPr id="11" name="Picture 10">
            <a:extLst>
              <a:ext uri="{FF2B5EF4-FFF2-40B4-BE49-F238E27FC236}">
                <a16:creationId xmlns:a16="http://schemas.microsoft.com/office/drawing/2014/main" id="{61D6BD73-605F-540B-2E0B-308E41ACA47D}"/>
              </a:ext>
            </a:extLst>
          </p:cNvPr>
          <p:cNvPicPr>
            <a:picLocks noChangeAspect="1"/>
          </p:cNvPicPr>
          <p:nvPr/>
        </p:nvPicPr>
        <p:blipFill>
          <a:blip r:embed="rId5"/>
          <a:stretch>
            <a:fillRect/>
          </a:stretch>
        </p:blipFill>
        <p:spPr>
          <a:xfrm>
            <a:off x="938719" y="3529562"/>
            <a:ext cx="305056" cy="346926"/>
          </a:xfrm>
          <a:prstGeom prst="rect">
            <a:avLst/>
          </a:prstGeom>
        </p:spPr>
      </p:pic>
      <p:pic>
        <p:nvPicPr>
          <p:cNvPr id="14" name="Picture 13">
            <a:extLst>
              <a:ext uri="{FF2B5EF4-FFF2-40B4-BE49-F238E27FC236}">
                <a16:creationId xmlns:a16="http://schemas.microsoft.com/office/drawing/2014/main" id="{8FA8EDDC-C78C-4ED9-A3DD-165424F2E0CB}"/>
              </a:ext>
            </a:extLst>
          </p:cNvPr>
          <p:cNvPicPr>
            <a:picLocks noChangeAspect="1"/>
          </p:cNvPicPr>
          <p:nvPr/>
        </p:nvPicPr>
        <p:blipFill>
          <a:blip r:embed="rId6"/>
          <a:stretch>
            <a:fillRect/>
          </a:stretch>
        </p:blipFill>
        <p:spPr>
          <a:xfrm>
            <a:off x="900619" y="4023477"/>
            <a:ext cx="340944" cy="334963"/>
          </a:xfrm>
          <a:prstGeom prst="rect">
            <a:avLst/>
          </a:prstGeom>
        </p:spPr>
      </p:pic>
      <p:pic>
        <p:nvPicPr>
          <p:cNvPr id="22" name="Picture 21">
            <a:extLst>
              <a:ext uri="{FF2B5EF4-FFF2-40B4-BE49-F238E27FC236}">
                <a16:creationId xmlns:a16="http://schemas.microsoft.com/office/drawing/2014/main" id="{9A608B44-658F-2221-88E2-DBAB9B6F6504}"/>
              </a:ext>
            </a:extLst>
          </p:cNvPr>
          <p:cNvPicPr>
            <a:picLocks noChangeAspect="1"/>
          </p:cNvPicPr>
          <p:nvPr/>
        </p:nvPicPr>
        <p:blipFill>
          <a:blip r:embed="rId7"/>
          <a:stretch>
            <a:fillRect/>
          </a:stretch>
        </p:blipFill>
        <p:spPr>
          <a:xfrm>
            <a:off x="906969" y="2473027"/>
            <a:ext cx="334964" cy="340945"/>
          </a:xfrm>
          <a:prstGeom prst="rect">
            <a:avLst/>
          </a:prstGeom>
        </p:spPr>
      </p:pic>
      <p:pic>
        <p:nvPicPr>
          <p:cNvPr id="30" name="Google Shape;73;p15">
            <a:extLst>
              <a:ext uri="{FF2B5EF4-FFF2-40B4-BE49-F238E27FC236}">
                <a16:creationId xmlns:a16="http://schemas.microsoft.com/office/drawing/2014/main" id="{56E7E008-DAE5-EC04-7DB8-C505348746DE}"/>
              </a:ext>
            </a:extLst>
          </p:cNvPr>
          <p:cNvPicPr preferRelativeResize="0"/>
          <p:nvPr/>
        </p:nvPicPr>
        <p:blipFill rotWithShape="1">
          <a:blip r:embed="rId8">
            <a:alphaModFix/>
            <a:duotone>
              <a:prstClr val="black"/>
              <a:schemeClr val="bg1">
                <a:tint val="45000"/>
                <a:satMod val="400000"/>
              </a:schemeClr>
            </a:duotone>
          </a:blip>
          <a:srcRect/>
          <a:stretch/>
        </p:blipFill>
        <p:spPr>
          <a:xfrm>
            <a:off x="7974168" y="4806156"/>
            <a:ext cx="758515" cy="172429"/>
          </a:xfrm>
          <a:prstGeom prst="rect">
            <a:avLst/>
          </a:prstGeom>
          <a:noFill/>
          <a:ln>
            <a:noFill/>
          </a:ln>
        </p:spPr>
      </p:pic>
      <p:sp>
        <p:nvSpPr>
          <p:cNvPr id="2" name="Ovalas 90">
            <a:extLst>
              <a:ext uri="{FF2B5EF4-FFF2-40B4-BE49-F238E27FC236}">
                <a16:creationId xmlns:a16="http://schemas.microsoft.com/office/drawing/2014/main" id="{84E8C8BA-A977-211D-9575-69647AC9AF92}"/>
              </a:ext>
            </a:extLst>
          </p:cNvPr>
          <p:cNvSpPr>
            <a:spLocks noChangeAspect="1"/>
          </p:cNvSpPr>
          <p:nvPr/>
        </p:nvSpPr>
        <p:spPr bwMode="auto">
          <a:xfrm>
            <a:off x="194103" y="3911775"/>
            <a:ext cx="328068" cy="327897"/>
          </a:xfrm>
          <a:prstGeom prst="ellipse">
            <a:avLst/>
          </a:prstGeom>
          <a:solidFill>
            <a:schemeClr val="tx2">
              <a:lumMod val="20000"/>
              <a:lumOff val="8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Tree>
    <p:extLst>
      <p:ext uri="{BB962C8B-B14F-4D97-AF65-F5344CB8AC3E}">
        <p14:creationId xmlns:p14="http://schemas.microsoft.com/office/powerpoint/2010/main" val="4050910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Picture 2">
            <a:extLst>
              <a:ext uri="{FF2B5EF4-FFF2-40B4-BE49-F238E27FC236}">
                <a16:creationId xmlns:a16="http://schemas.microsoft.com/office/drawing/2014/main" id="{EA5208F4-BED2-EAE9-8F5A-F7E10C87425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397751" y="1"/>
            <a:ext cx="374624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32CFC71-4AA4-1A63-08B7-283C32AA142A}"/>
              </a:ext>
            </a:extLst>
          </p:cNvPr>
          <p:cNvPicPr>
            <a:picLocks noChangeAspect="1"/>
          </p:cNvPicPr>
          <p:nvPr/>
        </p:nvPicPr>
        <p:blipFill>
          <a:blip r:embed="rId4"/>
          <a:stretch>
            <a:fillRect/>
          </a:stretch>
        </p:blipFill>
        <p:spPr>
          <a:xfrm>
            <a:off x="857335" y="2553783"/>
            <a:ext cx="322312" cy="328068"/>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39746" y="370381"/>
            <a:ext cx="3266090" cy="794046"/>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Kelionės planavimo duomenys ir įrankiai</a:t>
            </a:r>
            <a:endParaRPr lang="lt-LT" sz="2000" b="1"/>
          </a:p>
        </p:txBody>
      </p:sp>
      <p:grpSp>
        <p:nvGrpSpPr>
          <p:cNvPr id="7" name="Group 6">
            <a:extLst>
              <a:ext uri="{FF2B5EF4-FFF2-40B4-BE49-F238E27FC236}">
                <a16:creationId xmlns:a16="http://schemas.microsoft.com/office/drawing/2014/main" id="{9A1B9BFD-F2D3-075F-F6B9-24DF910A5A35}"/>
              </a:ext>
            </a:extLst>
          </p:cNvPr>
          <p:cNvGrpSpPr/>
          <p:nvPr/>
        </p:nvGrpSpPr>
        <p:grpSpPr>
          <a:xfrm>
            <a:off x="183957" y="1530459"/>
            <a:ext cx="328068" cy="2318780"/>
            <a:chOff x="183957" y="1530459"/>
            <a:chExt cx="328068" cy="2318780"/>
          </a:xfrm>
        </p:grpSpPr>
        <p:sp>
          <p:nvSpPr>
            <p:cNvPr id="8" name="Ovalas 90">
              <a:extLst>
                <a:ext uri="{FF2B5EF4-FFF2-40B4-BE49-F238E27FC236}">
                  <a16:creationId xmlns:a16="http://schemas.microsoft.com/office/drawing/2014/main" id="{34D61F06-3603-521A-DFA3-2027FB3273CA}"/>
                </a:ext>
              </a:extLst>
            </p:cNvPr>
            <p:cNvSpPr>
              <a:spLocks noChangeAspect="1"/>
            </p:cNvSpPr>
            <p:nvPr/>
          </p:nvSpPr>
          <p:spPr bwMode="auto">
            <a:xfrm>
              <a:off x="183957" y="2740476"/>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9" name="Ovalas 90">
              <a:extLst>
                <a:ext uri="{FF2B5EF4-FFF2-40B4-BE49-F238E27FC236}">
                  <a16:creationId xmlns:a16="http://schemas.microsoft.com/office/drawing/2014/main" id="{87DCA721-0F73-2C4E-656D-8E60BCE1EC07}"/>
                </a:ext>
              </a:extLst>
            </p:cNvPr>
            <p:cNvSpPr>
              <a:spLocks noChangeAspect="1"/>
            </p:cNvSpPr>
            <p:nvPr/>
          </p:nvSpPr>
          <p:spPr bwMode="auto">
            <a:xfrm>
              <a:off x="183957" y="3130909"/>
              <a:ext cx="328068" cy="327897"/>
            </a:xfrm>
            <a:prstGeom prst="ellipse">
              <a:avLst/>
            </a:prstGeom>
            <a:solidFill>
              <a:schemeClr val="bg2">
                <a:alpha val="1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0" name="Ovalas 90">
              <a:extLst>
                <a:ext uri="{FF2B5EF4-FFF2-40B4-BE49-F238E27FC236}">
                  <a16:creationId xmlns:a16="http://schemas.microsoft.com/office/drawing/2014/main" id="{A891E062-70DB-56E3-882D-2C25D5FB3390}"/>
                </a:ext>
              </a:extLst>
            </p:cNvPr>
            <p:cNvSpPr>
              <a:spLocks noChangeAspect="1"/>
            </p:cNvSpPr>
            <p:nvPr/>
          </p:nvSpPr>
          <p:spPr bwMode="auto">
            <a:xfrm>
              <a:off x="183957" y="3521342"/>
              <a:ext cx="328068" cy="327897"/>
            </a:xfrm>
            <a:prstGeom prst="ellipse">
              <a:avLst/>
            </a:prstGeom>
            <a:solidFill>
              <a:schemeClr val="tx2">
                <a:lumMod val="20000"/>
                <a:lumOff val="80000"/>
              </a:schemeClr>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3B2D74B6-D7D2-AFA4-EADF-C4AC278004D0}"/>
                </a:ext>
              </a:extLst>
            </p:cNvPr>
            <p:cNvSpPr txBox="1"/>
            <p:nvPr/>
          </p:nvSpPr>
          <p:spPr>
            <a:xfrm rot="16200000">
              <a:off x="-217478" y="1942041"/>
              <a:ext cx="1130941" cy="307777"/>
            </a:xfrm>
            <a:prstGeom prst="rect">
              <a:avLst/>
            </a:prstGeom>
            <a:noFill/>
          </p:spPr>
          <p:txBody>
            <a:bodyPr wrap="square" rtlCol="0" anchor="ctr" anchorCtr="0">
              <a:spAutoFit/>
            </a:bodyPr>
            <a:lstStyle/>
            <a:p>
              <a:r>
                <a:rPr lang="lt-LT">
                  <a:solidFill>
                    <a:schemeClr val="bg2"/>
                  </a:solidFill>
                  <a:latin typeface="Montserrat" panose="00000500000000000000" pitchFamily="2" charset="-70"/>
                </a:rPr>
                <a:t>Uždaviniai</a:t>
              </a:r>
            </a:p>
          </p:txBody>
        </p:sp>
      </p:grpSp>
      <p:sp>
        <p:nvSpPr>
          <p:cNvPr id="6" name="Google Shape;131;p20">
            <a:extLst>
              <a:ext uri="{FF2B5EF4-FFF2-40B4-BE49-F238E27FC236}">
                <a16:creationId xmlns:a16="http://schemas.microsoft.com/office/drawing/2014/main" id="{054AF78F-56DC-0EFD-E1B8-FF2CF71A995F}"/>
              </a:ext>
            </a:extLst>
          </p:cNvPr>
          <p:cNvSpPr txBox="1"/>
          <p:nvPr/>
        </p:nvSpPr>
        <p:spPr>
          <a:xfrm>
            <a:off x="845819" y="1288329"/>
            <a:ext cx="3941334" cy="1452147"/>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Sukurtas miesto imitacinis susisiekimo sistemos modelis ir integruojami viešojo transporto maršrutai bei dviračių takai į programėles leis patogiau planuotis keliones nepriklausomai nuo pasirinkto kelionės būdo.</a:t>
            </a:r>
            <a:br>
              <a:rPr lang="lt-LT" sz="1100">
                <a:latin typeface="Montserrat"/>
              </a:rPr>
            </a:br>
            <a:endParaRPr lang="lt-LT" sz="1100" b="1">
              <a:latin typeface="Montserrat"/>
            </a:endParaRPr>
          </a:p>
          <a:p>
            <a:pPr>
              <a:spcAft>
                <a:spcPts val="600"/>
              </a:spcAft>
              <a:buClr>
                <a:srgbClr val="595959"/>
              </a:buClr>
              <a:buSzPts val="1500"/>
            </a:pPr>
            <a:r>
              <a:rPr lang="lt-LT" sz="1100" b="1">
                <a:latin typeface="Montserrat"/>
              </a:rPr>
              <a:t>Siektini rezultatai ir naudos:</a:t>
            </a:r>
          </a:p>
        </p:txBody>
      </p:sp>
      <p:sp>
        <p:nvSpPr>
          <p:cNvPr id="16" name="Google Shape;131;p20">
            <a:extLst>
              <a:ext uri="{FF2B5EF4-FFF2-40B4-BE49-F238E27FC236}">
                <a16:creationId xmlns:a16="http://schemas.microsoft.com/office/drawing/2014/main" id="{F7892BEE-17A5-35CD-5AE9-907A3B4DA4C7}"/>
              </a:ext>
            </a:extLst>
          </p:cNvPr>
          <p:cNvSpPr txBox="1"/>
          <p:nvPr/>
        </p:nvSpPr>
        <p:spPr>
          <a:xfrm>
            <a:off x="1304727" y="2536506"/>
            <a:ext cx="3405941" cy="358375"/>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integruoti dviračių takai </a:t>
            </a:r>
            <a:r>
              <a:rPr lang="lt-LT" sz="1100" i="1">
                <a:latin typeface="Montserrat"/>
              </a:rPr>
              <a:t>Google Maps </a:t>
            </a:r>
            <a:r>
              <a:rPr lang="lt-LT" sz="1100">
                <a:latin typeface="Montserrat"/>
              </a:rPr>
              <a:t>programėlėje leis patogiau planuotis keliones</a:t>
            </a:r>
          </a:p>
        </p:txBody>
      </p:sp>
      <p:sp>
        <p:nvSpPr>
          <p:cNvPr id="5" name="Google Shape;131;p20">
            <a:extLst>
              <a:ext uri="{FF2B5EF4-FFF2-40B4-BE49-F238E27FC236}">
                <a16:creationId xmlns:a16="http://schemas.microsoft.com/office/drawing/2014/main" id="{9B97F48B-0F03-76C0-D542-4E13ABD46C1C}"/>
              </a:ext>
            </a:extLst>
          </p:cNvPr>
          <p:cNvSpPr txBox="1"/>
          <p:nvPr/>
        </p:nvSpPr>
        <p:spPr>
          <a:xfrm>
            <a:off x="1304728" y="3066074"/>
            <a:ext cx="3119166" cy="328068"/>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realiu laiku matomi viešojo transporto maršrutai ir atvykimo laikai</a:t>
            </a:r>
          </a:p>
        </p:txBody>
      </p:sp>
      <p:sp>
        <p:nvSpPr>
          <p:cNvPr id="17" name="Google Shape;131;p20">
            <a:extLst>
              <a:ext uri="{FF2B5EF4-FFF2-40B4-BE49-F238E27FC236}">
                <a16:creationId xmlns:a16="http://schemas.microsoft.com/office/drawing/2014/main" id="{1CD69171-D41F-A994-F6F2-7AE7A8E05E29}"/>
              </a:ext>
            </a:extLst>
          </p:cNvPr>
          <p:cNvSpPr txBox="1"/>
          <p:nvPr/>
        </p:nvSpPr>
        <p:spPr>
          <a:xfrm>
            <a:off x="1304728" y="3629726"/>
            <a:ext cx="3746249" cy="136729"/>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duomenimis grįsti projektų sprendiniai</a:t>
            </a:r>
          </a:p>
        </p:txBody>
      </p:sp>
      <p:pic>
        <p:nvPicPr>
          <p:cNvPr id="19" name="Picture 18">
            <a:extLst>
              <a:ext uri="{FF2B5EF4-FFF2-40B4-BE49-F238E27FC236}">
                <a16:creationId xmlns:a16="http://schemas.microsoft.com/office/drawing/2014/main" id="{AABF7EE1-D919-DB6F-D32E-CBD5FDC0AB9D}"/>
              </a:ext>
            </a:extLst>
          </p:cNvPr>
          <p:cNvPicPr>
            <a:picLocks noChangeAspect="1"/>
          </p:cNvPicPr>
          <p:nvPr/>
        </p:nvPicPr>
        <p:blipFill>
          <a:blip r:embed="rId5"/>
          <a:stretch>
            <a:fillRect/>
          </a:stretch>
        </p:blipFill>
        <p:spPr>
          <a:xfrm>
            <a:off x="854457" y="3063692"/>
            <a:ext cx="328068" cy="328068"/>
          </a:xfrm>
          <a:prstGeom prst="rect">
            <a:avLst/>
          </a:prstGeom>
        </p:spPr>
      </p:pic>
      <p:pic>
        <p:nvPicPr>
          <p:cNvPr id="20" name="Picture 19">
            <a:extLst>
              <a:ext uri="{FF2B5EF4-FFF2-40B4-BE49-F238E27FC236}">
                <a16:creationId xmlns:a16="http://schemas.microsoft.com/office/drawing/2014/main" id="{85132A7E-3C70-27B8-D1B2-170EBDB6BAE7}"/>
              </a:ext>
            </a:extLst>
          </p:cNvPr>
          <p:cNvPicPr>
            <a:picLocks noChangeAspect="1"/>
          </p:cNvPicPr>
          <p:nvPr/>
        </p:nvPicPr>
        <p:blipFill>
          <a:blip r:embed="rId6"/>
          <a:stretch>
            <a:fillRect/>
          </a:stretch>
        </p:blipFill>
        <p:spPr>
          <a:xfrm>
            <a:off x="894746" y="3560591"/>
            <a:ext cx="247490" cy="328068"/>
          </a:xfrm>
          <a:prstGeom prst="rect">
            <a:avLst/>
          </a:prstGeom>
        </p:spPr>
      </p:pic>
      <p:pic>
        <p:nvPicPr>
          <p:cNvPr id="4" name="Picture 3">
            <a:extLst>
              <a:ext uri="{FF2B5EF4-FFF2-40B4-BE49-F238E27FC236}">
                <a16:creationId xmlns:a16="http://schemas.microsoft.com/office/drawing/2014/main" id="{C92A2142-638B-57C2-80BB-79E6DC6EC842}"/>
              </a:ext>
            </a:extLst>
          </p:cNvPr>
          <p:cNvPicPr>
            <a:picLocks noChangeAspect="1"/>
          </p:cNvPicPr>
          <p:nvPr/>
        </p:nvPicPr>
        <p:blipFill>
          <a:blip r:embed="rId7"/>
          <a:stretch>
            <a:fillRect/>
          </a:stretch>
        </p:blipFill>
        <p:spPr>
          <a:xfrm>
            <a:off x="7971423" y="4802855"/>
            <a:ext cx="758515" cy="172125"/>
          </a:xfrm>
          <a:prstGeom prst="rect">
            <a:avLst/>
          </a:prstGeom>
        </p:spPr>
      </p:pic>
      <p:pic>
        <p:nvPicPr>
          <p:cNvPr id="11" name="Picture 10">
            <a:extLst>
              <a:ext uri="{FF2B5EF4-FFF2-40B4-BE49-F238E27FC236}">
                <a16:creationId xmlns:a16="http://schemas.microsoft.com/office/drawing/2014/main" id="{933BFB9F-8B1C-18EA-5233-6710346D6E23}"/>
              </a:ext>
            </a:extLst>
          </p:cNvPr>
          <p:cNvPicPr>
            <a:picLocks noChangeAspect="1"/>
          </p:cNvPicPr>
          <p:nvPr/>
        </p:nvPicPr>
        <p:blipFill>
          <a:blip r:embed="rId8"/>
          <a:stretch>
            <a:fillRect/>
          </a:stretch>
        </p:blipFill>
        <p:spPr>
          <a:xfrm>
            <a:off x="858236" y="4002039"/>
            <a:ext cx="320510" cy="337992"/>
          </a:xfrm>
          <a:prstGeom prst="rect">
            <a:avLst/>
          </a:prstGeom>
        </p:spPr>
      </p:pic>
      <p:sp>
        <p:nvSpPr>
          <p:cNvPr id="12" name="Google Shape;131;p20">
            <a:extLst>
              <a:ext uri="{FF2B5EF4-FFF2-40B4-BE49-F238E27FC236}">
                <a16:creationId xmlns:a16="http://schemas.microsoft.com/office/drawing/2014/main" id="{299981F8-7D65-C91D-38C0-F3AD37D76A70}"/>
              </a:ext>
            </a:extLst>
          </p:cNvPr>
          <p:cNvSpPr txBox="1"/>
          <p:nvPr/>
        </p:nvSpPr>
        <p:spPr>
          <a:xfrm>
            <a:off x="1304728" y="4002039"/>
            <a:ext cx="3746249" cy="237361"/>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JUDU programėlės funkcionalumų didinimas ir integracija su išorinėmis paslaugomis, pvz.: Google</a:t>
            </a:r>
          </a:p>
        </p:txBody>
      </p:sp>
      <p:sp>
        <p:nvSpPr>
          <p:cNvPr id="13" name="Google Shape;131;p20">
            <a:extLst>
              <a:ext uri="{FF2B5EF4-FFF2-40B4-BE49-F238E27FC236}">
                <a16:creationId xmlns:a16="http://schemas.microsoft.com/office/drawing/2014/main" id="{829B72EE-6344-A9A8-2FDD-DC6804A72F16}"/>
              </a:ext>
            </a:extLst>
          </p:cNvPr>
          <p:cNvSpPr txBox="1"/>
          <p:nvPr/>
        </p:nvSpPr>
        <p:spPr>
          <a:xfrm>
            <a:off x="1304727" y="4474985"/>
            <a:ext cx="3795307" cy="308256"/>
          </a:xfrm>
          <a:prstGeom prst="rect">
            <a:avLst/>
          </a:prstGeom>
          <a:noFill/>
          <a:ln>
            <a:noFill/>
          </a:ln>
        </p:spPr>
        <p:txBody>
          <a:bodyPr spcFirstLastPara="1" wrap="square" lIns="0" tIns="0" rIns="0" bIns="0" anchor="t" anchorCtr="0">
            <a:noAutofit/>
          </a:bodyPr>
          <a:lstStyle/>
          <a:p>
            <a:pPr>
              <a:spcAft>
                <a:spcPts val="600"/>
              </a:spcAft>
              <a:buClr>
                <a:srgbClr val="595959"/>
              </a:buClr>
              <a:buSzPts val="1500"/>
            </a:pPr>
            <a:r>
              <a:rPr lang="lt-LT" sz="1100">
                <a:latin typeface="Montserrat"/>
              </a:rPr>
              <a:t>kuriamos saugesnės ir patogesnės mokinių kelionės, remiantis švietimo bendruomenių kelionių žemėlapiu</a:t>
            </a:r>
          </a:p>
        </p:txBody>
      </p:sp>
      <p:pic>
        <p:nvPicPr>
          <p:cNvPr id="24" name="Picture 23">
            <a:extLst>
              <a:ext uri="{FF2B5EF4-FFF2-40B4-BE49-F238E27FC236}">
                <a16:creationId xmlns:a16="http://schemas.microsoft.com/office/drawing/2014/main" id="{A4F36C3B-35A8-430F-F23D-549BA221FB30}"/>
              </a:ext>
            </a:extLst>
          </p:cNvPr>
          <p:cNvPicPr>
            <a:picLocks noChangeAspect="1"/>
          </p:cNvPicPr>
          <p:nvPr/>
        </p:nvPicPr>
        <p:blipFill>
          <a:blip r:embed="rId9"/>
          <a:stretch>
            <a:fillRect/>
          </a:stretch>
        </p:blipFill>
        <p:spPr>
          <a:xfrm>
            <a:off x="848019" y="4462959"/>
            <a:ext cx="340945" cy="334964"/>
          </a:xfrm>
          <a:prstGeom prst="rect">
            <a:avLst/>
          </a:prstGeom>
        </p:spPr>
      </p:pic>
      <p:sp>
        <p:nvSpPr>
          <p:cNvPr id="14" name="Ovalas 90">
            <a:extLst>
              <a:ext uri="{FF2B5EF4-FFF2-40B4-BE49-F238E27FC236}">
                <a16:creationId xmlns:a16="http://schemas.microsoft.com/office/drawing/2014/main" id="{2F0AA78E-CF11-0844-FE88-9ED4E3761841}"/>
              </a:ext>
            </a:extLst>
          </p:cNvPr>
          <p:cNvSpPr>
            <a:spLocks noChangeAspect="1"/>
          </p:cNvSpPr>
          <p:nvPr/>
        </p:nvSpPr>
        <p:spPr bwMode="auto">
          <a:xfrm>
            <a:off x="194103" y="3911775"/>
            <a:ext cx="328068" cy="327897"/>
          </a:xfrm>
          <a:prstGeom prst="ellipse">
            <a:avLst/>
          </a:prstGeom>
          <a:solidFill>
            <a:schemeClr val="tx2">
              <a:lumMod val="20000"/>
              <a:lumOff val="80000"/>
            </a:schemeClr>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1" name="Ovalas 90">
            <a:extLst>
              <a:ext uri="{FF2B5EF4-FFF2-40B4-BE49-F238E27FC236}">
                <a16:creationId xmlns:a16="http://schemas.microsoft.com/office/drawing/2014/main" id="{AA07BC69-881B-4481-6B91-C2D7744A8519}"/>
              </a:ext>
            </a:extLst>
          </p:cNvPr>
          <p:cNvSpPr>
            <a:spLocks noChangeAspect="1"/>
          </p:cNvSpPr>
          <p:nvPr/>
        </p:nvSpPr>
        <p:spPr bwMode="auto">
          <a:xfrm>
            <a:off x="192747" y="3911775"/>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Light" panose="020F0302020204030204" pitchFamily="34" charset="0"/>
              </a:rPr>
              <a:t>4</a:t>
            </a:r>
          </a:p>
        </p:txBody>
      </p:sp>
    </p:spTree>
    <p:extLst>
      <p:ext uri="{BB962C8B-B14F-4D97-AF65-F5344CB8AC3E}">
        <p14:creationId xmlns:p14="http://schemas.microsoft.com/office/powerpoint/2010/main" val="699597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0;p20">
            <a:extLst>
              <a:ext uri="{FF2B5EF4-FFF2-40B4-BE49-F238E27FC236}">
                <a16:creationId xmlns:a16="http://schemas.microsoft.com/office/drawing/2014/main" id="{DB0C0DAD-EA90-262E-2842-A4FB92B8698D}"/>
              </a:ext>
            </a:extLst>
          </p:cNvPr>
          <p:cNvSpPr txBox="1">
            <a:spLocks/>
          </p:cNvSpPr>
          <p:nvPr/>
        </p:nvSpPr>
        <p:spPr>
          <a:xfrm>
            <a:off x="503848" y="169659"/>
            <a:ext cx="7677933"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2025-2027 m. veiksmų planas (įpročių ugdymas)</a:t>
            </a:r>
            <a:endParaRPr lang="lt-LT" sz="2000" b="1"/>
          </a:p>
        </p:txBody>
      </p:sp>
      <p:graphicFrame>
        <p:nvGraphicFramePr>
          <p:cNvPr id="7" name="Table 6">
            <a:extLst>
              <a:ext uri="{FF2B5EF4-FFF2-40B4-BE49-F238E27FC236}">
                <a16:creationId xmlns:a16="http://schemas.microsoft.com/office/drawing/2014/main" id="{D889999F-6F69-37EC-663D-3A7F5C37E108}"/>
              </a:ext>
            </a:extLst>
          </p:cNvPr>
          <p:cNvGraphicFramePr>
            <a:graphicFrameLocks noGrp="1"/>
          </p:cNvGraphicFramePr>
          <p:nvPr>
            <p:extLst>
              <p:ext uri="{D42A27DB-BD31-4B8C-83A1-F6EECF244321}">
                <p14:modId xmlns:p14="http://schemas.microsoft.com/office/powerpoint/2010/main" val="3400057424"/>
              </p:ext>
            </p:extLst>
          </p:nvPr>
        </p:nvGraphicFramePr>
        <p:xfrm>
          <a:off x="208157" y="747906"/>
          <a:ext cx="8571570" cy="4037370"/>
        </p:xfrm>
        <a:graphic>
          <a:graphicData uri="http://schemas.openxmlformats.org/drawingml/2006/table">
            <a:tbl>
              <a:tblPr firstRow="1" bandRow="1">
                <a:tableStyleId>{E88F7DE2-BFA3-404E-B552-D445A4DC9ABD}</a:tableStyleId>
              </a:tblPr>
              <a:tblGrid>
                <a:gridCol w="438614">
                  <a:extLst>
                    <a:ext uri="{9D8B030D-6E8A-4147-A177-3AD203B41FA5}">
                      <a16:colId xmlns:a16="http://schemas.microsoft.com/office/drawing/2014/main" val="4090065044"/>
                    </a:ext>
                  </a:extLst>
                </a:gridCol>
                <a:gridCol w="3838143">
                  <a:extLst>
                    <a:ext uri="{9D8B030D-6E8A-4147-A177-3AD203B41FA5}">
                      <a16:colId xmlns:a16="http://schemas.microsoft.com/office/drawing/2014/main" val="1620348100"/>
                    </a:ext>
                  </a:extLst>
                </a:gridCol>
                <a:gridCol w="1066800">
                  <a:extLst>
                    <a:ext uri="{9D8B030D-6E8A-4147-A177-3AD203B41FA5}">
                      <a16:colId xmlns:a16="http://schemas.microsoft.com/office/drawing/2014/main" val="844973337"/>
                    </a:ext>
                  </a:extLst>
                </a:gridCol>
                <a:gridCol w="769257">
                  <a:extLst>
                    <a:ext uri="{9D8B030D-6E8A-4147-A177-3AD203B41FA5}">
                      <a16:colId xmlns:a16="http://schemas.microsoft.com/office/drawing/2014/main" val="1493086253"/>
                    </a:ext>
                  </a:extLst>
                </a:gridCol>
                <a:gridCol w="849086">
                  <a:extLst>
                    <a:ext uri="{9D8B030D-6E8A-4147-A177-3AD203B41FA5}">
                      <a16:colId xmlns:a16="http://schemas.microsoft.com/office/drawing/2014/main" val="2311483703"/>
                    </a:ext>
                  </a:extLst>
                </a:gridCol>
                <a:gridCol w="798286">
                  <a:extLst>
                    <a:ext uri="{9D8B030D-6E8A-4147-A177-3AD203B41FA5}">
                      <a16:colId xmlns:a16="http://schemas.microsoft.com/office/drawing/2014/main" val="163893701"/>
                    </a:ext>
                  </a:extLst>
                </a:gridCol>
                <a:gridCol w="811384">
                  <a:extLst>
                    <a:ext uri="{9D8B030D-6E8A-4147-A177-3AD203B41FA5}">
                      <a16:colId xmlns:a16="http://schemas.microsoft.com/office/drawing/2014/main" val="3597599038"/>
                    </a:ext>
                  </a:extLst>
                </a:gridCol>
              </a:tblGrid>
              <a:tr h="370840">
                <a:tc>
                  <a:txBody>
                    <a:bodyPr/>
                    <a:lstStyle/>
                    <a:p>
                      <a:r>
                        <a:rPr lang="lt-LT" sz="1000">
                          <a:latin typeface="Montserrat"/>
                        </a:rPr>
                        <a:t>Nr.</a:t>
                      </a:r>
                    </a:p>
                  </a:txBody>
                  <a:tcPr>
                    <a:solidFill>
                      <a:schemeClr val="bg1">
                        <a:lumMod val="85000"/>
                      </a:schemeClr>
                    </a:solidFill>
                  </a:tcPr>
                </a:tc>
                <a:tc>
                  <a:txBody>
                    <a:bodyPr/>
                    <a:lstStyle/>
                    <a:p>
                      <a:r>
                        <a:rPr lang="en-US" sz="1000" err="1">
                          <a:latin typeface="Montserrat" panose="00000500000000000000" pitchFamily="2" charset="-70"/>
                        </a:rPr>
                        <a:t>Veiksmas</a:t>
                      </a:r>
                      <a:endParaRPr lang="lt-LT" sz="1000">
                        <a:latin typeface="Montserrat" panose="00000500000000000000" pitchFamily="2" charset="-70"/>
                      </a:endParaRPr>
                    </a:p>
                  </a:txBody>
                  <a:tcPr>
                    <a:solidFill>
                      <a:schemeClr val="bg1">
                        <a:lumMod val="85000"/>
                      </a:schemeClr>
                    </a:solidFill>
                  </a:tcPr>
                </a:tc>
                <a:tc>
                  <a:txBody>
                    <a:bodyPr/>
                    <a:lstStyle/>
                    <a:p>
                      <a:pPr algn="ctr"/>
                      <a:r>
                        <a:rPr lang="lt-LT" sz="1000">
                          <a:latin typeface="Montserrat"/>
                        </a:rPr>
                        <a:t>Atsakingas</a:t>
                      </a:r>
                    </a:p>
                  </a:txBody>
                  <a:tcPr>
                    <a:solidFill>
                      <a:schemeClr val="bg1">
                        <a:lumMod val="85000"/>
                      </a:schemeClr>
                    </a:solidFill>
                  </a:tcPr>
                </a:tc>
                <a:tc>
                  <a:txBody>
                    <a:bodyPr/>
                    <a:lstStyle/>
                    <a:p>
                      <a:pPr algn="ctr"/>
                      <a:r>
                        <a:rPr lang="en-US" sz="1000">
                          <a:latin typeface="Montserrat"/>
                        </a:rPr>
                        <a:t>2025</a:t>
                      </a:r>
                      <a:endParaRPr lang="lt-LT" sz="1000">
                        <a:latin typeface="Montserrat"/>
                      </a:endParaRPr>
                    </a:p>
                  </a:txBody>
                  <a:tcPr>
                    <a:solidFill>
                      <a:schemeClr val="accent4">
                        <a:lumMod val="20000"/>
                        <a:lumOff val="80000"/>
                      </a:schemeClr>
                    </a:solidFill>
                  </a:tcPr>
                </a:tc>
                <a:tc>
                  <a:txBody>
                    <a:bodyPr/>
                    <a:lstStyle/>
                    <a:p>
                      <a:pPr algn="ctr"/>
                      <a:r>
                        <a:rPr lang="en-US" sz="1000">
                          <a:latin typeface="Montserrat"/>
                        </a:rPr>
                        <a:t>2026</a:t>
                      </a:r>
                      <a:endParaRPr lang="lt-LT" sz="1000">
                        <a:latin typeface="Montserrat"/>
                      </a:endParaRPr>
                    </a:p>
                  </a:txBody>
                  <a:tcPr>
                    <a:solidFill>
                      <a:schemeClr val="accent4">
                        <a:lumMod val="40000"/>
                        <a:lumOff val="60000"/>
                      </a:schemeClr>
                    </a:solidFill>
                  </a:tcPr>
                </a:tc>
                <a:tc>
                  <a:txBody>
                    <a:bodyPr/>
                    <a:lstStyle/>
                    <a:p>
                      <a:pPr algn="ctr"/>
                      <a:r>
                        <a:rPr lang="en-US" sz="1000">
                          <a:latin typeface="Montserrat"/>
                        </a:rPr>
                        <a:t>2027</a:t>
                      </a:r>
                      <a:endParaRPr lang="lt-LT" sz="1000">
                        <a:latin typeface="Montserrat"/>
                      </a:endParaRPr>
                    </a:p>
                  </a:txBody>
                  <a:tcPr>
                    <a:solidFill>
                      <a:schemeClr val="accent4">
                        <a:lumMod val="60000"/>
                        <a:lumOff val="40000"/>
                      </a:schemeClr>
                    </a:solidFill>
                  </a:tcPr>
                </a:tc>
                <a:tc>
                  <a:txBody>
                    <a:bodyPr/>
                    <a:lstStyle/>
                    <a:p>
                      <a:pPr algn="ctr"/>
                      <a:r>
                        <a:rPr lang="en-US" sz="1000">
                          <a:latin typeface="Montserrat"/>
                        </a:rPr>
                        <a:t>I</a:t>
                      </a:r>
                      <a:r>
                        <a:rPr lang="lt-LT" sz="1000">
                          <a:latin typeface="Montserrat"/>
                        </a:rPr>
                        <a:t>š viso</a:t>
                      </a:r>
                    </a:p>
                  </a:txBody>
                  <a:tcPr>
                    <a:solidFill>
                      <a:schemeClr val="accent2">
                        <a:lumMod val="60000"/>
                        <a:lumOff val="40000"/>
                      </a:schemeClr>
                    </a:solidFill>
                  </a:tcPr>
                </a:tc>
                <a:extLst>
                  <a:ext uri="{0D108BD9-81ED-4DB2-BD59-A6C34878D82A}">
                    <a16:rowId xmlns:a16="http://schemas.microsoft.com/office/drawing/2014/main" val="1394290635"/>
                  </a:ext>
                </a:extLst>
              </a:tr>
              <a:tr h="370840">
                <a:tc>
                  <a:txBody>
                    <a:bodyPr/>
                    <a:lstStyle/>
                    <a:p>
                      <a:r>
                        <a:rPr lang="en-US" sz="1000">
                          <a:latin typeface="Montserrat"/>
                        </a:rPr>
                        <a:t>1</a:t>
                      </a:r>
                      <a:endParaRPr lang="lt-LT" sz="1000">
                        <a:latin typeface="Montserrat" panose="00000500000000000000" pitchFamily="2" charset="-70"/>
                      </a:endParaRPr>
                    </a:p>
                  </a:txBody>
                  <a:tcPr/>
                </a:tc>
                <a:tc>
                  <a:txBody>
                    <a:bodyPr/>
                    <a:lstStyle/>
                    <a:p>
                      <a:pPr lvl="0">
                        <a:buNone/>
                      </a:pPr>
                      <a:r>
                        <a:rPr lang="en-US" sz="1000" b="0" i="0" u="none" strike="noStrike" noProof="0" err="1">
                          <a:solidFill>
                            <a:srgbClr val="242424"/>
                          </a:solidFill>
                          <a:latin typeface="Montserrat"/>
                        </a:rPr>
                        <a:t>Organizuoti</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Judumo</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temines</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dienas</a:t>
                      </a:r>
                      <a:r>
                        <a:rPr lang="en-US" sz="1000" b="0" i="0" u="none" strike="noStrike" noProof="0">
                          <a:solidFill>
                            <a:srgbClr val="242424"/>
                          </a:solidFill>
                          <a:latin typeface="Montserrat"/>
                        </a:rPr>
                        <a:t>/</a:t>
                      </a:r>
                      <a:r>
                        <a:rPr lang="en-US" sz="1000" b="0" i="0" u="none" strike="noStrike" noProof="0" err="1">
                          <a:solidFill>
                            <a:srgbClr val="242424"/>
                          </a:solidFill>
                          <a:latin typeface="Montserrat"/>
                        </a:rPr>
                        <a:t>savaites</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šventes</a:t>
                      </a:r>
                      <a:r>
                        <a:rPr lang="en-US" sz="1000" b="0" i="0" u="none" strike="noStrike" noProof="0">
                          <a:solidFill>
                            <a:srgbClr val="242424"/>
                          </a:solidFill>
                          <a:latin typeface="Montserrat"/>
                        </a:rPr>
                        <a:t>: Europos </a:t>
                      </a:r>
                      <a:r>
                        <a:rPr lang="en-US" sz="1000" b="0" i="0" u="none" strike="noStrike" noProof="0" err="1">
                          <a:solidFill>
                            <a:srgbClr val="242424"/>
                          </a:solidFill>
                          <a:latin typeface="Montserrat"/>
                        </a:rPr>
                        <a:t>judumo</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savaitė</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Pasaulinė</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dviračio</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diena</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Diena</a:t>
                      </a:r>
                      <a:r>
                        <a:rPr lang="en-US" sz="1000" b="0" i="0" u="none" strike="noStrike" noProof="0">
                          <a:solidFill>
                            <a:srgbClr val="242424"/>
                          </a:solidFill>
                          <a:latin typeface="Montserrat"/>
                        </a:rPr>
                        <a:t> be </a:t>
                      </a:r>
                      <a:r>
                        <a:rPr lang="en-US" sz="1000" b="0" i="0" u="none" strike="noStrike" noProof="0" err="1">
                          <a:solidFill>
                            <a:srgbClr val="242424"/>
                          </a:solidFill>
                          <a:latin typeface="Montserrat"/>
                        </a:rPr>
                        <a:t>automobilio</a:t>
                      </a:r>
                      <a:r>
                        <a:rPr lang="lt-LT" sz="1000" b="0" i="0" u="none" strike="noStrike" noProof="0">
                          <a:solidFill>
                            <a:srgbClr val="242424"/>
                          </a:solidFill>
                          <a:latin typeface="Montserrat"/>
                        </a:rPr>
                        <a:t>,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a:t>
                      </a:r>
                      <a:r>
                        <a:rPr lang="lt-LT" sz="1000" b="0" i="0" u="none" strike="noStrike" noProof="0">
                          <a:solidFill>
                            <a:srgbClr val="000000"/>
                          </a:solidFill>
                          <a:latin typeface="Montserrat"/>
                        </a:rPr>
                        <a:t>U</a:t>
                      </a:r>
                      <a:endParaRPr lang="en-US" sz="1000">
                        <a:latin typeface="Montserrat"/>
                      </a:endParaRPr>
                    </a:p>
                  </a:txBody>
                  <a:tcPr/>
                </a:tc>
                <a:tc>
                  <a:txBody>
                    <a:bodyPr/>
                    <a:lstStyle/>
                    <a:p>
                      <a:pPr algn="ctr"/>
                      <a:r>
                        <a:rPr lang="en-US" sz="1000">
                          <a:solidFill>
                            <a:schemeClr val="tx1"/>
                          </a:solidFill>
                          <a:latin typeface="Montserrat"/>
                        </a:rPr>
                        <a:t>3</a:t>
                      </a:r>
                    </a:p>
                  </a:txBody>
                  <a:tcPr>
                    <a:solidFill>
                      <a:schemeClr val="accent4">
                        <a:lumMod val="20000"/>
                        <a:lumOff val="80000"/>
                      </a:schemeClr>
                    </a:solidFill>
                  </a:tcPr>
                </a:tc>
                <a:tc>
                  <a:txBody>
                    <a:bodyPr/>
                    <a:lstStyle/>
                    <a:p>
                      <a:pPr algn="ctr"/>
                      <a:r>
                        <a:rPr lang="en-US" sz="1000">
                          <a:solidFill>
                            <a:schemeClr val="tx1"/>
                          </a:solidFill>
                          <a:latin typeface="Montserrat"/>
                        </a:rPr>
                        <a:t>3</a:t>
                      </a:r>
                    </a:p>
                  </a:txBody>
                  <a:tcPr>
                    <a:solidFill>
                      <a:schemeClr val="accent4">
                        <a:lumMod val="40000"/>
                        <a:lumOff val="60000"/>
                      </a:schemeClr>
                    </a:solidFill>
                  </a:tcPr>
                </a:tc>
                <a:tc>
                  <a:txBody>
                    <a:bodyPr/>
                    <a:lstStyle/>
                    <a:p>
                      <a:pPr algn="ctr"/>
                      <a:r>
                        <a:rPr lang="en-US" sz="1000">
                          <a:solidFill>
                            <a:schemeClr val="tx1"/>
                          </a:solidFill>
                          <a:latin typeface="Montserrat"/>
                        </a:rPr>
                        <a:t>3</a:t>
                      </a:r>
                    </a:p>
                  </a:txBody>
                  <a:tcPr>
                    <a:solidFill>
                      <a:schemeClr val="accent4">
                        <a:lumMod val="60000"/>
                        <a:lumOff val="40000"/>
                      </a:schemeClr>
                    </a:solidFill>
                  </a:tcPr>
                </a:tc>
                <a:tc>
                  <a:txBody>
                    <a:bodyPr/>
                    <a:lstStyle/>
                    <a:p>
                      <a:pPr algn="ctr"/>
                      <a:r>
                        <a:rPr lang="lt-LT" sz="1000">
                          <a:solidFill>
                            <a:schemeClr val="tx1"/>
                          </a:solidFill>
                          <a:latin typeface="Montserrat"/>
                        </a:rPr>
                        <a:t>9</a:t>
                      </a:r>
                    </a:p>
                  </a:txBody>
                  <a:tcPr>
                    <a:solidFill>
                      <a:schemeClr val="accent2">
                        <a:lumMod val="60000"/>
                        <a:lumOff val="40000"/>
                      </a:schemeClr>
                    </a:solidFill>
                  </a:tcPr>
                </a:tc>
                <a:extLst>
                  <a:ext uri="{0D108BD9-81ED-4DB2-BD59-A6C34878D82A}">
                    <a16:rowId xmlns:a16="http://schemas.microsoft.com/office/drawing/2014/main" val="1325372061"/>
                  </a:ext>
                </a:extLst>
              </a:tr>
              <a:tr h="370840">
                <a:tc>
                  <a:txBody>
                    <a:bodyPr/>
                    <a:lstStyle/>
                    <a:p>
                      <a:r>
                        <a:rPr lang="en-US" sz="1000">
                          <a:latin typeface="Montserrat"/>
                        </a:rPr>
                        <a:t>2</a:t>
                      </a:r>
                    </a:p>
                  </a:txBody>
                  <a:tcPr/>
                </a:tc>
                <a:tc>
                  <a:txBody>
                    <a:bodyPr/>
                    <a:lstStyle/>
                    <a:p>
                      <a:pPr lvl="0">
                        <a:buNone/>
                      </a:pPr>
                      <a:r>
                        <a:rPr lang="lt-LT" sz="1000" b="0" i="0" u="none" strike="noStrike" noProof="0">
                          <a:solidFill>
                            <a:srgbClr val="242424"/>
                          </a:solidFill>
                          <a:latin typeface="Montserrat"/>
                        </a:rPr>
                        <a:t>Darnaus judumo reklaminės kampanijos,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JUDU</a:t>
                      </a:r>
                      <a:endParaRPr lang="en-US" sz="1000">
                        <a:latin typeface="Montserrat"/>
                      </a:endParaRPr>
                    </a:p>
                  </a:txBody>
                  <a:tcPr/>
                </a:tc>
                <a:tc>
                  <a:txBody>
                    <a:bodyPr/>
                    <a:lstStyle/>
                    <a:p>
                      <a:pPr algn="ctr"/>
                      <a:r>
                        <a:rPr lang="en-US" sz="1000">
                          <a:solidFill>
                            <a:schemeClr val="tx1"/>
                          </a:solidFill>
                          <a:latin typeface="Montserrat"/>
                        </a:rPr>
                        <a:t>1</a:t>
                      </a:r>
                    </a:p>
                  </a:txBody>
                  <a:tcPr>
                    <a:solidFill>
                      <a:schemeClr val="accent4">
                        <a:lumMod val="20000"/>
                        <a:lumOff val="80000"/>
                      </a:schemeClr>
                    </a:solidFill>
                  </a:tcPr>
                </a:tc>
                <a:tc>
                  <a:txBody>
                    <a:bodyPr/>
                    <a:lstStyle/>
                    <a:p>
                      <a:pPr algn="ctr"/>
                      <a:r>
                        <a:rPr lang="en-US" sz="1000">
                          <a:solidFill>
                            <a:schemeClr val="tx1"/>
                          </a:solidFill>
                          <a:latin typeface="Montserrat"/>
                        </a:rPr>
                        <a:t>1</a:t>
                      </a:r>
                    </a:p>
                  </a:txBody>
                  <a:tcPr>
                    <a:solidFill>
                      <a:schemeClr val="accent4">
                        <a:lumMod val="40000"/>
                        <a:lumOff val="60000"/>
                      </a:schemeClr>
                    </a:solidFill>
                  </a:tcPr>
                </a:tc>
                <a:tc>
                  <a:txBody>
                    <a:bodyPr/>
                    <a:lstStyle/>
                    <a:p>
                      <a:pPr algn="ctr"/>
                      <a:r>
                        <a:rPr lang="en-US" sz="1000">
                          <a:solidFill>
                            <a:schemeClr val="tx1"/>
                          </a:solidFill>
                          <a:latin typeface="Montserrat"/>
                        </a:rPr>
                        <a:t>1</a:t>
                      </a:r>
                    </a:p>
                  </a:txBody>
                  <a:tcPr>
                    <a:solidFill>
                      <a:schemeClr val="accent4">
                        <a:lumMod val="60000"/>
                        <a:lumOff val="40000"/>
                      </a:schemeClr>
                    </a:solidFill>
                  </a:tcPr>
                </a:tc>
                <a:tc>
                  <a:txBody>
                    <a:bodyPr/>
                    <a:lstStyle/>
                    <a:p>
                      <a:pPr algn="ctr"/>
                      <a:r>
                        <a:rPr lang="en-US" sz="1000">
                          <a:solidFill>
                            <a:schemeClr val="tx1"/>
                          </a:solidFill>
                          <a:latin typeface="Montserrat"/>
                        </a:rPr>
                        <a:t>3</a:t>
                      </a:r>
                    </a:p>
                  </a:txBody>
                  <a:tcPr>
                    <a:solidFill>
                      <a:schemeClr val="accent2">
                        <a:lumMod val="60000"/>
                        <a:lumOff val="40000"/>
                      </a:schemeClr>
                    </a:solidFill>
                  </a:tcPr>
                </a:tc>
                <a:extLst>
                  <a:ext uri="{0D108BD9-81ED-4DB2-BD59-A6C34878D82A}">
                    <a16:rowId xmlns:a16="http://schemas.microsoft.com/office/drawing/2014/main" val="1004016835"/>
                  </a:ext>
                </a:extLst>
              </a:tr>
              <a:tr h="428408">
                <a:tc>
                  <a:txBody>
                    <a:bodyPr/>
                    <a:lstStyle/>
                    <a:p>
                      <a:r>
                        <a:rPr lang="en-US" sz="1000">
                          <a:latin typeface="Montserrat"/>
                        </a:rPr>
                        <a:t>3</a:t>
                      </a:r>
                      <a:endParaRPr lang="lt-LT" sz="1000">
                        <a:latin typeface="Montserrat" panose="00000500000000000000" pitchFamily="2" charset="-70"/>
                      </a:endParaRPr>
                    </a:p>
                  </a:txBody>
                  <a:tcPr/>
                </a:tc>
                <a:tc>
                  <a:txBody>
                    <a:bodyPr/>
                    <a:lstStyle/>
                    <a:p>
                      <a:pPr lvl="0">
                        <a:buNone/>
                      </a:pPr>
                      <a:r>
                        <a:rPr lang="lt-LT" sz="1000" b="0" i="0" u="none" strike="noStrike" noProof="0">
                          <a:solidFill>
                            <a:srgbClr val="242424"/>
                          </a:solidFill>
                          <a:latin typeface="Montserrat"/>
                        </a:rPr>
                        <a:t>Naujos įmonės, kurios įsigyja VT bilietų savo darbuotojams, vnt.</a:t>
                      </a:r>
                      <a:endParaRPr lang="en-US" sz="1000">
                        <a:latin typeface="Montserrat"/>
                      </a:endParaRPr>
                    </a:p>
                  </a:txBody>
                  <a:tcPr/>
                </a:tc>
                <a:tc>
                  <a:txBody>
                    <a:bodyPr/>
                    <a:lstStyle/>
                    <a:p>
                      <a:pPr marL="0" marR="0" lvl="0" indent="0" algn="ctr">
                        <a:lnSpc>
                          <a:spcPct val="100000"/>
                        </a:lnSpc>
                        <a:spcBef>
                          <a:spcPts val="0"/>
                        </a:spcBef>
                        <a:spcAft>
                          <a:spcPts val="0"/>
                        </a:spcAft>
                        <a:buNone/>
                      </a:pPr>
                      <a:r>
                        <a:rPr lang="en-US" sz="1000" b="0" i="0" u="none" strike="noStrike" noProof="0">
                          <a:solidFill>
                            <a:srgbClr val="000000"/>
                          </a:solidFill>
                          <a:latin typeface="Montserrat"/>
                        </a:rPr>
                        <a:t>JUDU</a:t>
                      </a:r>
                      <a:endParaRPr lang="en-US" sz="1000">
                        <a:latin typeface="Montserrat"/>
                      </a:endParaRPr>
                    </a:p>
                  </a:txBody>
                  <a:tcPr/>
                </a:tc>
                <a:tc>
                  <a:txBody>
                    <a:bodyPr/>
                    <a:lstStyle/>
                    <a:p>
                      <a:pPr algn="ctr"/>
                      <a:r>
                        <a:rPr lang="en-US" sz="1000">
                          <a:solidFill>
                            <a:schemeClr val="tx1"/>
                          </a:solidFill>
                          <a:latin typeface="Montserrat"/>
                        </a:rPr>
                        <a:t>23</a:t>
                      </a:r>
                    </a:p>
                  </a:txBody>
                  <a:tcPr>
                    <a:solidFill>
                      <a:schemeClr val="accent4">
                        <a:lumMod val="20000"/>
                        <a:lumOff val="80000"/>
                      </a:schemeClr>
                    </a:solidFill>
                  </a:tcPr>
                </a:tc>
                <a:tc>
                  <a:txBody>
                    <a:bodyPr/>
                    <a:lstStyle/>
                    <a:p>
                      <a:pPr algn="ctr"/>
                      <a:r>
                        <a:rPr lang="en-US" sz="1000">
                          <a:solidFill>
                            <a:schemeClr val="tx1"/>
                          </a:solidFill>
                          <a:latin typeface="Montserrat"/>
                        </a:rPr>
                        <a:t>24</a:t>
                      </a:r>
                    </a:p>
                  </a:txBody>
                  <a:tcPr>
                    <a:solidFill>
                      <a:schemeClr val="accent4">
                        <a:lumMod val="40000"/>
                        <a:lumOff val="60000"/>
                      </a:schemeClr>
                    </a:solidFill>
                  </a:tcPr>
                </a:tc>
                <a:tc>
                  <a:txBody>
                    <a:bodyPr/>
                    <a:lstStyle/>
                    <a:p>
                      <a:pPr algn="ctr"/>
                      <a:r>
                        <a:rPr lang="en-US" sz="1000">
                          <a:solidFill>
                            <a:schemeClr val="tx1"/>
                          </a:solidFill>
                          <a:latin typeface="Montserrat"/>
                        </a:rPr>
                        <a:t>25</a:t>
                      </a:r>
                    </a:p>
                  </a:txBody>
                  <a:tcPr>
                    <a:solidFill>
                      <a:schemeClr val="accent4">
                        <a:lumMod val="60000"/>
                        <a:lumOff val="40000"/>
                      </a:schemeClr>
                    </a:solidFill>
                  </a:tcPr>
                </a:tc>
                <a:tc>
                  <a:txBody>
                    <a:bodyPr/>
                    <a:lstStyle/>
                    <a:p>
                      <a:pPr algn="ctr"/>
                      <a:r>
                        <a:rPr lang="en-US" sz="1000">
                          <a:solidFill>
                            <a:schemeClr val="tx1"/>
                          </a:solidFill>
                          <a:latin typeface="Montserrat"/>
                        </a:rPr>
                        <a:t>72</a:t>
                      </a:r>
                    </a:p>
                  </a:txBody>
                  <a:tcPr>
                    <a:solidFill>
                      <a:schemeClr val="accent2">
                        <a:lumMod val="60000"/>
                        <a:lumOff val="40000"/>
                      </a:schemeClr>
                    </a:solidFill>
                  </a:tcPr>
                </a:tc>
                <a:extLst>
                  <a:ext uri="{0D108BD9-81ED-4DB2-BD59-A6C34878D82A}">
                    <a16:rowId xmlns:a16="http://schemas.microsoft.com/office/drawing/2014/main" val="20852027"/>
                  </a:ext>
                </a:extLst>
              </a:tr>
              <a:tr h="379978">
                <a:tc>
                  <a:txBody>
                    <a:bodyPr/>
                    <a:lstStyle/>
                    <a:p>
                      <a:r>
                        <a:rPr lang="en-US" sz="1000">
                          <a:latin typeface="Montserrat"/>
                        </a:rPr>
                        <a:t>4</a:t>
                      </a:r>
                      <a:endParaRPr lang="lt-LT" sz="1000">
                        <a:latin typeface="Montserrat" panose="00000500000000000000" pitchFamily="2" charset="-70"/>
                      </a:endParaRPr>
                    </a:p>
                  </a:txBody>
                  <a:tcPr/>
                </a:tc>
                <a:tc>
                  <a:txBody>
                    <a:bodyPr/>
                    <a:lstStyle/>
                    <a:p>
                      <a:pPr lvl="0">
                        <a:buNone/>
                      </a:pPr>
                      <a:r>
                        <a:rPr lang="lt-LT" sz="1000" b="0" i="0" u="none" strike="noStrike" noProof="0">
                          <a:solidFill>
                            <a:srgbClr val="242424"/>
                          </a:solidFill>
                          <a:latin typeface="Montserrat"/>
                        </a:rPr>
                        <a:t>Edukacinių veiklų vykdymas per "Vilnius yra mokykla" darnaus judumo ir kelionių planų tematika,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JUDU</a:t>
                      </a:r>
                    </a:p>
                  </a:txBody>
                  <a:tcPr/>
                </a:tc>
                <a:tc>
                  <a:txBody>
                    <a:bodyPr/>
                    <a:lstStyle/>
                    <a:p>
                      <a:pPr algn="ctr"/>
                      <a:r>
                        <a:rPr lang="en-US" sz="1000">
                          <a:solidFill>
                            <a:schemeClr val="tx1"/>
                          </a:solidFill>
                          <a:latin typeface="Montserrat"/>
                        </a:rPr>
                        <a:t>2</a:t>
                      </a:r>
                    </a:p>
                  </a:txBody>
                  <a:tcPr>
                    <a:solidFill>
                      <a:schemeClr val="accent4">
                        <a:lumMod val="20000"/>
                        <a:lumOff val="80000"/>
                      </a:schemeClr>
                    </a:solidFill>
                  </a:tcPr>
                </a:tc>
                <a:tc>
                  <a:txBody>
                    <a:bodyPr/>
                    <a:lstStyle/>
                    <a:p>
                      <a:pPr algn="ctr"/>
                      <a:r>
                        <a:rPr lang="en-US" sz="1000">
                          <a:solidFill>
                            <a:schemeClr val="tx1"/>
                          </a:solidFill>
                          <a:latin typeface="Montserrat"/>
                        </a:rPr>
                        <a:t>1</a:t>
                      </a:r>
                    </a:p>
                  </a:txBody>
                  <a:tcPr>
                    <a:solidFill>
                      <a:schemeClr val="accent4">
                        <a:lumMod val="40000"/>
                        <a:lumOff val="60000"/>
                      </a:schemeClr>
                    </a:solidFill>
                  </a:tcPr>
                </a:tc>
                <a:tc>
                  <a:txBody>
                    <a:bodyPr/>
                    <a:lstStyle/>
                    <a:p>
                      <a:pPr algn="ctr"/>
                      <a:r>
                        <a:rPr lang="en-US" sz="1000">
                          <a:solidFill>
                            <a:schemeClr val="tx1"/>
                          </a:solidFill>
                          <a:latin typeface="Montserrat"/>
                        </a:rPr>
                        <a:t>1</a:t>
                      </a:r>
                    </a:p>
                  </a:txBody>
                  <a:tcPr>
                    <a:solidFill>
                      <a:schemeClr val="accent4">
                        <a:lumMod val="60000"/>
                        <a:lumOff val="40000"/>
                      </a:schemeClr>
                    </a:solidFill>
                  </a:tcPr>
                </a:tc>
                <a:tc>
                  <a:txBody>
                    <a:bodyPr/>
                    <a:lstStyle/>
                    <a:p>
                      <a:pPr algn="ctr"/>
                      <a:r>
                        <a:rPr lang="en-US" sz="1000">
                          <a:solidFill>
                            <a:schemeClr val="tx1"/>
                          </a:solidFill>
                          <a:latin typeface="Montserrat"/>
                        </a:rPr>
                        <a:t>4</a:t>
                      </a:r>
                    </a:p>
                  </a:txBody>
                  <a:tcPr>
                    <a:solidFill>
                      <a:schemeClr val="accent2">
                        <a:lumMod val="60000"/>
                        <a:lumOff val="40000"/>
                      </a:schemeClr>
                    </a:solidFill>
                  </a:tcPr>
                </a:tc>
                <a:extLst>
                  <a:ext uri="{0D108BD9-81ED-4DB2-BD59-A6C34878D82A}">
                    <a16:rowId xmlns:a16="http://schemas.microsoft.com/office/drawing/2014/main" val="2395403760"/>
                  </a:ext>
                </a:extLst>
              </a:tr>
              <a:tr h="366841">
                <a:tc>
                  <a:txBody>
                    <a:bodyPr/>
                    <a:lstStyle/>
                    <a:p>
                      <a:r>
                        <a:rPr lang="en-US" sz="1000">
                          <a:latin typeface="Montserrat"/>
                        </a:rPr>
                        <a:t>5</a:t>
                      </a:r>
                      <a:endParaRPr lang="lt-LT" sz="1000">
                        <a:latin typeface="Montserrat" panose="00000500000000000000" pitchFamily="2" charset="-70"/>
                      </a:endParaRPr>
                    </a:p>
                  </a:txBody>
                  <a:tcPr/>
                </a:tc>
                <a:tc>
                  <a:txBody>
                    <a:bodyPr/>
                    <a:lstStyle/>
                    <a:p>
                      <a:pPr lvl="0">
                        <a:buNone/>
                      </a:pPr>
                      <a:r>
                        <a:rPr lang="lt-LT" sz="1000" b="0" i="0" u="none" strike="noStrike" noProof="0">
                          <a:solidFill>
                            <a:srgbClr val="242424"/>
                          </a:solidFill>
                          <a:latin typeface="Montserrat"/>
                        </a:rPr>
                        <a:t>Edukacinių veiklų vykdymas per Vilniaus saugaus miesto centro programas,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JUDU</a:t>
                      </a:r>
                    </a:p>
                  </a:txBody>
                  <a:tcPr/>
                </a:tc>
                <a:tc>
                  <a:txBody>
                    <a:bodyPr/>
                    <a:lstStyle/>
                    <a:p>
                      <a:pPr algn="ctr"/>
                      <a:r>
                        <a:rPr lang="en-US" sz="1000">
                          <a:solidFill>
                            <a:schemeClr val="tx1"/>
                          </a:solidFill>
                          <a:latin typeface="Montserrat"/>
                        </a:rPr>
                        <a:t>1</a:t>
                      </a:r>
                    </a:p>
                  </a:txBody>
                  <a:tcPr>
                    <a:solidFill>
                      <a:schemeClr val="accent4">
                        <a:lumMod val="20000"/>
                        <a:lumOff val="80000"/>
                      </a:schemeClr>
                    </a:solidFill>
                  </a:tcPr>
                </a:tc>
                <a:tc>
                  <a:txBody>
                    <a:bodyPr/>
                    <a:lstStyle/>
                    <a:p>
                      <a:pPr algn="ctr"/>
                      <a:r>
                        <a:rPr lang="en-US" sz="1000">
                          <a:solidFill>
                            <a:schemeClr val="tx1"/>
                          </a:solidFill>
                          <a:latin typeface="Montserrat"/>
                        </a:rPr>
                        <a:t>0</a:t>
                      </a:r>
                    </a:p>
                  </a:txBody>
                  <a:tcPr>
                    <a:solidFill>
                      <a:schemeClr val="accent4">
                        <a:lumMod val="40000"/>
                        <a:lumOff val="60000"/>
                      </a:schemeClr>
                    </a:solidFill>
                  </a:tcPr>
                </a:tc>
                <a:tc>
                  <a:txBody>
                    <a:bodyPr/>
                    <a:lstStyle/>
                    <a:p>
                      <a:pPr algn="ctr"/>
                      <a:r>
                        <a:rPr lang="en-US" sz="1000">
                          <a:solidFill>
                            <a:schemeClr val="tx1"/>
                          </a:solidFill>
                          <a:latin typeface="Montserrat"/>
                        </a:rPr>
                        <a:t>0</a:t>
                      </a:r>
                    </a:p>
                  </a:txBody>
                  <a:tcPr>
                    <a:solidFill>
                      <a:schemeClr val="accent4">
                        <a:lumMod val="60000"/>
                        <a:lumOff val="40000"/>
                      </a:schemeClr>
                    </a:solidFill>
                  </a:tcPr>
                </a:tc>
                <a:tc>
                  <a:txBody>
                    <a:bodyPr/>
                    <a:lstStyle/>
                    <a:p>
                      <a:pPr algn="ctr"/>
                      <a:r>
                        <a:rPr lang="en-US" sz="1000">
                          <a:solidFill>
                            <a:schemeClr val="tx1"/>
                          </a:solidFill>
                          <a:latin typeface="Montserrat"/>
                        </a:rPr>
                        <a:t>1</a:t>
                      </a:r>
                    </a:p>
                  </a:txBody>
                  <a:tcPr>
                    <a:solidFill>
                      <a:schemeClr val="accent2">
                        <a:lumMod val="60000"/>
                        <a:lumOff val="40000"/>
                      </a:schemeClr>
                    </a:solidFill>
                  </a:tcPr>
                </a:tc>
                <a:extLst>
                  <a:ext uri="{0D108BD9-81ED-4DB2-BD59-A6C34878D82A}">
                    <a16:rowId xmlns:a16="http://schemas.microsoft.com/office/drawing/2014/main" val="2199281857"/>
                  </a:ext>
                </a:extLst>
              </a:tr>
              <a:tr h="370840">
                <a:tc>
                  <a:txBody>
                    <a:bodyPr/>
                    <a:lstStyle/>
                    <a:p>
                      <a:r>
                        <a:rPr lang="en-US" sz="1000">
                          <a:latin typeface="Montserrat"/>
                        </a:rPr>
                        <a:t>6</a:t>
                      </a:r>
                      <a:endParaRPr lang="lt-LT" sz="1000">
                        <a:latin typeface="Montserrat" panose="00000500000000000000" pitchFamily="2" charset="-70"/>
                      </a:endParaRPr>
                    </a:p>
                  </a:txBody>
                  <a:tcPr/>
                </a:tc>
                <a:tc>
                  <a:txBody>
                    <a:bodyPr/>
                    <a:lstStyle/>
                    <a:p>
                      <a:pPr lvl="0">
                        <a:buNone/>
                      </a:pPr>
                      <a:r>
                        <a:rPr lang="lt-LT" sz="1000" b="0" i="0" u="none" strike="noStrike" noProof="0">
                          <a:solidFill>
                            <a:srgbClr val="242424"/>
                          </a:solidFill>
                          <a:latin typeface="Montserrat"/>
                        </a:rPr>
                        <a:t>Visuomenės dirbtuvės, įtraukiant į darnaus judumo projektų planavimą bei įgyvendinimą, vnt.</a:t>
                      </a:r>
                      <a:endParaRPr lang="en-US" sz="1000">
                        <a:latin typeface="Montserrat"/>
                      </a:endParaRPr>
                    </a:p>
                  </a:txBody>
                  <a:tcPr/>
                </a:tc>
                <a:tc>
                  <a:txBody>
                    <a:bodyPr/>
                    <a:lstStyle/>
                    <a:p>
                      <a:pPr marL="0" marR="0" lvl="0" indent="0" algn="ctr">
                        <a:lnSpc>
                          <a:spcPct val="100000"/>
                        </a:lnSpc>
                        <a:spcBef>
                          <a:spcPts val="0"/>
                        </a:spcBef>
                        <a:spcAft>
                          <a:spcPts val="0"/>
                        </a:spcAft>
                        <a:buNone/>
                      </a:pPr>
                      <a:r>
                        <a:rPr lang="en-US" sz="1000" b="0" i="0" u="none" strike="noStrike" noProof="0">
                          <a:solidFill>
                            <a:schemeClr val="tx1"/>
                          </a:solidFill>
                          <a:latin typeface="Montserrat"/>
                        </a:rPr>
                        <a:t>JUDU</a:t>
                      </a:r>
                    </a:p>
                  </a:txBody>
                  <a:tcPr/>
                </a:tc>
                <a:tc>
                  <a:txBody>
                    <a:bodyPr/>
                    <a:lstStyle/>
                    <a:p>
                      <a:pPr algn="ctr"/>
                      <a:r>
                        <a:rPr lang="en-US" sz="1000">
                          <a:solidFill>
                            <a:schemeClr val="tx1"/>
                          </a:solidFill>
                          <a:latin typeface="Montserrat"/>
                        </a:rPr>
                        <a:t>20</a:t>
                      </a:r>
                    </a:p>
                  </a:txBody>
                  <a:tcPr>
                    <a:solidFill>
                      <a:schemeClr val="accent4">
                        <a:lumMod val="20000"/>
                        <a:lumOff val="80000"/>
                      </a:schemeClr>
                    </a:solidFill>
                  </a:tcPr>
                </a:tc>
                <a:tc>
                  <a:txBody>
                    <a:bodyPr/>
                    <a:lstStyle/>
                    <a:p>
                      <a:pPr algn="ctr"/>
                      <a:r>
                        <a:rPr lang="en-US" sz="1000">
                          <a:solidFill>
                            <a:schemeClr val="tx1"/>
                          </a:solidFill>
                          <a:latin typeface="Montserrat"/>
                        </a:rPr>
                        <a:t>15</a:t>
                      </a:r>
                    </a:p>
                  </a:txBody>
                  <a:tcPr>
                    <a:solidFill>
                      <a:schemeClr val="accent4">
                        <a:lumMod val="40000"/>
                        <a:lumOff val="60000"/>
                      </a:schemeClr>
                    </a:solidFill>
                  </a:tcPr>
                </a:tc>
                <a:tc>
                  <a:txBody>
                    <a:bodyPr/>
                    <a:lstStyle/>
                    <a:p>
                      <a:pPr algn="ctr"/>
                      <a:r>
                        <a:rPr lang="en-US" sz="1000">
                          <a:solidFill>
                            <a:schemeClr val="tx1"/>
                          </a:solidFill>
                          <a:latin typeface="Montserrat"/>
                        </a:rPr>
                        <a:t>6</a:t>
                      </a:r>
                    </a:p>
                  </a:txBody>
                  <a:tcPr>
                    <a:solidFill>
                      <a:schemeClr val="accent4">
                        <a:lumMod val="60000"/>
                        <a:lumOff val="40000"/>
                      </a:schemeClr>
                    </a:solidFill>
                  </a:tcPr>
                </a:tc>
                <a:tc>
                  <a:txBody>
                    <a:bodyPr/>
                    <a:lstStyle/>
                    <a:p>
                      <a:pPr algn="ctr"/>
                      <a:r>
                        <a:rPr lang="en-US" sz="1000">
                          <a:solidFill>
                            <a:schemeClr val="tx1"/>
                          </a:solidFill>
                          <a:latin typeface="Montserrat"/>
                        </a:rPr>
                        <a:t>41</a:t>
                      </a:r>
                    </a:p>
                  </a:txBody>
                  <a:tcPr>
                    <a:solidFill>
                      <a:schemeClr val="accent2">
                        <a:lumMod val="60000"/>
                        <a:lumOff val="40000"/>
                      </a:schemeClr>
                    </a:solidFill>
                  </a:tcPr>
                </a:tc>
                <a:extLst>
                  <a:ext uri="{0D108BD9-81ED-4DB2-BD59-A6C34878D82A}">
                    <a16:rowId xmlns:a16="http://schemas.microsoft.com/office/drawing/2014/main" val="1603722221"/>
                  </a:ext>
                </a:extLst>
              </a:tr>
              <a:tr h="366841">
                <a:tc>
                  <a:txBody>
                    <a:bodyPr/>
                    <a:lstStyle/>
                    <a:p>
                      <a:r>
                        <a:rPr lang="lt-LT" sz="1000">
                          <a:latin typeface="Montserrat"/>
                        </a:rPr>
                        <a:t>7</a:t>
                      </a:r>
                      <a:endParaRPr lang="lt-LT" sz="1000">
                        <a:latin typeface="Montserrat" panose="00000500000000000000" pitchFamily="2" charset="-70"/>
                      </a:endParaRPr>
                    </a:p>
                  </a:txBody>
                  <a:tcPr/>
                </a:tc>
                <a:tc>
                  <a:txBody>
                    <a:bodyPr/>
                    <a:lstStyle/>
                    <a:p>
                      <a:pPr lvl="0">
                        <a:buNone/>
                      </a:pPr>
                      <a:r>
                        <a:rPr lang="lt-LT" sz="1000" b="0" i="0" u="none" strike="noStrike" noProof="0" err="1">
                          <a:solidFill>
                            <a:srgbClr val="242424"/>
                          </a:solidFill>
                          <a:latin typeface="Montserrat"/>
                        </a:rPr>
                        <a:t>Įveiklinti</a:t>
                      </a:r>
                      <a:r>
                        <a:rPr lang="lt-LT" sz="1000" b="0" i="0" u="none" strike="noStrike" noProof="0">
                          <a:solidFill>
                            <a:srgbClr val="242424"/>
                          </a:solidFill>
                          <a:latin typeface="Montserrat"/>
                        </a:rPr>
                        <a:t> ID Vilniaus rengiamą Judumo portalą į miesto </a:t>
                      </a:r>
                      <a:r>
                        <a:rPr lang="lt-LT" sz="1000" b="0" i="0" u="none" strike="noStrike" noProof="0" err="1">
                          <a:solidFill>
                            <a:srgbClr val="242424"/>
                          </a:solidFill>
                          <a:latin typeface="Montserrat"/>
                        </a:rPr>
                        <a:t>transformacinius</a:t>
                      </a:r>
                      <a:r>
                        <a:rPr lang="lt-LT" sz="1000" b="0" i="0" u="none" strike="noStrike" noProof="0">
                          <a:solidFill>
                            <a:srgbClr val="242424"/>
                          </a:solidFill>
                          <a:latin typeface="Montserrat"/>
                        </a:rPr>
                        <a:t> sprendimus, vnt.</a:t>
                      </a:r>
                      <a:endParaRPr lang="en-US" sz="1000">
                        <a:latin typeface="Montserrat"/>
                      </a:endParaRPr>
                    </a:p>
                  </a:txBody>
                  <a:tcPr/>
                </a:tc>
                <a:tc>
                  <a:txBody>
                    <a:bodyPr/>
                    <a:lstStyle/>
                    <a:p>
                      <a:pPr lvl="0" algn="ctr">
                        <a:lnSpc>
                          <a:spcPct val="100000"/>
                        </a:lnSpc>
                        <a:spcBef>
                          <a:spcPts val="0"/>
                        </a:spcBef>
                        <a:spcAft>
                          <a:spcPts val="0"/>
                        </a:spcAft>
                        <a:buNone/>
                      </a:pPr>
                      <a:r>
                        <a:rPr lang="lt-LT" sz="1000" b="0" i="0" u="none" strike="noStrike" noProof="0">
                          <a:solidFill>
                            <a:srgbClr val="000000"/>
                          </a:solidFill>
                          <a:latin typeface="Montserrat"/>
                        </a:rPr>
                        <a:t>ID Vilnius</a:t>
                      </a:r>
                      <a:endParaRPr lang="en-US" sz="1000">
                        <a:latin typeface="Montserrat"/>
                      </a:endParaRPr>
                    </a:p>
                    <a:p>
                      <a:pPr lvl="0" algn="ctr">
                        <a:lnSpc>
                          <a:spcPct val="100000"/>
                        </a:lnSpc>
                        <a:spcBef>
                          <a:spcPts val="0"/>
                        </a:spcBef>
                        <a:spcAft>
                          <a:spcPts val="0"/>
                        </a:spcAft>
                        <a:buNone/>
                      </a:pPr>
                      <a:r>
                        <a:rPr lang="lt-LT" sz="1000" b="0" i="0" u="none" strike="noStrike" noProof="0">
                          <a:solidFill>
                            <a:srgbClr val="000000"/>
                          </a:solidFill>
                          <a:latin typeface="Montserrat"/>
                        </a:rPr>
                        <a:t>JUDU</a:t>
                      </a:r>
                      <a:endParaRPr lang="lt-LT" sz="1000">
                        <a:latin typeface="Montserrat"/>
                      </a:endParaRPr>
                    </a:p>
                  </a:txBody>
                  <a:tcPr/>
                </a:tc>
                <a:tc>
                  <a:txBody>
                    <a:bodyPr/>
                    <a:lstStyle/>
                    <a:p>
                      <a:pPr algn="ctr"/>
                      <a:r>
                        <a:rPr lang="lt-LT" sz="1000">
                          <a:solidFill>
                            <a:schemeClr val="tx1"/>
                          </a:solidFill>
                          <a:latin typeface="Montserrat"/>
                        </a:rPr>
                        <a:t>1</a:t>
                      </a:r>
                    </a:p>
                  </a:txBody>
                  <a:tcPr>
                    <a:solidFill>
                      <a:schemeClr val="accent4">
                        <a:lumMod val="20000"/>
                        <a:lumOff val="80000"/>
                      </a:schemeClr>
                    </a:solidFill>
                  </a:tcPr>
                </a:tc>
                <a:tc>
                  <a:txBody>
                    <a:bodyPr/>
                    <a:lstStyle/>
                    <a:p>
                      <a:pPr algn="ctr"/>
                      <a:r>
                        <a:rPr lang="lt-LT" sz="1000">
                          <a:solidFill>
                            <a:schemeClr val="tx1"/>
                          </a:solidFill>
                          <a:latin typeface="Montserrat"/>
                        </a:rPr>
                        <a:t>0</a:t>
                      </a:r>
                    </a:p>
                  </a:txBody>
                  <a:tcPr>
                    <a:solidFill>
                      <a:schemeClr val="accent4">
                        <a:lumMod val="40000"/>
                        <a:lumOff val="60000"/>
                      </a:schemeClr>
                    </a:solidFill>
                  </a:tcPr>
                </a:tc>
                <a:tc>
                  <a:txBody>
                    <a:bodyPr/>
                    <a:lstStyle/>
                    <a:p>
                      <a:pPr algn="ctr"/>
                      <a:r>
                        <a:rPr lang="lt-LT" sz="1000">
                          <a:solidFill>
                            <a:schemeClr val="tx1"/>
                          </a:solidFill>
                          <a:latin typeface="Montserrat"/>
                        </a:rPr>
                        <a:t>0</a:t>
                      </a:r>
                    </a:p>
                  </a:txBody>
                  <a:tcPr>
                    <a:solidFill>
                      <a:schemeClr val="accent4">
                        <a:lumMod val="60000"/>
                        <a:lumOff val="40000"/>
                      </a:schemeClr>
                    </a:solidFill>
                  </a:tcPr>
                </a:tc>
                <a:tc>
                  <a:txBody>
                    <a:bodyPr/>
                    <a:lstStyle/>
                    <a:p>
                      <a:pPr algn="ctr"/>
                      <a:r>
                        <a:rPr lang="lt-LT" sz="1000">
                          <a:solidFill>
                            <a:schemeClr val="tx1"/>
                          </a:solidFill>
                          <a:latin typeface="Montserrat"/>
                        </a:rPr>
                        <a:t>1</a:t>
                      </a:r>
                    </a:p>
                  </a:txBody>
                  <a:tcPr>
                    <a:solidFill>
                      <a:schemeClr val="accent2">
                        <a:lumMod val="60000"/>
                        <a:lumOff val="40000"/>
                      </a:schemeClr>
                    </a:solidFill>
                  </a:tcPr>
                </a:tc>
                <a:extLst>
                  <a:ext uri="{0D108BD9-81ED-4DB2-BD59-A6C34878D82A}">
                    <a16:rowId xmlns:a16="http://schemas.microsoft.com/office/drawing/2014/main" val="1188821820"/>
                  </a:ext>
                </a:extLst>
              </a:tr>
              <a:tr h="366841">
                <a:tc>
                  <a:txBody>
                    <a:bodyPr/>
                    <a:lstStyle/>
                    <a:p>
                      <a:r>
                        <a:rPr lang="en-US" sz="1000">
                          <a:latin typeface="Montserrat"/>
                        </a:rPr>
                        <a:t>8</a:t>
                      </a:r>
                    </a:p>
                  </a:txBody>
                  <a:tcPr/>
                </a:tc>
                <a:tc>
                  <a:txBody>
                    <a:bodyPr/>
                    <a:lstStyle/>
                    <a:p>
                      <a:pPr lvl="0">
                        <a:buNone/>
                      </a:pPr>
                      <a:r>
                        <a:rPr lang="en-US" sz="1000" b="0" i="0" u="none" strike="noStrike" noProof="0" err="1">
                          <a:solidFill>
                            <a:srgbClr val="242424"/>
                          </a:solidFill>
                          <a:latin typeface="Montserrat"/>
                        </a:rPr>
                        <a:t>Judumo</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mobilios</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ekspozicijos</a:t>
                      </a:r>
                      <a:r>
                        <a:rPr lang="en-US" sz="1000" b="0" i="0" u="none" strike="noStrike" noProof="0">
                          <a:solidFill>
                            <a:srgbClr val="242424"/>
                          </a:solidFill>
                          <a:latin typeface="Montserrat"/>
                        </a:rPr>
                        <a:t> </a:t>
                      </a:r>
                      <a:r>
                        <a:rPr lang="en-US" sz="1000" b="0" i="0" u="none" strike="noStrike" noProof="0" err="1">
                          <a:solidFill>
                            <a:srgbClr val="242424"/>
                          </a:solidFill>
                          <a:latin typeface="Montserrat"/>
                        </a:rPr>
                        <a:t>sukūrimas</a:t>
                      </a:r>
                      <a:r>
                        <a:rPr lang="lt-LT" sz="1000" b="0" i="0" u="none" strike="noStrike" noProof="0">
                          <a:solidFill>
                            <a:srgbClr val="242424"/>
                          </a:solidFill>
                          <a:latin typeface="Montserrat"/>
                        </a:rPr>
                        <a:t>,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JUDU</a:t>
                      </a:r>
                    </a:p>
                  </a:txBody>
                  <a:tcPr/>
                </a:tc>
                <a:tc>
                  <a:txBody>
                    <a:bodyPr/>
                    <a:lstStyle/>
                    <a:p>
                      <a:pPr algn="ctr"/>
                      <a:r>
                        <a:rPr lang="en-US" sz="1000">
                          <a:solidFill>
                            <a:schemeClr val="tx1"/>
                          </a:solidFill>
                          <a:latin typeface="Montserrat"/>
                        </a:rPr>
                        <a:t>1</a:t>
                      </a:r>
                    </a:p>
                  </a:txBody>
                  <a:tcPr>
                    <a:solidFill>
                      <a:schemeClr val="accent4">
                        <a:lumMod val="20000"/>
                        <a:lumOff val="80000"/>
                      </a:schemeClr>
                    </a:solidFill>
                  </a:tcPr>
                </a:tc>
                <a:tc>
                  <a:txBody>
                    <a:bodyPr/>
                    <a:lstStyle/>
                    <a:p>
                      <a:pPr algn="ctr"/>
                      <a:r>
                        <a:rPr lang="lt-LT" sz="1000">
                          <a:solidFill>
                            <a:schemeClr val="tx1"/>
                          </a:solidFill>
                          <a:latin typeface="Montserrat"/>
                        </a:rPr>
                        <a:t>1</a:t>
                      </a:r>
                      <a:endParaRPr lang="en-US" sz="1000">
                        <a:solidFill>
                          <a:schemeClr val="tx1"/>
                        </a:solidFill>
                        <a:latin typeface="Montserrat"/>
                      </a:endParaRPr>
                    </a:p>
                  </a:txBody>
                  <a:tcPr>
                    <a:solidFill>
                      <a:schemeClr val="accent4">
                        <a:lumMod val="40000"/>
                        <a:lumOff val="60000"/>
                      </a:schemeClr>
                    </a:solidFill>
                  </a:tcPr>
                </a:tc>
                <a:tc>
                  <a:txBody>
                    <a:bodyPr/>
                    <a:lstStyle/>
                    <a:p>
                      <a:pPr algn="ctr"/>
                      <a:r>
                        <a:rPr lang="lt-LT" sz="1000">
                          <a:solidFill>
                            <a:schemeClr val="tx1"/>
                          </a:solidFill>
                          <a:latin typeface="Montserrat"/>
                        </a:rPr>
                        <a:t>1</a:t>
                      </a:r>
                      <a:endParaRPr lang="en-US" sz="1000">
                        <a:solidFill>
                          <a:schemeClr val="tx1"/>
                        </a:solidFill>
                        <a:latin typeface="Montserrat"/>
                      </a:endParaRPr>
                    </a:p>
                  </a:txBody>
                  <a:tcPr>
                    <a:solidFill>
                      <a:schemeClr val="accent4">
                        <a:lumMod val="60000"/>
                        <a:lumOff val="40000"/>
                      </a:schemeClr>
                    </a:solidFill>
                  </a:tcPr>
                </a:tc>
                <a:tc>
                  <a:txBody>
                    <a:bodyPr/>
                    <a:lstStyle/>
                    <a:p>
                      <a:pPr algn="ctr"/>
                      <a:r>
                        <a:rPr lang="lt-LT" sz="1000">
                          <a:solidFill>
                            <a:schemeClr val="tx1"/>
                          </a:solidFill>
                          <a:latin typeface="Montserrat"/>
                        </a:rPr>
                        <a:t>3</a:t>
                      </a:r>
                    </a:p>
                  </a:txBody>
                  <a:tcPr>
                    <a:solidFill>
                      <a:schemeClr val="accent2">
                        <a:lumMod val="60000"/>
                        <a:lumOff val="40000"/>
                      </a:schemeClr>
                    </a:solidFill>
                  </a:tcPr>
                </a:tc>
                <a:extLst>
                  <a:ext uri="{0D108BD9-81ED-4DB2-BD59-A6C34878D82A}">
                    <a16:rowId xmlns:a16="http://schemas.microsoft.com/office/drawing/2014/main" val="193990327"/>
                  </a:ext>
                </a:extLst>
              </a:tr>
              <a:tr h="366841">
                <a:tc>
                  <a:txBody>
                    <a:bodyPr/>
                    <a:lstStyle/>
                    <a:p>
                      <a:r>
                        <a:rPr lang="en-US" sz="1000">
                          <a:latin typeface="Montserrat"/>
                        </a:rPr>
                        <a:t>9</a:t>
                      </a:r>
                    </a:p>
                  </a:txBody>
                  <a:tcPr/>
                </a:tc>
                <a:tc>
                  <a:txBody>
                    <a:bodyPr/>
                    <a:lstStyle/>
                    <a:p>
                      <a:pPr lvl="0">
                        <a:buNone/>
                      </a:pPr>
                      <a:r>
                        <a:rPr lang="lt-LT" sz="1000" b="0" i="0" u="none" strike="noStrike" noProof="0">
                          <a:solidFill>
                            <a:srgbClr val="242424"/>
                          </a:solidFill>
                          <a:latin typeface="Montserrat"/>
                        </a:rPr>
                        <a:t>Dviračių maršrutų planavimo įrankio sukūrimas, vnt.</a:t>
                      </a:r>
                      <a:endParaRPr lang="en-US" sz="1000">
                        <a:latin typeface="Montserrat"/>
                      </a:endParaRPr>
                    </a:p>
                  </a:txBody>
                  <a:tcPr/>
                </a:tc>
                <a:tc>
                  <a:txBody>
                    <a:bodyPr/>
                    <a:lstStyle/>
                    <a:p>
                      <a:pPr lvl="0" algn="ctr">
                        <a:lnSpc>
                          <a:spcPct val="100000"/>
                        </a:lnSpc>
                        <a:spcBef>
                          <a:spcPts val="0"/>
                        </a:spcBef>
                        <a:spcAft>
                          <a:spcPts val="0"/>
                        </a:spcAft>
                        <a:buNone/>
                      </a:pPr>
                      <a:r>
                        <a:rPr lang="en-US" sz="1000" b="0" i="0" u="none" strike="noStrike" noProof="0">
                          <a:solidFill>
                            <a:srgbClr val="000000"/>
                          </a:solidFill>
                          <a:latin typeface="Montserrat"/>
                        </a:rPr>
                        <a:t>JUDU</a:t>
                      </a:r>
                      <a:endParaRPr lang="en-US" sz="1000">
                        <a:latin typeface="Montserrat"/>
                      </a:endParaRPr>
                    </a:p>
                  </a:txBody>
                  <a:tcPr/>
                </a:tc>
                <a:tc>
                  <a:txBody>
                    <a:bodyPr/>
                    <a:lstStyle/>
                    <a:p>
                      <a:pPr algn="ctr"/>
                      <a:r>
                        <a:rPr lang="en-US" sz="1000">
                          <a:solidFill>
                            <a:schemeClr val="tx1"/>
                          </a:solidFill>
                          <a:latin typeface="Montserrat"/>
                        </a:rPr>
                        <a:t>0</a:t>
                      </a:r>
                    </a:p>
                  </a:txBody>
                  <a:tcPr>
                    <a:solidFill>
                      <a:schemeClr val="accent4">
                        <a:lumMod val="20000"/>
                        <a:lumOff val="80000"/>
                      </a:schemeClr>
                    </a:solidFill>
                  </a:tcPr>
                </a:tc>
                <a:tc>
                  <a:txBody>
                    <a:bodyPr/>
                    <a:lstStyle/>
                    <a:p>
                      <a:pPr algn="ctr"/>
                      <a:r>
                        <a:rPr lang="en-US" sz="1000">
                          <a:solidFill>
                            <a:schemeClr val="tx1"/>
                          </a:solidFill>
                          <a:latin typeface="Montserrat"/>
                        </a:rPr>
                        <a:t>1</a:t>
                      </a:r>
                    </a:p>
                  </a:txBody>
                  <a:tcPr>
                    <a:solidFill>
                      <a:schemeClr val="accent4">
                        <a:lumMod val="40000"/>
                        <a:lumOff val="60000"/>
                      </a:schemeClr>
                    </a:solidFill>
                  </a:tcPr>
                </a:tc>
                <a:tc>
                  <a:txBody>
                    <a:bodyPr/>
                    <a:lstStyle/>
                    <a:p>
                      <a:pPr algn="ctr"/>
                      <a:r>
                        <a:rPr lang="en-US" sz="1000">
                          <a:solidFill>
                            <a:schemeClr val="tx1"/>
                          </a:solidFill>
                          <a:latin typeface="Montserrat"/>
                        </a:rPr>
                        <a:t>0</a:t>
                      </a:r>
                    </a:p>
                  </a:txBody>
                  <a:tcPr>
                    <a:solidFill>
                      <a:schemeClr val="accent4">
                        <a:lumMod val="60000"/>
                        <a:lumOff val="40000"/>
                      </a:schemeClr>
                    </a:solidFill>
                  </a:tcPr>
                </a:tc>
                <a:tc>
                  <a:txBody>
                    <a:bodyPr/>
                    <a:lstStyle/>
                    <a:p>
                      <a:pPr algn="ctr"/>
                      <a:r>
                        <a:rPr lang="en-US" sz="1000">
                          <a:solidFill>
                            <a:schemeClr val="tx1"/>
                          </a:solidFill>
                          <a:latin typeface="Montserrat"/>
                        </a:rPr>
                        <a:t>1</a:t>
                      </a:r>
                    </a:p>
                  </a:txBody>
                  <a:tcPr>
                    <a:solidFill>
                      <a:schemeClr val="accent2">
                        <a:lumMod val="60000"/>
                        <a:lumOff val="40000"/>
                      </a:schemeClr>
                    </a:solidFill>
                  </a:tcPr>
                </a:tc>
                <a:extLst>
                  <a:ext uri="{0D108BD9-81ED-4DB2-BD59-A6C34878D82A}">
                    <a16:rowId xmlns:a16="http://schemas.microsoft.com/office/drawing/2014/main" val="8838314"/>
                  </a:ext>
                </a:extLst>
              </a:tr>
            </a:tbl>
          </a:graphicData>
        </a:graphic>
      </p:graphicFrame>
    </p:spTree>
    <p:extLst>
      <p:ext uri="{BB962C8B-B14F-4D97-AF65-F5344CB8AC3E}">
        <p14:creationId xmlns:p14="http://schemas.microsoft.com/office/powerpoint/2010/main" val="3925498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0;p20">
            <a:extLst>
              <a:ext uri="{FF2B5EF4-FFF2-40B4-BE49-F238E27FC236}">
                <a16:creationId xmlns:a16="http://schemas.microsoft.com/office/drawing/2014/main" id="{DB0C0DAD-EA90-262E-2842-A4FB92B8698D}"/>
              </a:ext>
            </a:extLst>
          </p:cNvPr>
          <p:cNvSpPr txBox="1">
            <a:spLocks/>
          </p:cNvSpPr>
          <p:nvPr/>
        </p:nvSpPr>
        <p:spPr>
          <a:xfrm>
            <a:off x="503848" y="169659"/>
            <a:ext cx="7677933"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2025-2027 m. veiksmų planas (įpročių ugdymas)</a:t>
            </a:r>
            <a:endParaRPr lang="lt-LT" sz="2000" b="1"/>
          </a:p>
        </p:txBody>
      </p:sp>
      <p:graphicFrame>
        <p:nvGraphicFramePr>
          <p:cNvPr id="7" name="Table 6">
            <a:extLst>
              <a:ext uri="{FF2B5EF4-FFF2-40B4-BE49-F238E27FC236}">
                <a16:creationId xmlns:a16="http://schemas.microsoft.com/office/drawing/2014/main" id="{D889999F-6F69-37EC-663D-3A7F5C37E108}"/>
              </a:ext>
            </a:extLst>
          </p:cNvPr>
          <p:cNvGraphicFramePr>
            <a:graphicFrameLocks noGrp="1"/>
          </p:cNvGraphicFramePr>
          <p:nvPr>
            <p:extLst>
              <p:ext uri="{D42A27DB-BD31-4B8C-83A1-F6EECF244321}">
                <p14:modId xmlns:p14="http://schemas.microsoft.com/office/powerpoint/2010/main" val="4089973112"/>
              </p:ext>
            </p:extLst>
          </p:nvPr>
        </p:nvGraphicFramePr>
        <p:xfrm>
          <a:off x="208157" y="747906"/>
          <a:ext cx="8571570" cy="1534159"/>
        </p:xfrm>
        <a:graphic>
          <a:graphicData uri="http://schemas.openxmlformats.org/drawingml/2006/table">
            <a:tbl>
              <a:tblPr firstRow="1" bandRow="1">
                <a:tableStyleId>{E88F7DE2-BFA3-404E-B552-D445A4DC9ABD}</a:tableStyleId>
              </a:tblPr>
              <a:tblGrid>
                <a:gridCol w="438614">
                  <a:extLst>
                    <a:ext uri="{9D8B030D-6E8A-4147-A177-3AD203B41FA5}">
                      <a16:colId xmlns:a16="http://schemas.microsoft.com/office/drawing/2014/main" val="4090065044"/>
                    </a:ext>
                  </a:extLst>
                </a:gridCol>
                <a:gridCol w="3838143">
                  <a:extLst>
                    <a:ext uri="{9D8B030D-6E8A-4147-A177-3AD203B41FA5}">
                      <a16:colId xmlns:a16="http://schemas.microsoft.com/office/drawing/2014/main" val="1620348100"/>
                    </a:ext>
                  </a:extLst>
                </a:gridCol>
                <a:gridCol w="1066800">
                  <a:extLst>
                    <a:ext uri="{9D8B030D-6E8A-4147-A177-3AD203B41FA5}">
                      <a16:colId xmlns:a16="http://schemas.microsoft.com/office/drawing/2014/main" val="844973337"/>
                    </a:ext>
                  </a:extLst>
                </a:gridCol>
                <a:gridCol w="769257">
                  <a:extLst>
                    <a:ext uri="{9D8B030D-6E8A-4147-A177-3AD203B41FA5}">
                      <a16:colId xmlns:a16="http://schemas.microsoft.com/office/drawing/2014/main" val="1493086253"/>
                    </a:ext>
                  </a:extLst>
                </a:gridCol>
                <a:gridCol w="849086">
                  <a:extLst>
                    <a:ext uri="{9D8B030D-6E8A-4147-A177-3AD203B41FA5}">
                      <a16:colId xmlns:a16="http://schemas.microsoft.com/office/drawing/2014/main" val="2311483703"/>
                    </a:ext>
                  </a:extLst>
                </a:gridCol>
                <a:gridCol w="798286">
                  <a:extLst>
                    <a:ext uri="{9D8B030D-6E8A-4147-A177-3AD203B41FA5}">
                      <a16:colId xmlns:a16="http://schemas.microsoft.com/office/drawing/2014/main" val="163893701"/>
                    </a:ext>
                  </a:extLst>
                </a:gridCol>
                <a:gridCol w="811384">
                  <a:extLst>
                    <a:ext uri="{9D8B030D-6E8A-4147-A177-3AD203B41FA5}">
                      <a16:colId xmlns:a16="http://schemas.microsoft.com/office/drawing/2014/main" val="3597599038"/>
                    </a:ext>
                  </a:extLst>
                </a:gridCol>
              </a:tblGrid>
              <a:tr h="370840">
                <a:tc>
                  <a:txBody>
                    <a:bodyPr/>
                    <a:lstStyle/>
                    <a:p>
                      <a:r>
                        <a:rPr lang="lt-LT" sz="1000">
                          <a:latin typeface="Montserrat"/>
                        </a:rPr>
                        <a:t>Nr.</a:t>
                      </a:r>
                    </a:p>
                  </a:txBody>
                  <a:tcPr>
                    <a:solidFill>
                      <a:schemeClr val="bg1">
                        <a:lumMod val="85000"/>
                      </a:schemeClr>
                    </a:solidFill>
                  </a:tcPr>
                </a:tc>
                <a:tc>
                  <a:txBody>
                    <a:bodyPr/>
                    <a:lstStyle/>
                    <a:p>
                      <a:r>
                        <a:rPr lang="en-US" sz="1000" err="1">
                          <a:latin typeface="Montserrat" panose="00000500000000000000" pitchFamily="2" charset="-70"/>
                        </a:rPr>
                        <a:t>Veiksmas</a:t>
                      </a:r>
                      <a:endParaRPr lang="lt-LT" sz="1000">
                        <a:latin typeface="Montserrat" panose="00000500000000000000" pitchFamily="2" charset="-70"/>
                      </a:endParaRPr>
                    </a:p>
                  </a:txBody>
                  <a:tcPr>
                    <a:solidFill>
                      <a:schemeClr val="bg1">
                        <a:lumMod val="85000"/>
                      </a:schemeClr>
                    </a:solidFill>
                  </a:tcPr>
                </a:tc>
                <a:tc>
                  <a:txBody>
                    <a:bodyPr/>
                    <a:lstStyle/>
                    <a:p>
                      <a:pPr algn="ctr"/>
                      <a:r>
                        <a:rPr lang="lt-LT" sz="1000">
                          <a:latin typeface="Montserrat"/>
                        </a:rPr>
                        <a:t>Atsakingas</a:t>
                      </a:r>
                    </a:p>
                  </a:txBody>
                  <a:tcPr>
                    <a:solidFill>
                      <a:schemeClr val="bg1">
                        <a:lumMod val="85000"/>
                      </a:schemeClr>
                    </a:solidFill>
                  </a:tcPr>
                </a:tc>
                <a:tc>
                  <a:txBody>
                    <a:bodyPr/>
                    <a:lstStyle/>
                    <a:p>
                      <a:pPr algn="ctr"/>
                      <a:r>
                        <a:rPr lang="en-US" sz="1000">
                          <a:latin typeface="Montserrat"/>
                        </a:rPr>
                        <a:t>2025</a:t>
                      </a:r>
                      <a:endParaRPr lang="lt-LT" sz="1000">
                        <a:latin typeface="Montserrat"/>
                      </a:endParaRPr>
                    </a:p>
                  </a:txBody>
                  <a:tcPr>
                    <a:solidFill>
                      <a:schemeClr val="accent4">
                        <a:lumMod val="20000"/>
                        <a:lumOff val="80000"/>
                      </a:schemeClr>
                    </a:solidFill>
                  </a:tcPr>
                </a:tc>
                <a:tc>
                  <a:txBody>
                    <a:bodyPr/>
                    <a:lstStyle/>
                    <a:p>
                      <a:pPr algn="ctr"/>
                      <a:r>
                        <a:rPr lang="en-US" sz="1000">
                          <a:latin typeface="Montserrat"/>
                        </a:rPr>
                        <a:t>2026</a:t>
                      </a:r>
                      <a:endParaRPr lang="lt-LT" sz="1000">
                        <a:latin typeface="Montserrat"/>
                      </a:endParaRPr>
                    </a:p>
                  </a:txBody>
                  <a:tcPr>
                    <a:solidFill>
                      <a:schemeClr val="accent4">
                        <a:lumMod val="40000"/>
                        <a:lumOff val="60000"/>
                      </a:schemeClr>
                    </a:solidFill>
                  </a:tcPr>
                </a:tc>
                <a:tc>
                  <a:txBody>
                    <a:bodyPr/>
                    <a:lstStyle/>
                    <a:p>
                      <a:pPr algn="ctr"/>
                      <a:r>
                        <a:rPr lang="en-US" sz="1000">
                          <a:latin typeface="Montserrat"/>
                        </a:rPr>
                        <a:t>2027</a:t>
                      </a:r>
                      <a:endParaRPr lang="lt-LT" sz="1000">
                        <a:latin typeface="Montserrat"/>
                      </a:endParaRPr>
                    </a:p>
                  </a:txBody>
                  <a:tcPr>
                    <a:solidFill>
                      <a:schemeClr val="accent4">
                        <a:lumMod val="60000"/>
                        <a:lumOff val="40000"/>
                      </a:schemeClr>
                    </a:solidFill>
                  </a:tcPr>
                </a:tc>
                <a:tc>
                  <a:txBody>
                    <a:bodyPr/>
                    <a:lstStyle/>
                    <a:p>
                      <a:pPr algn="ctr"/>
                      <a:r>
                        <a:rPr lang="en-US" sz="1000">
                          <a:latin typeface="Montserrat"/>
                        </a:rPr>
                        <a:t>I</a:t>
                      </a:r>
                      <a:r>
                        <a:rPr lang="lt-LT" sz="1000">
                          <a:latin typeface="Montserrat"/>
                        </a:rPr>
                        <a:t>š viso</a:t>
                      </a:r>
                    </a:p>
                  </a:txBody>
                  <a:tcPr>
                    <a:solidFill>
                      <a:schemeClr val="accent2">
                        <a:lumMod val="60000"/>
                        <a:lumOff val="40000"/>
                      </a:schemeClr>
                    </a:solidFill>
                  </a:tcPr>
                </a:tc>
                <a:extLst>
                  <a:ext uri="{0D108BD9-81ED-4DB2-BD59-A6C34878D82A}">
                    <a16:rowId xmlns:a16="http://schemas.microsoft.com/office/drawing/2014/main" val="1394290635"/>
                  </a:ext>
                </a:extLst>
              </a:tr>
              <a:tr h="370840">
                <a:tc>
                  <a:txBody>
                    <a:bodyPr/>
                    <a:lstStyle/>
                    <a:p>
                      <a:r>
                        <a:rPr lang="en-US" sz="1000">
                          <a:latin typeface="Montserrat"/>
                        </a:rPr>
                        <a:t>10</a:t>
                      </a:r>
                    </a:p>
                  </a:txBody>
                  <a:tcPr/>
                </a:tc>
                <a:tc>
                  <a:txBody>
                    <a:bodyPr/>
                    <a:lstStyle/>
                    <a:p>
                      <a:pPr lvl="0">
                        <a:buNone/>
                      </a:pPr>
                      <a:r>
                        <a:rPr lang="lt-LT" sz="1000" b="0" i="0" u="none" strike="noStrike" noProof="0">
                          <a:solidFill>
                            <a:srgbClr val="242424"/>
                          </a:solidFill>
                          <a:latin typeface="Montserrat"/>
                        </a:rPr>
                        <a:t>Darnaus judumo žaidimas vaikams švietimo įstaigose, vnt.</a:t>
                      </a:r>
                      <a:endParaRPr lang="lt-LT" sz="1000" b="0" i="0" u="none" strike="noStrike" noProof="0">
                        <a:solidFill>
                          <a:schemeClr val="accent1"/>
                        </a:solidFill>
                        <a:latin typeface="Montserrat"/>
                      </a:endParaRPr>
                    </a:p>
                  </a:txBody>
                  <a:tcPr/>
                </a:tc>
                <a:tc>
                  <a:txBody>
                    <a:bodyPr/>
                    <a:lstStyle/>
                    <a:p>
                      <a:pPr marL="0" marR="0" lvl="0" indent="0" algn="ctr">
                        <a:lnSpc>
                          <a:spcPct val="100000"/>
                        </a:lnSpc>
                        <a:spcBef>
                          <a:spcPts val="0"/>
                        </a:spcBef>
                        <a:spcAft>
                          <a:spcPts val="0"/>
                        </a:spcAft>
                        <a:buNone/>
                      </a:pPr>
                      <a:r>
                        <a:rPr lang="en-US" sz="1000" b="0" i="0" u="none" strike="noStrike" noProof="0">
                          <a:solidFill>
                            <a:srgbClr val="000000"/>
                          </a:solidFill>
                          <a:latin typeface="Montserrat"/>
                        </a:rPr>
                        <a:t>JUDU</a:t>
                      </a:r>
                    </a:p>
                  </a:txBody>
                  <a:tcPr/>
                </a:tc>
                <a:tc>
                  <a:txBody>
                    <a:bodyPr/>
                    <a:lstStyle/>
                    <a:p>
                      <a:pPr algn="ctr"/>
                      <a:r>
                        <a:rPr lang="en-US" sz="1000">
                          <a:solidFill>
                            <a:schemeClr val="tx1"/>
                          </a:solidFill>
                          <a:latin typeface="Montserrat"/>
                        </a:rPr>
                        <a:t>10</a:t>
                      </a:r>
                    </a:p>
                  </a:txBody>
                  <a:tcPr>
                    <a:solidFill>
                      <a:schemeClr val="accent4">
                        <a:lumMod val="20000"/>
                        <a:lumOff val="80000"/>
                      </a:schemeClr>
                    </a:solidFill>
                  </a:tcPr>
                </a:tc>
                <a:tc>
                  <a:txBody>
                    <a:bodyPr/>
                    <a:lstStyle/>
                    <a:p>
                      <a:pPr algn="ctr"/>
                      <a:r>
                        <a:rPr lang="en-US" sz="1000">
                          <a:solidFill>
                            <a:schemeClr val="tx1"/>
                          </a:solidFill>
                          <a:latin typeface="Montserrat"/>
                        </a:rPr>
                        <a:t>10</a:t>
                      </a:r>
                    </a:p>
                  </a:txBody>
                  <a:tcPr>
                    <a:solidFill>
                      <a:schemeClr val="accent4">
                        <a:lumMod val="40000"/>
                        <a:lumOff val="60000"/>
                      </a:schemeClr>
                    </a:solidFill>
                  </a:tcPr>
                </a:tc>
                <a:tc>
                  <a:txBody>
                    <a:bodyPr/>
                    <a:lstStyle/>
                    <a:p>
                      <a:pPr algn="ctr"/>
                      <a:r>
                        <a:rPr lang="en-US" sz="1000">
                          <a:solidFill>
                            <a:schemeClr val="tx1"/>
                          </a:solidFill>
                          <a:latin typeface="Montserrat"/>
                        </a:rPr>
                        <a:t>10</a:t>
                      </a:r>
                    </a:p>
                  </a:txBody>
                  <a:tcPr>
                    <a:solidFill>
                      <a:schemeClr val="accent4">
                        <a:lumMod val="60000"/>
                        <a:lumOff val="40000"/>
                      </a:schemeClr>
                    </a:solidFill>
                  </a:tcPr>
                </a:tc>
                <a:tc>
                  <a:txBody>
                    <a:bodyPr/>
                    <a:lstStyle/>
                    <a:p>
                      <a:pPr algn="ctr"/>
                      <a:r>
                        <a:rPr lang="en-US" sz="1000">
                          <a:solidFill>
                            <a:schemeClr val="tx1"/>
                          </a:solidFill>
                          <a:latin typeface="Montserrat"/>
                        </a:rPr>
                        <a:t>30</a:t>
                      </a:r>
                    </a:p>
                  </a:txBody>
                  <a:tcPr>
                    <a:solidFill>
                      <a:schemeClr val="accent2">
                        <a:lumMod val="60000"/>
                        <a:lumOff val="40000"/>
                      </a:schemeClr>
                    </a:solidFill>
                  </a:tcPr>
                </a:tc>
                <a:extLst>
                  <a:ext uri="{0D108BD9-81ED-4DB2-BD59-A6C34878D82A}">
                    <a16:rowId xmlns:a16="http://schemas.microsoft.com/office/drawing/2014/main" val="20852027"/>
                  </a:ext>
                </a:extLst>
              </a:tr>
              <a:tr h="370839">
                <a:tc>
                  <a:txBody>
                    <a:bodyPr/>
                    <a:lstStyle/>
                    <a:p>
                      <a:pPr lvl="0">
                        <a:buNone/>
                      </a:pPr>
                      <a:r>
                        <a:rPr lang="en-US" sz="1000">
                          <a:latin typeface="Montserrat"/>
                        </a:rPr>
                        <a:t>11</a:t>
                      </a:r>
                    </a:p>
                  </a:txBody>
                  <a:tcPr/>
                </a:tc>
                <a:tc>
                  <a:txBody>
                    <a:bodyPr/>
                    <a:lstStyle/>
                    <a:p>
                      <a:pPr lvl="0">
                        <a:buNone/>
                      </a:pPr>
                      <a:r>
                        <a:rPr lang="lt-LT" sz="1000" b="0" i="0" u="none" strike="noStrike" noProof="0">
                          <a:solidFill>
                            <a:srgbClr val="242424"/>
                          </a:solidFill>
                          <a:latin typeface="Montserrat"/>
                        </a:rPr>
                        <a:t> Populiarinti alternatyvius VT atsiskaitymo būdus (</a:t>
                      </a:r>
                      <a:r>
                        <a:rPr lang="lt-LT" sz="1000" b="0" i="0" u="none" strike="noStrike" noProof="0" err="1">
                          <a:solidFill>
                            <a:srgbClr val="242424"/>
                          </a:solidFill>
                          <a:latin typeface="Montserrat"/>
                        </a:rPr>
                        <a:t>cEMV</a:t>
                      </a:r>
                      <a:r>
                        <a:rPr lang="lt-LT" sz="1000" b="0" i="0" u="none" strike="noStrike" noProof="0">
                          <a:solidFill>
                            <a:srgbClr val="242424"/>
                          </a:solidFill>
                          <a:latin typeface="Montserrat"/>
                        </a:rPr>
                        <a:t>)</a:t>
                      </a:r>
                      <a:endParaRPr lang="en-US" sz="1000">
                        <a:latin typeface="Montserrat"/>
                      </a:endParaRPr>
                    </a:p>
                  </a:txBody>
                  <a:tcPr/>
                </a:tc>
                <a:tc>
                  <a:txBody>
                    <a:bodyPr/>
                    <a:lstStyle/>
                    <a:p>
                      <a:pPr marL="0" lvl="0" indent="0" algn="ctr">
                        <a:lnSpc>
                          <a:spcPct val="100000"/>
                        </a:lnSpc>
                        <a:spcBef>
                          <a:spcPts val="0"/>
                        </a:spcBef>
                        <a:spcAft>
                          <a:spcPts val="0"/>
                        </a:spcAft>
                        <a:buNone/>
                      </a:pPr>
                      <a:r>
                        <a:rPr lang="en-US" sz="1000" b="0" i="0" u="none" strike="noStrike" noProof="0">
                          <a:solidFill>
                            <a:srgbClr val="000000"/>
                          </a:solidFill>
                          <a:latin typeface="Montserrat"/>
                        </a:rPr>
                        <a:t>JUDU</a:t>
                      </a:r>
                    </a:p>
                  </a:txBody>
                  <a:tcPr/>
                </a:tc>
                <a:tc>
                  <a:txBody>
                    <a:bodyPr/>
                    <a:lstStyle/>
                    <a:p>
                      <a:pPr lvl="0" algn="ctr">
                        <a:buNone/>
                      </a:pPr>
                      <a:r>
                        <a:rPr lang="en-US" sz="1000">
                          <a:solidFill>
                            <a:schemeClr val="tx1"/>
                          </a:solidFill>
                          <a:latin typeface="Montserrat"/>
                        </a:rPr>
                        <a:t>1</a:t>
                      </a:r>
                    </a:p>
                  </a:txBody>
                  <a:tcPr>
                    <a:solidFill>
                      <a:schemeClr val="accent4">
                        <a:lumMod val="20000"/>
                        <a:lumOff val="80000"/>
                      </a:schemeClr>
                    </a:solidFill>
                  </a:tcPr>
                </a:tc>
                <a:tc>
                  <a:txBody>
                    <a:bodyPr/>
                    <a:lstStyle/>
                    <a:p>
                      <a:pPr lvl="0" algn="ctr">
                        <a:buNone/>
                      </a:pPr>
                      <a:r>
                        <a:rPr lang="lt-LT" sz="1000">
                          <a:solidFill>
                            <a:schemeClr val="tx1"/>
                          </a:solidFill>
                          <a:latin typeface="Montserrat"/>
                        </a:rPr>
                        <a:t>1</a:t>
                      </a:r>
                      <a:endParaRPr lang="en-US" sz="1000">
                        <a:solidFill>
                          <a:schemeClr val="tx1"/>
                        </a:solidFill>
                        <a:latin typeface="Montserrat"/>
                      </a:endParaRPr>
                    </a:p>
                  </a:txBody>
                  <a:tcPr>
                    <a:solidFill>
                      <a:schemeClr val="accent4">
                        <a:lumMod val="40000"/>
                        <a:lumOff val="60000"/>
                      </a:schemeClr>
                    </a:solidFill>
                  </a:tcPr>
                </a:tc>
                <a:tc>
                  <a:txBody>
                    <a:bodyPr/>
                    <a:lstStyle/>
                    <a:p>
                      <a:pPr lvl="0" algn="ctr">
                        <a:buNone/>
                      </a:pPr>
                      <a:r>
                        <a:rPr lang="lt-LT" sz="1000">
                          <a:solidFill>
                            <a:schemeClr val="tx1"/>
                          </a:solidFill>
                          <a:latin typeface="Montserrat"/>
                        </a:rPr>
                        <a:t>1</a:t>
                      </a:r>
                      <a:endParaRPr lang="en-US" sz="1000">
                        <a:solidFill>
                          <a:schemeClr val="tx1"/>
                        </a:solidFill>
                        <a:latin typeface="Montserrat"/>
                      </a:endParaRPr>
                    </a:p>
                  </a:txBody>
                  <a:tcPr>
                    <a:solidFill>
                      <a:schemeClr val="accent4">
                        <a:lumMod val="60000"/>
                        <a:lumOff val="40000"/>
                      </a:schemeClr>
                    </a:solidFill>
                  </a:tcPr>
                </a:tc>
                <a:tc>
                  <a:txBody>
                    <a:bodyPr/>
                    <a:lstStyle/>
                    <a:p>
                      <a:pPr lvl="0" algn="ctr">
                        <a:buNone/>
                      </a:pPr>
                      <a:r>
                        <a:rPr lang="lt-LT" sz="1000">
                          <a:solidFill>
                            <a:schemeClr val="tx1"/>
                          </a:solidFill>
                          <a:latin typeface="Montserrat"/>
                        </a:rPr>
                        <a:t>3</a:t>
                      </a:r>
                      <a:endParaRPr lang="en-US" sz="1000">
                        <a:solidFill>
                          <a:schemeClr val="tx1"/>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1381231047"/>
                  </a:ext>
                </a:extLst>
              </a:tr>
              <a:tr h="370838">
                <a:tc>
                  <a:txBody>
                    <a:bodyPr/>
                    <a:lstStyle/>
                    <a:p>
                      <a:pPr lvl="0">
                        <a:buNone/>
                      </a:pPr>
                      <a:r>
                        <a:rPr lang="en-US" sz="1000">
                          <a:latin typeface="Montserrat"/>
                        </a:rPr>
                        <a:t>12</a:t>
                      </a:r>
                    </a:p>
                  </a:txBody>
                  <a:tcPr/>
                </a:tc>
                <a:tc>
                  <a:txBody>
                    <a:bodyPr/>
                    <a:lstStyle/>
                    <a:p>
                      <a:pPr lvl="0">
                        <a:buNone/>
                      </a:pPr>
                      <a:r>
                        <a:rPr lang="lt-LT" sz="1000" b="0" i="0" u="none" strike="noStrike" noProof="0">
                          <a:solidFill>
                            <a:srgbClr val="242424"/>
                          </a:solidFill>
                          <a:latin typeface="Montserrat"/>
                        </a:rPr>
                        <a:t>Informacijos sklaida apie judėjimą mieste JUDU aplikacijoje</a:t>
                      </a:r>
                      <a:endParaRPr lang="en-US" sz="1000">
                        <a:latin typeface="Montserrat"/>
                      </a:endParaRPr>
                    </a:p>
                  </a:txBody>
                  <a:tcPr/>
                </a:tc>
                <a:tc>
                  <a:txBody>
                    <a:bodyPr/>
                    <a:lstStyle/>
                    <a:p>
                      <a:pPr marL="0" lvl="0" indent="0" algn="ctr">
                        <a:lnSpc>
                          <a:spcPct val="100000"/>
                        </a:lnSpc>
                        <a:spcBef>
                          <a:spcPts val="0"/>
                        </a:spcBef>
                        <a:spcAft>
                          <a:spcPts val="0"/>
                        </a:spcAft>
                        <a:buNone/>
                      </a:pPr>
                      <a:r>
                        <a:rPr lang="en-US" sz="1000" b="0" i="0" u="none" strike="noStrike" noProof="0">
                          <a:solidFill>
                            <a:srgbClr val="000000"/>
                          </a:solidFill>
                          <a:latin typeface="Montserrat"/>
                        </a:rPr>
                        <a:t>JUDU</a:t>
                      </a:r>
                    </a:p>
                  </a:txBody>
                  <a:tcPr/>
                </a:tc>
                <a:tc>
                  <a:txBody>
                    <a:bodyPr/>
                    <a:lstStyle/>
                    <a:p>
                      <a:pPr lvl="0" algn="ctr">
                        <a:buNone/>
                      </a:pPr>
                      <a:r>
                        <a:rPr lang="en-US" sz="1000">
                          <a:solidFill>
                            <a:schemeClr val="tx1"/>
                          </a:solidFill>
                          <a:latin typeface="Montserrat"/>
                        </a:rPr>
                        <a:t>1</a:t>
                      </a:r>
                    </a:p>
                  </a:txBody>
                  <a:tcPr>
                    <a:solidFill>
                      <a:schemeClr val="accent4">
                        <a:lumMod val="20000"/>
                        <a:lumOff val="80000"/>
                      </a:schemeClr>
                    </a:solidFill>
                  </a:tcPr>
                </a:tc>
                <a:tc>
                  <a:txBody>
                    <a:bodyPr/>
                    <a:lstStyle/>
                    <a:p>
                      <a:pPr lvl="0" algn="ctr">
                        <a:buNone/>
                      </a:pPr>
                      <a:r>
                        <a:rPr lang="lt-LT" sz="1000">
                          <a:solidFill>
                            <a:schemeClr val="tx1"/>
                          </a:solidFill>
                          <a:latin typeface="Montserrat"/>
                        </a:rPr>
                        <a:t>1</a:t>
                      </a:r>
                      <a:endParaRPr lang="en-US" sz="1000">
                        <a:solidFill>
                          <a:schemeClr val="tx1"/>
                        </a:solidFill>
                        <a:latin typeface="Montserrat"/>
                      </a:endParaRPr>
                    </a:p>
                  </a:txBody>
                  <a:tcPr>
                    <a:solidFill>
                      <a:schemeClr val="accent4">
                        <a:lumMod val="40000"/>
                        <a:lumOff val="60000"/>
                      </a:schemeClr>
                    </a:solidFill>
                  </a:tcPr>
                </a:tc>
                <a:tc>
                  <a:txBody>
                    <a:bodyPr/>
                    <a:lstStyle/>
                    <a:p>
                      <a:pPr lvl="0" algn="ctr">
                        <a:buNone/>
                      </a:pPr>
                      <a:r>
                        <a:rPr lang="lt-LT" sz="1000">
                          <a:solidFill>
                            <a:schemeClr val="tx1"/>
                          </a:solidFill>
                          <a:latin typeface="Montserrat"/>
                        </a:rPr>
                        <a:t>1</a:t>
                      </a:r>
                      <a:endParaRPr lang="en-US" sz="1000">
                        <a:solidFill>
                          <a:schemeClr val="tx1"/>
                        </a:solidFill>
                        <a:latin typeface="Montserrat"/>
                      </a:endParaRPr>
                    </a:p>
                  </a:txBody>
                  <a:tcPr>
                    <a:solidFill>
                      <a:schemeClr val="accent4">
                        <a:lumMod val="60000"/>
                        <a:lumOff val="40000"/>
                      </a:schemeClr>
                    </a:solidFill>
                  </a:tcPr>
                </a:tc>
                <a:tc>
                  <a:txBody>
                    <a:bodyPr/>
                    <a:lstStyle/>
                    <a:p>
                      <a:pPr lvl="0" algn="ctr">
                        <a:buNone/>
                      </a:pPr>
                      <a:r>
                        <a:rPr lang="lt-LT" sz="1000">
                          <a:solidFill>
                            <a:schemeClr val="tx1"/>
                          </a:solidFill>
                          <a:latin typeface="Montserrat"/>
                        </a:rPr>
                        <a:t>3</a:t>
                      </a:r>
                      <a:endParaRPr lang="en-US" sz="1000">
                        <a:solidFill>
                          <a:schemeClr val="tx1"/>
                        </a:solidFill>
                        <a:latin typeface="Montserrat"/>
                      </a:endParaRPr>
                    </a:p>
                  </a:txBody>
                  <a:tcPr>
                    <a:solidFill>
                      <a:schemeClr val="accent2">
                        <a:lumMod val="60000"/>
                        <a:lumOff val="40000"/>
                      </a:schemeClr>
                    </a:solidFill>
                  </a:tcPr>
                </a:tc>
                <a:extLst>
                  <a:ext uri="{0D108BD9-81ED-4DB2-BD59-A6C34878D82A}">
                    <a16:rowId xmlns:a16="http://schemas.microsoft.com/office/drawing/2014/main" val="238060392"/>
                  </a:ext>
                </a:extLst>
              </a:tr>
            </a:tbl>
          </a:graphicData>
        </a:graphic>
      </p:graphicFrame>
    </p:spTree>
    <p:extLst>
      <p:ext uri="{BB962C8B-B14F-4D97-AF65-F5344CB8AC3E}">
        <p14:creationId xmlns:p14="http://schemas.microsoft.com/office/powerpoint/2010/main" val="419220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3DAB18E-8357-F6CF-E283-AABE99B9AF5C}"/>
              </a:ext>
            </a:extLst>
          </p:cNvPr>
          <p:cNvSpPr/>
          <p:nvPr/>
        </p:nvSpPr>
        <p:spPr>
          <a:xfrm>
            <a:off x="3212267" y="1225080"/>
            <a:ext cx="2422251" cy="73878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a:t>2022-2024 m. </a:t>
            </a:r>
          </a:p>
          <a:p>
            <a:pPr algn="ctr"/>
            <a:r>
              <a:rPr lang="lt-LT"/>
              <a:t>59 veiksmai</a:t>
            </a:r>
          </a:p>
        </p:txBody>
      </p:sp>
      <p:sp>
        <p:nvSpPr>
          <p:cNvPr id="10" name="Rectangle: Rounded Corners 9">
            <a:extLst>
              <a:ext uri="{FF2B5EF4-FFF2-40B4-BE49-F238E27FC236}">
                <a16:creationId xmlns:a16="http://schemas.microsoft.com/office/drawing/2014/main" id="{A8E28BE0-3FD0-783A-D290-D6483D4D4CBF}"/>
              </a:ext>
            </a:extLst>
          </p:cNvPr>
          <p:cNvSpPr/>
          <p:nvPr/>
        </p:nvSpPr>
        <p:spPr>
          <a:xfrm>
            <a:off x="544094" y="2202356"/>
            <a:ext cx="2422251" cy="894555"/>
          </a:xfrm>
          <a:prstGeom prst="roundRect">
            <a:avLst/>
          </a:prstGeom>
          <a:solidFill>
            <a:srgbClr val="4AA6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b="1"/>
              <a:t>Įgyvendinti</a:t>
            </a:r>
          </a:p>
          <a:p>
            <a:pPr algn="ctr"/>
            <a:r>
              <a:rPr lang="lt-LT"/>
              <a:t>25 veiksmai, 128 mln. Eur</a:t>
            </a:r>
            <a:endParaRPr lang="en-US"/>
          </a:p>
          <a:p>
            <a:pPr algn="ctr"/>
            <a:r>
              <a:rPr lang="en-US"/>
              <a:t>42 proc.</a:t>
            </a:r>
          </a:p>
        </p:txBody>
      </p:sp>
      <p:sp>
        <p:nvSpPr>
          <p:cNvPr id="11" name="Rectangle: Rounded Corners 10">
            <a:extLst>
              <a:ext uri="{FF2B5EF4-FFF2-40B4-BE49-F238E27FC236}">
                <a16:creationId xmlns:a16="http://schemas.microsoft.com/office/drawing/2014/main" id="{D5C05D69-FE11-A728-F679-CDE28926664E}"/>
              </a:ext>
            </a:extLst>
          </p:cNvPr>
          <p:cNvSpPr/>
          <p:nvPr/>
        </p:nvSpPr>
        <p:spPr>
          <a:xfrm>
            <a:off x="3212267" y="2202355"/>
            <a:ext cx="2422251" cy="894555"/>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b="1"/>
              <a:t>Dalinai įgyvendinta</a:t>
            </a:r>
          </a:p>
          <a:p>
            <a:pPr algn="ctr"/>
            <a:r>
              <a:rPr lang="en-US"/>
              <a:t>20</a:t>
            </a:r>
            <a:r>
              <a:rPr lang="lt-LT"/>
              <a:t> veiksmai, 21 mln.</a:t>
            </a:r>
            <a:endParaRPr lang="en-US"/>
          </a:p>
          <a:p>
            <a:pPr algn="ctr"/>
            <a:r>
              <a:rPr lang="en-US"/>
              <a:t>34 proc.</a:t>
            </a:r>
            <a:endParaRPr lang="lt-LT"/>
          </a:p>
        </p:txBody>
      </p:sp>
      <p:sp>
        <p:nvSpPr>
          <p:cNvPr id="12" name="Rectangle: Rounded Corners 11">
            <a:extLst>
              <a:ext uri="{FF2B5EF4-FFF2-40B4-BE49-F238E27FC236}">
                <a16:creationId xmlns:a16="http://schemas.microsoft.com/office/drawing/2014/main" id="{E6CF926D-661C-12BC-AB7B-5EAD20312FB7}"/>
              </a:ext>
            </a:extLst>
          </p:cNvPr>
          <p:cNvSpPr/>
          <p:nvPr/>
        </p:nvSpPr>
        <p:spPr>
          <a:xfrm>
            <a:off x="5880440" y="2202355"/>
            <a:ext cx="2422252" cy="8945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b="1"/>
              <a:t>Planuojami veiksmai įgyvendinimui</a:t>
            </a:r>
          </a:p>
          <a:p>
            <a:pPr algn="ctr"/>
            <a:r>
              <a:rPr lang="en-US"/>
              <a:t>14</a:t>
            </a:r>
            <a:r>
              <a:rPr lang="lt-LT"/>
              <a:t> veiksmai</a:t>
            </a:r>
            <a:endParaRPr lang="en-US"/>
          </a:p>
          <a:p>
            <a:pPr algn="ctr"/>
            <a:r>
              <a:rPr lang="en-US"/>
              <a:t>24 proc.</a:t>
            </a:r>
            <a:endParaRPr lang="lt-LT"/>
          </a:p>
        </p:txBody>
      </p:sp>
      <p:cxnSp>
        <p:nvCxnSpPr>
          <p:cNvPr id="14" name="Connector: Elbow 13">
            <a:extLst>
              <a:ext uri="{FF2B5EF4-FFF2-40B4-BE49-F238E27FC236}">
                <a16:creationId xmlns:a16="http://schemas.microsoft.com/office/drawing/2014/main" id="{A353D263-5D0C-3F85-2505-525E9CF3D5C2}"/>
              </a:ext>
            </a:extLst>
          </p:cNvPr>
          <p:cNvCxnSpPr>
            <a:cxnSpLocks/>
            <a:stCxn id="9" idx="2"/>
            <a:endCxn id="10" idx="0"/>
          </p:cNvCxnSpPr>
          <p:nvPr/>
        </p:nvCxnSpPr>
        <p:spPr>
          <a:xfrm rot="5400000">
            <a:off x="2970063" y="749025"/>
            <a:ext cx="238489" cy="2668173"/>
          </a:xfrm>
          <a:prstGeom prst="bent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5" name="Connector: Elbow 14">
            <a:extLst>
              <a:ext uri="{FF2B5EF4-FFF2-40B4-BE49-F238E27FC236}">
                <a16:creationId xmlns:a16="http://schemas.microsoft.com/office/drawing/2014/main" id="{95EDF0E3-7891-DEEB-8ED4-FAAAFCCA080B}"/>
              </a:ext>
            </a:extLst>
          </p:cNvPr>
          <p:cNvCxnSpPr>
            <a:cxnSpLocks/>
            <a:stCxn id="9" idx="2"/>
            <a:endCxn id="11" idx="0"/>
          </p:cNvCxnSpPr>
          <p:nvPr/>
        </p:nvCxnSpPr>
        <p:spPr>
          <a:xfrm rot="5400000">
            <a:off x="4304149" y="2083111"/>
            <a:ext cx="238488" cy="12700"/>
          </a:xfrm>
          <a:prstGeom prst="bent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onnector: Elbow 17">
            <a:extLst>
              <a:ext uri="{FF2B5EF4-FFF2-40B4-BE49-F238E27FC236}">
                <a16:creationId xmlns:a16="http://schemas.microsoft.com/office/drawing/2014/main" id="{FA76BF70-41E3-AFE2-D3EB-44B71ADC6FEC}"/>
              </a:ext>
            </a:extLst>
          </p:cNvPr>
          <p:cNvCxnSpPr>
            <a:cxnSpLocks/>
            <a:stCxn id="9" idx="2"/>
            <a:endCxn id="12" idx="0"/>
          </p:cNvCxnSpPr>
          <p:nvPr/>
        </p:nvCxnSpPr>
        <p:spPr>
          <a:xfrm rot="16200000" flipH="1">
            <a:off x="5638235" y="749024"/>
            <a:ext cx="238488" cy="2668173"/>
          </a:xfrm>
          <a:prstGeom prst="bent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sp>
        <p:nvSpPr>
          <p:cNvPr id="21" name="TextBox 20">
            <a:extLst>
              <a:ext uri="{FF2B5EF4-FFF2-40B4-BE49-F238E27FC236}">
                <a16:creationId xmlns:a16="http://schemas.microsoft.com/office/drawing/2014/main" id="{D4B0247A-346D-6ACB-B7E9-32EEF536279D}"/>
              </a:ext>
            </a:extLst>
          </p:cNvPr>
          <p:cNvSpPr txBox="1"/>
          <p:nvPr/>
        </p:nvSpPr>
        <p:spPr>
          <a:xfrm>
            <a:off x="5884651" y="3203591"/>
            <a:ext cx="3094354" cy="1415772"/>
          </a:xfrm>
          <a:prstGeom prst="rect">
            <a:avLst/>
          </a:prstGeom>
          <a:noFill/>
        </p:spPr>
        <p:txBody>
          <a:bodyPr wrap="square" rtlCol="0">
            <a:spAutoFit/>
          </a:bodyPr>
          <a:lstStyle/>
          <a:p>
            <a:r>
              <a:rPr lang="lt-LT" sz="800" b="1">
                <a:latin typeface="Montserrat" panose="00000500000000000000" pitchFamily="2" charset="-70"/>
              </a:rPr>
              <a:t>Veiksmai, kurių įgyvendinimas užtruko ir jie perkeliami į 2025-2027 m. laikotarpį:</a:t>
            </a:r>
            <a:r>
              <a:rPr lang="lt-LT" sz="800">
                <a:latin typeface="Montserrat" panose="00000500000000000000" pitchFamily="2" charset="-70"/>
              </a:rPr>
              <a:t> </a:t>
            </a:r>
          </a:p>
          <a:p>
            <a:pPr marL="171450" indent="-171450">
              <a:buFont typeface="Arial" panose="020B0604020202020204" pitchFamily="34" charset="0"/>
              <a:buChar char="•"/>
            </a:pPr>
            <a:r>
              <a:rPr lang="en-US" sz="800">
                <a:latin typeface="Montserrat" panose="00000500000000000000" pitchFamily="2" charset="-70"/>
              </a:rPr>
              <a:t>Vilniaus </a:t>
            </a:r>
            <a:r>
              <a:rPr lang="en-US" sz="800" err="1">
                <a:latin typeface="Montserrat" panose="00000500000000000000" pitchFamily="2" charset="-70"/>
              </a:rPr>
              <a:t>rajono</a:t>
            </a:r>
            <a:r>
              <a:rPr lang="en-US" sz="800">
                <a:latin typeface="Montserrat" panose="00000500000000000000" pitchFamily="2" charset="-70"/>
              </a:rPr>
              <a:t> </a:t>
            </a:r>
            <a:r>
              <a:rPr lang="en-US" sz="800" err="1">
                <a:latin typeface="Montserrat" panose="00000500000000000000" pitchFamily="2" charset="-70"/>
              </a:rPr>
              <a:t>integracija</a:t>
            </a:r>
            <a:r>
              <a:rPr lang="en-US" sz="800">
                <a:latin typeface="Montserrat" panose="00000500000000000000" pitchFamily="2" charset="-70"/>
              </a:rPr>
              <a:t> </a:t>
            </a:r>
            <a:r>
              <a:rPr lang="lt-LT" sz="800">
                <a:latin typeface="Montserrat" panose="00000500000000000000" pitchFamily="2" charset="-70"/>
              </a:rPr>
              <a:t>į bendrą VT sistemą</a:t>
            </a:r>
          </a:p>
          <a:p>
            <a:pPr marL="171450" indent="-171450">
              <a:buFont typeface="Arial" panose="020B0604020202020204" pitchFamily="34" charset="0"/>
              <a:buChar char="•"/>
            </a:pPr>
            <a:r>
              <a:rPr lang="lt-LT" sz="800">
                <a:latin typeface="Montserrat" panose="00000500000000000000" pitchFamily="2" charset="-70"/>
              </a:rPr>
              <a:t>VT bazė Liepkalnyje</a:t>
            </a:r>
          </a:p>
          <a:p>
            <a:pPr marL="171450" indent="-171450">
              <a:buFont typeface="Arial" panose="020B0604020202020204" pitchFamily="34" charset="0"/>
              <a:buChar char="•"/>
            </a:pPr>
            <a:r>
              <a:rPr lang="lt-LT" sz="800">
                <a:latin typeface="Montserrat" panose="00000500000000000000" pitchFamily="2" charset="-70"/>
              </a:rPr>
              <a:t>Nemenčinės pl. Statyk ir važiuok aikštelė</a:t>
            </a:r>
          </a:p>
          <a:p>
            <a:pPr marL="171450" indent="-171450">
              <a:buFont typeface="Arial" panose="020B0604020202020204" pitchFamily="34" charset="0"/>
              <a:buChar char="•"/>
            </a:pPr>
            <a:r>
              <a:rPr lang="lt-LT" sz="800" err="1">
                <a:latin typeface="Montserrat" panose="00000500000000000000" pitchFamily="2" charset="-70"/>
              </a:rPr>
              <a:t>Šviesoforinio</a:t>
            </a:r>
            <a:r>
              <a:rPr lang="lt-LT" sz="800">
                <a:latin typeface="Montserrat" panose="00000500000000000000" pitchFamily="2" charset="-70"/>
              </a:rPr>
              <a:t> eismo organizavimo atnaujinimas</a:t>
            </a:r>
          </a:p>
          <a:p>
            <a:pPr marL="171450" indent="-171450">
              <a:buFont typeface="Arial" panose="020B0604020202020204" pitchFamily="34" charset="0"/>
              <a:buChar char="•"/>
            </a:pPr>
            <a:r>
              <a:rPr lang="lt-LT" sz="800">
                <a:latin typeface="Montserrat" panose="00000500000000000000" pitchFamily="2" charset="-70"/>
              </a:rPr>
              <a:t>Judumo edukacijos mokyklose, įstaigose</a:t>
            </a:r>
          </a:p>
          <a:p>
            <a:pPr marL="171450" indent="-171450">
              <a:buFont typeface="Arial" panose="020B0604020202020204" pitchFamily="34" charset="0"/>
              <a:buChar char="•"/>
            </a:pPr>
            <a:r>
              <a:rPr lang="lt-LT" sz="800">
                <a:latin typeface="Montserrat" panose="00000500000000000000" pitchFamily="2" charset="-70"/>
              </a:rPr>
              <a:t>Dviračių kelionės planavimas Google platformoje;</a:t>
            </a:r>
          </a:p>
          <a:p>
            <a:pPr marL="171450" indent="-171450">
              <a:buFont typeface="Arial" panose="020B0604020202020204" pitchFamily="34" charset="0"/>
              <a:buChar char="•"/>
            </a:pPr>
            <a:r>
              <a:rPr lang="lt-LT" sz="800">
                <a:latin typeface="Montserrat" panose="00000500000000000000" pitchFamily="2" charset="-70"/>
              </a:rPr>
              <a:t>Kt. </a:t>
            </a:r>
          </a:p>
          <a:p>
            <a:endParaRPr lang="lt-LT"/>
          </a:p>
        </p:txBody>
      </p:sp>
      <p:sp>
        <p:nvSpPr>
          <p:cNvPr id="6" name="TextBox 5">
            <a:extLst>
              <a:ext uri="{FF2B5EF4-FFF2-40B4-BE49-F238E27FC236}">
                <a16:creationId xmlns:a16="http://schemas.microsoft.com/office/drawing/2014/main" id="{F1758E4D-B1A7-3268-90D9-3CA54CC2F0DB}"/>
              </a:ext>
            </a:extLst>
          </p:cNvPr>
          <p:cNvSpPr txBox="1"/>
          <p:nvPr/>
        </p:nvSpPr>
        <p:spPr>
          <a:xfrm>
            <a:off x="169207" y="3203593"/>
            <a:ext cx="2797138" cy="2400657"/>
          </a:xfrm>
          <a:prstGeom prst="rect">
            <a:avLst/>
          </a:prstGeom>
          <a:noFill/>
        </p:spPr>
        <p:txBody>
          <a:bodyPr wrap="square" rtlCol="0">
            <a:spAutoFit/>
          </a:bodyPr>
          <a:lstStyle/>
          <a:p>
            <a:pPr marL="171450" indent="-171450">
              <a:buFont typeface="Arial" panose="020B0604020202020204" pitchFamily="34" charset="0"/>
              <a:buChar char="•"/>
            </a:pPr>
            <a:r>
              <a:rPr lang="lt-LT" sz="800">
                <a:latin typeface="Montserrat" panose="00000500000000000000" pitchFamily="2" charset="-70"/>
              </a:rPr>
              <a:t>Atnaujinta e-bilieto sistema;</a:t>
            </a:r>
          </a:p>
          <a:p>
            <a:pPr marL="171450" indent="-171450">
              <a:buFont typeface="Arial" panose="020B0604020202020204" pitchFamily="34" charset="0"/>
              <a:buChar char="•"/>
            </a:pPr>
            <a:r>
              <a:rPr lang="lt-LT" sz="800">
                <a:latin typeface="Montserrat" panose="00000500000000000000" pitchFamily="2" charset="-70"/>
              </a:rPr>
              <a:t>Vieningas VT bilietas su LTG Link;</a:t>
            </a:r>
          </a:p>
          <a:p>
            <a:pPr marL="171450" indent="-171450">
              <a:buFont typeface="Arial" panose="020B0604020202020204" pitchFamily="34" charset="0"/>
              <a:buChar char="•"/>
            </a:pPr>
            <a:r>
              <a:rPr lang="lt-LT" sz="800">
                <a:latin typeface="Montserrat" panose="00000500000000000000" pitchFamily="2" charset="-70"/>
              </a:rPr>
              <a:t>72 naujos VT stotelės; </a:t>
            </a:r>
          </a:p>
          <a:p>
            <a:pPr marL="171450" indent="-171450">
              <a:buFont typeface="Arial" panose="020B0604020202020204" pitchFamily="34" charset="0"/>
              <a:buChar char="•"/>
            </a:pPr>
            <a:r>
              <a:rPr lang="lt-LT" sz="800">
                <a:latin typeface="Montserrat" panose="00000500000000000000" pitchFamily="2" charset="-70"/>
              </a:rPr>
              <a:t>67 VT švieslentės; </a:t>
            </a:r>
          </a:p>
          <a:p>
            <a:pPr marL="171450" indent="-171450">
              <a:buFont typeface="Arial" panose="020B0604020202020204" pitchFamily="34" charset="0"/>
              <a:buChar char="•"/>
            </a:pPr>
            <a:r>
              <a:rPr lang="lt-LT" sz="800">
                <a:latin typeface="Montserrat" panose="00000500000000000000" pitchFamily="2" charset="-70"/>
              </a:rPr>
              <a:t>65 saugesnės pėsčiųjų perėjos; </a:t>
            </a:r>
          </a:p>
          <a:p>
            <a:pPr marL="171450" indent="-171450">
              <a:buFont typeface="Arial" panose="020B0604020202020204" pitchFamily="34" charset="0"/>
              <a:buChar char="•"/>
            </a:pPr>
            <a:r>
              <a:rPr lang="lt-LT" sz="800">
                <a:latin typeface="Montserrat" panose="00000500000000000000" pitchFamily="2" charset="-70"/>
              </a:rPr>
              <a:t>130 km atnaujintų pėsčiųjų takų;</a:t>
            </a:r>
          </a:p>
          <a:p>
            <a:pPr marL="171450" indent="-171450">
              <a:buFont typeface="Arial" panose="020B0604020202020204" pitchFamily="34" charset="0"/>
              <a:buChar char="•"/>
            </a:pPr>
            <a:r>
              <a:rPr lang="lt-LT" sz="800">
                <a:latin typeface="Montserrat" panose="00000500000000000000" pitchFamily="2" charset="-70"/>
              </a:rPr>
              <a:t>18 km gatvėse padidinta sauga, pėsčiųjų ir dviratininkų judėjimas;</a:t>
            </a:r>
          </a:p>
          <a:p>
            <a:pPr marL="171450" indent="-171450">
              <a:buFont typeface="Arial" panose="020B0604020202020204" pitchFamily="34" charset="0"/>
              <a:buChar char="•"/>
            </a:pPr>
            <a:r>
              <a:rPr lang="lt-LT" sz="800">
                <a:latin typeface="Montserrat" panose="00000500000000000000" pitchFamily="2" charset="-70"/>
              </a:rPr>
              <a:t>30 km apšviestų dviračių ir pėsčiųjų takų;</a:t>
            </a:r>
          </a:p>
          <a:p>
            <a:pPr marL="171450" indent="-171450">
              <a:buFont typeface="Arial" panose="020B0604020202020204" pitchFamily="34" charset="0"/>
              <a:buChar char="•"/>
            </a:pPr>
            <a:r>
              <a:rPr lang="lt-LT" sz="800">
                <a:latin typeface="Montserrat" panose="00000500000000000000" pitchFamily="2" charset="-70"/>
              </a:rPr>
              <a:t>120 naujų viešų vaizdo stebėjimo kamerų;</a:t>
            </a:r>
          </a:p>
          <a:p>
            <a:pPr marL="171450" indent="-171450">
              <a:buFont typeface="Arial" panose="020B0604020202020204" pitchFamily="34" charset="0"/>
              <a:buChar char="•"/>
            </a:pPr>
            <a:r>
              <a:rPr lang="lt-LT" sz="800">
                <a:latin typeface="Montserrat" panose="00000500000000000000" pitchFamily="2" charset="-70"/>
              </a:rPr>
              <a:t>24 km kryptinio dviračių orientavimo ženklų;</a:t>
            </a:r>
          </a:p>
          <a:p>
            <a:pPr marL="171450" indent="-171450">
              <a:buFont typeface="Arial" panose="020B0604020202020204" pitchFamily="34" charset="0"/>
              <a:buChar char="•"/>
            </a:pPr>
            <a:r>
              <a:rPr lang="lt-LT" sz="800">
                <a:latin typeface="Montserrat" panose="00000500000000000000" pitchFamily="2" charset="-70"/>
              </a:rPr>
              <a:t>18 dviračių saugyklų;</a:t>
            </a:r>
          </a:p>
          <a:p>
            <a:pPr marL="171450" indent="-171450">
              <a:buFont typeface="Arial" panose="020B0604020202020204" pitchFamily="34" charset="0"/>
              <a:buChar char="•"/>
            </a:pPr>
            <a:r>
              <a:rPr lang="lt-LT" sz="800">
                <a:latin typeface="Montserrat" panose="00000500000000000000" pitchFamily="2" charset="-70"/>
              </a:rPr>
              <a:t>40 išspręstų juodųjų dėmių;</a:t>
            </a:r>
          </a:p>
          <a:p>
            <a:pPr marL="171450" indent="-171450">
              <a:buFont typeface="Arial" panose="020B0604020202020204" pitchFamily="34" charset="0"/>
              <a:buChar char="•"/>
            </a:pPr>
            <a:r>
              <a:rPr lang="lt-LT" sz="800">
                <a:latin typeface="Montserrat" panose="00000500000000000000" pitchFamily="2" charset="-70"/>
              </a:rPr>
              <a:t>Kt.</a:t>
            </a:r>
          </a:p>
          <a:p>
            <a:pPr marL="171450" indent="-171450">
              <a:buFont typeface="Arial" panose="020B0604020202020204" pitchFamily="34" charset="0"/>
              <a:buChar char="•"/>
            </a:pPr>
            <a:endParaRPr lang="lt-LT" sz="800">
              <a:latin typeface="Montserrat" panose="00000500000000000000" pitchFamily="2" charset="-70"/>
            </a:endParaRPr>
          </a:p>
          <a:p>
            <a:pPr marL="171450" indent="-171450">
              <a:buFont typeface="Arial" panose="020B0604020202020204" pitchFamily="34" charset="0"/>
              <a:buChar char="•"/>
            </a:pPr>
            <a:endParaRPr lang="lt-LT" sz="800">
              <a:latin typeface="Montserrat" panose="00000500000000000000" pitchFamily="2" charset="-70"/>
            </a:endParaRPr>
          </a:p>
          <a:p>
            <a:pPr marL="171450" indent="-171450">
              <a:buFont typeface="Arial" panose="020B0604020202020204" pitchFamily="34" charset="0"/>
              <a:buChar char="•"/>
            </a:pPr>
            <a:endParaRPr lang="lt-LT" sz="800">
              <a:latin typeface="Montserrat" panose="00000500000000000000" pitchFamily="2" charset="-70"/>
            </a:endParaRPr>
          </a:p>
          <a:p>
            <a:endParaRPr lang="lt-LT"/>
          </a:p>
        </p:txBody>
      </p:sp>
      <p:cxnSp>
        <p:nvCxnSpPr>
          <p:cNvPr id="13" name="Straight Connector 12">
            <a:extLst>
              <a:ext uri="{FF2B5EF4-FFF2-40B4-BE49-F238E27FC236}">
                <a16:creationId xmlns:a16="http://schemas.microsoft.com/office/drawing/2014/main" id="{B3A383DD-B3AC-981C-BD87-ECE170A3016F}"/>
              </a:ext>
            </a:extLst>
          </p:cNvPr>
          <p:cNvCxnSpPr/>
          <p:nvPr/>
        </p:nvCxnSpPr>
        <p:spPr>
          <a:xfrm flipV="1">
            <a:off x="2981585" y="3096910"/>
            <a:ext cx="0" cy="1943100"/>
          </a:xfrm>
          <a:prstGeom prst="line">
            <a:avLst/>
          </a:prstGeom>
          <a:ln>
            <a:prstDash val="dash"/>
          </a:ln>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8BAC5713-0AA8-30B7-CEA8-C00B6F02460D}"/>
              </a:ext>
            </a:extLst>
          </p:cNvPr>
          <p:cNvCxnSpPr/>
          <p:nvPr/>
        </p:nvCxnSpPr>
        <p:spPr>
          <a:xfrm flipV="1">
            <a:off x="5755265" y="3096910"/>
            <a:ext cx="0" cy="1943100"/>
          </a:xfrm>
          <a:prstGeom prst="line">
            <a:avLst/>
          </a:prstGeom>
          <a:ln>
            <a:prstDash val="dash"/>
          </a:ln>
        </p:spPr>
        <p:style>
          <a:lnRef idx="3">
            <a:schemeClr val="accent1"/>
          </a:lnRef>
          <a:fillRef idx="0">
            <a:schemeClr val="accent1"/>
          </a:fillRef>
          <a:effectRef idx="2">
            <a:schemeClr val="accent1"/>
          </a:effectRef>
          <a:fontRef idx="minor">
            <a:schemeClr val="tx1"/>
          </a:fontRef>
        </p:style>
      </p:cxnSp>
      <p:sp>
        <p:nvSpPr>
          <p:cNvPr id="17" name="TextBox 16">
            <a:extLst>
              <a:ext uri="{FF2B5EF4-FFF2-40B4-BE49-F238E27FC236}">
                <a16:creationId xmlns:a16="http://schemas.microsoft.com/office/drawing/2014/main" id="{CEF9637D-9699-5C48-97EF-6412F7AA12B2}"/>
              </a:ext>
            </a:extLst>
          </p:cNvPr>
          <p:cNvSpPr txBox="1"/>
          <p:nvPr/>
        </p:nvSpPr>
        <p:spPr>
          <a:xfrm>
            <a:off x="3087513" y="3203593"/>
            <a:ext cx="2652509" cy="2646878"/>
          </a:xfrm>
          <a:prstGeom prst="rect">
            <a:avLst/>
          </a:prstGeom>
          <a:noFill/>
        </p:spPr>
        <p:txBody>
          <a:bodyPr wrap="square" rtlCol="0">
            <a:spAutoFit/>
          </a:bodyPr>
          <a:lstStyle/>
          <a:p>
            <a:pPr marL="171450" indent="-171450">
              <a:buFont typeface="Arial" panose="020B0604020202020204" pitchFamily="34" charset="0"/>
              <a:buChar char="•"/>
            </a:pPr>
            <a:r>
              <a:rPr lang="lt-LT" sz="800">
                <a:latin typeface="Montserrat" panose="00000500000000000000" pitchFamily="2" charset="-70"/>
              </a:rPr>
              <a:t>5,4 km (iš 9 km) įrengta A juostų;</a:t>
            </a:r>
          </a:p>
          <a:p>
            <a:pPr marL="171450" indent="-171450">
              <a:buFont typeface="Arial" panose="020B0604020202020204" pitchFamily="34" charset="0"/>
              <a:buChar char="•"/>
            </a:pPr>
            <a:r>
              <a:rPr lang="en-US" sz="800">
                <a:latin typeface="Montserrat" panose="00000500000000000000" pitchFamily="2" charset="-70"/>
              </a:rPr>
              <a:t>26</a:t>
            </a:r>
            <a:r>
              <a:rPr lang="lt-LT" sz="800">
                <a:latin typeface="Montserrat" panose="00000500000000000000" pitchFamily="2" charset="-70"/>
              </a:rPr>
              <a:t> </a:t>
            </a:r>
            <a:r>
              <a:rPr lang="en-US" sz="800">
                <a:latin typeface="Montserrat" panose="00000500000000000000" pitchFamily="2" charset="-70"/>
              </a:rPr>
              <a:t>(43) </a:t>
            </a:r>
            <a:r>
              <a:rPr lang="en-US" sz="800" err="1">
                <a:latin typeface="Montserrat" panose="00000500000000000000" pitchFamily="2" charset="-70"/>
              </a:rPr>
              <a:t>grei</a:t>
            </a:r>
            <a:r>
              <a:rPr lang="lt-LT" sz="800" err="1">
                <a:latin typeface="Montserrat" panose="00000500000000000000" pitchFamily="2" charset="-70"/>
              </a:rPr>
              <a:t>čio</a:t>
            </a:r>
            <a:r>
              <a:rPr lang="lt-LT" sz="800">
                <a:latin typeface="Montserrat" panose="00000500000000000000" pitchFamily="2" charset="-70"/>
              </a:rPr>
              <a:t> matuokliai;</a:t>
            </a:r>
          </a:p>
          <a:p>
            <a:pPr marL="171450" indent="-171450">
              <a:buFont typeface="Arial" panose="020B0604020202020204" pitchFamily="34" charset="0"/>
              <a:buChar char="•"/>
            </a:pPr>
            <a:r>
              <a:rPr lang="lt-LT" sz="800">
                <a:latin typeface="Montserrat" panose="00000500000000000000" pitchFamily="2" charset="-70"/>
              </a:rPr>
              <a:t>10 vnt. (30 vnt. ) inovatyvių viešojo transporto tvarkaraščių (e-</a:t>
            </a:r>
            <a:r>
              <a:rPr lang="lt-LT" sz="800" err="1">
                <a:latin typeface="Montserrat" panose="00000500000000000000" pitchFamily="2" charset="-70"/>
              </a:rPr>
              <a:t>paper</a:t>
            </a:r>
            <a:r>
              <a:rPr lang="lt-LT" sz="800">
                <a:latin typeface="Montserrat" panose="00000500000000000000" pitchFamily="2" charset="-70"/>
              </a:rPr>
              <a:t>);</a:t>
            </a:r>
          </a:p>
          <a:p>
            <a:pPr marL="171450" indent="-171450">
              <a:buFont typeface="Arial" panose="020B0604020202020204" pitchFamily="34" charset="0"/>
              <a:buChar char="•"/>
            </a:pPr>
            <a:r>
              <a:rPr lang="lt-LT" sz="800">
                <a:latin typeface="Montserrat" panose="00000500000000000000" pitchFamily="2" charset="-70"/>
              </a:rPr>
              <a:t>1 (4) atnaujinta skirtingų lygių pėsčiųjų perėja;</a:t>
            </a:r>
          </a:p>
          <a:p>
            <a:pPr marL="171450" indent="-171450">
              <a:buFont typeface="Arial" panose="020B0604020202020204" pitchFamily="34" charset="0"/>
              <a:buChar char="•"/>
            </a:pPr>
            <a:r>
              <a:rPr lang="lt-LT" sz="800">
                <a:latin typeface="Montserrat" panose="00000500000000000000" pitchFamily="2" charset="-70"/>
              </a:rPr>
              <a:t>35 km (60 km) naujų dviračių takų; </a:t>
            </a:r>
          </a:p>
          <a:p>
            <a:pPr marL="171450" indent="-171450">
              <a:buFont typeface="Arial" panose="020B0604020202020204" pitchFamily="34" charset="0"/>
              <a:buChar char="•"/>
            </a:pPr>
            <a:r>
              <a:rPr lang="en-US" sz="800">
                <a:latin typeface="Montserrat" panose="00000500000000000000" pitchFamily="2" charset="-70"/>
              </a:rPr>
              <a:t>2500 </a:t>
            </a:r>
            <a:r>
              <a:rPr lang="en-US" sz="800" err="1">
                <a:latin typeface="Montserrat" panose="00000500000000000000" pitchFamily="2" charset="-70"/>
              </a:rPr>
              <a:t>vnt</a:t>
            </a:r>
            <a:r>
              <a:rPr lang="en-US" sz="800">
                <a:latin typeface="Montserrat" panose="00000500000000000000" pitchFamily="2" charset="-70"/>
              </a:rPr>
              <a:t>. (3000 </a:t>
            </a:r>
            <a:r>
              <a:rPr lang="en-US" sz="800" err="1">
                <a:latin typeface="Montserrat" panose="00000500000000000000" pitchFamily="2" charset="-70"/>
              </a:rPr>
              <a:t>vnt</a:t>
            </a:r>
            <a:r>
              <a:rPr lang="en-US" sz="800">
                <a:latin typeface="Montserrat" panose="00000500000000000000" pitchFamily="2" charset="-70"/>
              </a:rPr>
              <a:t>.) </a:t>
            </a:r>
            <a:r>
              <a:rPr lang="en-US" sz="800" err="1">
                <a:latin typeface="Montserrat" panose="00000500000000000000" pitchFamily="2" charset="-70"/>
              </a:rPr>
              <a:t>nauj</a:t>
            </a:r>
            <a:r>
              <a:rPr lang="lt-LT" sz="800">
                <a:latin typeface="Montserrat" panose="00000500000000000000" pitchFamily="2" charset="-70"/>
              </a:rPr>
              <a:t>ų dviračių stovų;</a:t>
            </a:r>
          </a:p>
          <a:p>
            <a:pPr marL="171450" indent="-171450">
              <a:buFont typeface="Arial" panose="020B0604020202020204" pitchFamily="34" charset="0"/>
              <a:buChar char="•"/>
            </a:pPr>
            <a:r>
              <a:rPr lang="lt-LT" sz="800">
                <a:latin typeface="Montserrat" panose="00000500000000000000" pitchFamily="2" charset="-70"/>
              </a:rPr>
              <a:t>900 </a:t>
            </a:r>
            <a:r>
              <a:rPr lang="lt-LT" sz="800" err="1">
                <a:latin typeface="Montserrat" panose="00000500000000000000" pitchFamily="2" charset="-70"/>
              </a:rPr>
              <a:t>vnt</a:t>
            </a:r>
            <a:r>
              <a:rPr lang="lt-LT" sz="800">
                <a:latin typeface="Montserrat" panose="00000500000000000000" pitchFamily="2" charset="-70"/>
              </a:rPr>
              <a:t> (2100 vnt.) naujų parkavimo vietų pertvarkant gatvių infrastruktūrą;</a:t>
            </a:r>
          </a:p>
          <a:p>
            <a:pPr marL="171450" indent="-171450">
              <a:buFont typeface="Arial" panose="020B0604020202020204" pitchFamily="34" charset="0"/>
              <a:buChar char="•"/>
            </a:pPr>
            <a:r>
              <a:rPr lang="en-US" sz="800">
                <a:latin typeface="Montserrat" panose="00000500000000000000" pitchFamily="2" charset="-70"/>
              </a:rPr>
              <a:t>120 (190) </a:t>
            </a:r>
            <a:r>
              <a:rPr lang="lt-LT" sz="800">
                <a:latin typeface="Montserrat" panose="00000500000000000000" pitchFamily="2" charset="-70"/>
              </a:rPr>
              <a:t>įkrovos vietų elektromobiliams apšvietimo stulpuose;</a:t>
            </a:r>
          </a:p>
          <a:p>
            <a:pPr marL="171450" indent="-171450">
              <a:buFont typeface="Arial" panose="020B0604020202020204" pitchFamily="34" charset="0"/>
              <a:buChar char="•"/>
            </a:pPr>
            <a:r>
              <a:rPr lang="lt-LT" sz="800">
                <a:latin typeface="Montserrat" panose="00000500000000000000" pitchFamily="2" charset="-70"/>
              </a:rPr>
              <a:t>Įgyvendintas I etapas (iš II etapų) kuriant Judumo portalą; </a:t>
            </a:r>
          </a:p>
          <a:p>
            <a:pPr marL="171450" indent="-171450">
              <a:buFont typeface="Arial" panose="020B0604020202020204" pitchFamily="34" charset="0"/>
              <a:buChar char="•"/>
            </a:pPr>
            <a:r>
              <a:rPr lang="lt-LT" sz="800">
                <a:latin typeface="Montserrat" panose="00000500000000000000" pitchFamily="2" charset="-70"/>
              </a:rPr>
              <a:t>Kt.</a:t>
            </a:r>
          </a:p>
          <a:p>
            <a:pPr marL="171450" indent="-171450">
              <a:buFont typeface="Arial" panose="020B0604020202020204" pitchFamily="34" charset="0"/>
              <a:buChar char="•"/>
            </a:pPr>
            <a:endParaRPr lang="lt-LT" sz="800">
              <a:latin typeface="Montserrat" panose="00000500000000000000" pitchFamily="2" charset="-70"/>
            </a:endParaRPr>
          </a:p>
          <a:p>
            <a:pPr marL="171450" indent="-171450">
              <a:buFont typeface="Arial" panose="020B0604020202020204" pitchFamily="34" charset="0"/>
              <a:buChar char="•"/>
            </a:pPr>
            <a:endParaRPr lang="lt-LT" sz="800">
              <a:latin typeface="Montserrat" panose="00000500000000000000" pitchFamily="2" charset="-70"/>
            </a:endParaRPr>
          </a:p>
          <a:p>
            <a:pPr marL="171450" indent="-171450">
              <a:buFont typeface="Arial" panose="020B0604020202020204" pitchFamily="34" charset="0"/>
              <a:buChar char="•"/>
            </a:pPr>
            <a:endParaRPr lang="lt-LT" sz="800">
              <a:latin typeface="Montserrat" panose="00000500000000000000" pitchFamily="2" charset="-70"/>
            </a:endParaRPr>
          </a:p>
          <a:p>
            <a:pPr marL="171450" indent="-171450">
              <a:buFont typeface="Arial" panose="020B0604020202020204" pitchFamily="34" charset="0"/>
              <a:buChar char="•"/>
            </a:pPr>
            <a:endParaRPr lang="lt-LT" sz="800">
              <a:latin typeface="Montserrat" panose="00000500000000000000" pitchFamily="2" charset="-70"/>
            </a:endParaRPr>
          </a:p>
          <a:p>
            <a:endParaRPr lang="lt-LT"/>
          </a:p>
        </p:txBody>
      </p:sp>
      <p:grpSp>
        <p:nvGrpSpPr>
          <p:cNvPr id="3" name="Group 2">
            <a:extLst>
              <a:ext uri="{FF2B5EF4-FFF2-40B4-BE49-F238E27FC236}">
                <a16:creationId xmlns:a16="http://schemas.microsoft.com/office/drawing/2014/main" id="{C01A4DEF-A014-05D3-8FC5-349CF30E7580}"/>
              </a:ext>
            </a:extLst>
          </p:cNvPr>
          <p:cNvGrpSpPr/>
          <p:nvPr/>
        </p:nvGrpSpPr>
        <p:grpSpPr>
          <a:xfrm>
            <a:off x="278508" y="540156"/>
            <a:ext cx="8289770" cy="446436"/>
            <a:chOff x="278508" y="540156"/>
            <a:chExt cx="8289770" cy="446436"/>
          </a:xfrm>
        </p:grpSpPr>
        <p:sp>
          <p:nvSpPr>
            <p:cNvPr id="8" name="Text Placeholder 3">
              <a:extLst>
                <a:ext uri="{FF2B5EF4-FFF2-40B4-BE49-F238E27FC236}">
                  <a16:creationId xmlns:a16="http://schemas.microsoft.com/office/drawing/2014/main" id="{0003C884-D755-F6E1-D254-E20E328F37B7}"/>
                </a:ext>
              </a:extLst>
            </p:cNvPr>
            <p:cNvSpPr txBox="1">
              <a:spLocks/>
            </p:cNvSpPr>
            <p:nvPr/>
          </p:nvSpPr>
          <p:spPr>
            <a:xfrm>
              <a:off x="278508" y="575750"/>
              <a:ext cx="8289770" cy="386880"/>
            </a:xfrm>
            <a:prstGeom prst="rect">
              <a:avLst/>
            </a:prstGeom>
            <a:noFill/>
            <a:ln>
              <a:noFill/>
            </a:ln>
          </p:spPr>
          <p:txBody>
            <a:bodyPr spcFirstLastPara="1" vert="horz" wrap="square" lIns="91440" tIns="45720" rIns="91440" bIns="45720" rtlCol="0" anchor="t" anchorCtr="0">
              <a:normAutofit fontScale="85000" lnSpcReduction="20000"/>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2"/>
                </a:buClr>
                <a:buSzPts val="1800"/>
                <a:buFont typeface="Arial"/>
                <a:buNone/>
                <a:defRPr sz="2250" b="1" i="0" u="none" strike="noStrike" cap="none">
                  <a:solidFill>
                    <a:schemeClr val="dk2"/>
                  </a:solidFill>
                  <a:latin typeface="Montserrat SemiBold" panose="00000700000000000000" pitchFamily="2" charset="-70"/>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GB">
                  <a:latin typeface="Montserrat SemiBold"/>
                </a:rPr>
                <a:t>DJP </a:t>
              </a:r>
              <a:r>
                <a:rPr lang="en-GB" err="1">
                  <a:latin typeface="Montserrat SemiBold"/>
                </a:rPr>
                <a:t>veiksm</a:t>
              </a:r>
              <a:r>
                <a:rPr lang="lt-LT">
                  <a:latin typeface="Montserrat SemiBold"/>
                </a:rPr>
                <a:t>ų plano 2022-2024 įgyvendinimas </a:t>
              </a:r>
              <a:endParaRPr lang="en-GB"/>
            </a:p>
          </p:txBody>
        </p:sp>
        <p:sp>
          <p:nvSpPr>
            <p:cNvPr id="2" name="Rectangle 1">
              <a:extLst>
                <a:ext uri="{FF2B5EF4-FFF2-40B4-BE49-F238E27FC236}">
                  <a16:creationId xmlns:a16="http://schemas.microsoft.com/office/drawing/2014/main" id="{F8E6E13D-92EF-D219-667F-271344D0DC01}"/>
                </a:ext>
              </a:extLst>
            </p:cNvPr>
            <p:cNvSpPr/>
            <p:nvPr/>
          </p:nvSpPr>
          <p:spPr>
            <a:xfrm>
              <a:off x="2790825" y="540156"/>
              <a:ext cx="1362075" cy="446436"/>
            </a:xfrm>
            <a:prstGeom prst="rect">
              <a:avLst/>
            </a:prstGeom>
            <a:noFill/>
            <a:ln>
              <a:solidFill>
                <a:srgbClr val="242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spTree>
    <p:extLst>
      <p:ext uri="{BB962C8B-B14F-4D97-AF65-F5344CB8AC3E}">
        <p14:creationId xmlns:p14="http://schemas.microsoft.com/office/powerpoint/2010/main" val="1558254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110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body" idx="2"/>
          </p:nvPr>
        </p:nvSpPr>
        <p:spPr>
          <a:xfrm>
            <a:off x="566736" y="2571750"/>
            <a:ext cx="6359843" cy="1163142"/>
          </a:xfrm>
          <a:prstGeom prst="rect">
            <a:avLst/>
          </a:prstGeom>
          <a:noFill/>
          <a:ln>
            <a:noFill/>
          </a:ln>
        </p:spPr>
        <p:txBody>
          <a:bodyPr spcFirstLastPara="1" wrap="square" lIns="34275" tIns="17150" rIns="34275" bIns="17150" anchor="t" anchorCtr="0">
            <a:normAutofit/>
          </a:bodyPr>
          <a:lstStyle/>
          <a:p>
            <a:pPr marL="0" lvl="0" indent="0" algn="l" rtl="0">
              <a:lnSpc>
                <a:spcPct val="90000"/>
              </a:lnSpc>
              <a:spcBef>
                <a:spcPts val="0"/>
              </a:spcBef>
              <a:spcAft>
                <a:spcPts val="0"/>
              </a:spcAft>
              <a:buClr>
                <a:schemeClr val="lt1"/>
              </a:buClr>
              <a:buSzPts val="3800"/>
              <a:buNone/>
            </a:pPr>
            <a:r>
              <a:rPr lang="lt-LT"/>
              <a:t>Veiksmai </a:t>
            </a:r>
            <a:r>
              <a:rPr lang="lt"/>
              <a:t>iki 2027 m.</a:t>
            </a:r>
            <a:endParaRPr/>
          </a:p>
        </p:txBody>
      </p:sp>
    </p:spTree>
    <p:extLst>
      <p:ext uri="{BB962C8B-B14F-4D97-AF65-F5344CB8AC3E}">
        <p14:creationId xmlns:p14="http://schemas.microsoft.com/office/powerpoint/2010/main" val="4144751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8E28BE0-3FD0-783A-D290-D6483D4D4CBF}"/>
              </a:ext>
            </a:extLst>
          </p:cNvPr>
          <p:cNvSpPr/>
          <p:nvPr/>
        </p:nvSpPr>
        <p:spPr>
          <a:xfrm>
            <a:off x="616604" y="1183610"/>
            <a:ext cx="2422251" cy="570341"/>
          </a:xfrm>
          <a:prstGeom prst="roundRect">
            <a:avLst/>
          </a:prstGeom>
          <a:solidFill>
            <a:srgbClr val="4AA6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b="1"/>
              <a:t>Planuojami įgyvendinti 22 nauji veiksmai</a:t>
            </a:r>
          </a:p>
        </p:txBody>
      </p:sp>
      <p:sp>
        <p:nvSpPr>
          <p:cNvPr id="12" name="Rectangle: Rounded Corners 11">
            <a:extLst>
              <a:ext uri="{FF2B5EF4-FFF2-40B4-BE49-F238E27FC236}">
                <a16:creationId xmlns:a16="http://schemas.microsoft.com/office/drawing/2014/main" id="{E6CF926D-661C-12BC-AB7B-5EAD20312FB7}"/>
              </a:ext>
            </a:extLst>
          </p:cNvPr>
          <p:cNvSpPr/>
          <p:nvPr/>
        </p:nvSpPr>
        <p:spPr>
          <a:xfrm>
            <a:off x="5137054" y="1183610"/>
            <a:ext cx="2422252" cy="57034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b="1"/>
              <a:t>Tęsiami esami vykdomi 36 veiksmai</a:t>
            </a:r>
          </a:p>
        </p:txBody>
      </p:sp>
      <p:sp>
        <p:nvSpPr>
          <p:cNvPr id="21" name="TextBox 20">
            <a:extLst>
              <a:ext uri="{FF2B5EF4-FFF2-40B4-BE49-F238E27FC236}">
                <a16:creationId xmlns:a16="http://schemas.microsoft.com/office/drawing/2014/main" id="{D4B0247A-346D-6ACB-B7E9-32EEF536279D}"/>
              </a:ext>
            </a:extLst>
          </p:cNvPr>
          <p:cNvSpPr txBox="1"/>
          <p:nvPr/>
        </p:nvSpPr>
        <p:spPr>
          <a:xfrm>
            <a:off x="14874" y="1927611"/>
            <a:ext cx="3475086" cy="3293209"/>
          </a:xfrm>
          <a:prstGeom prst="rect">
            <a:avLst/>
          </a:prstGeom>
          <a:noFill/>
        </p:spPr>
        <p:txBody>
          <a:bodyPr wrap="square" rtlCol="0">
            <a:spAutoFit/>
          </a:bodyPr>
          <a:lstStyle/>
          <a:p>
            <a:pPr marL="171450" indent="-171450">
              <a:buFont typeface="Arial" panose="020B0604020202020204" pitchFamily="34" charset="0"/>
              <a:buChar char="•"/>
            </a:pPr>
            <a:r>
              <a:rPr lang="lt-LT" sz="800">
                <a:latin typeface="Montserrat" panose="00000500000000000000" pitchFamily="2" charset="-70"/>
              </a:rPr>
              <a:t>Įvestas 8 km vandens viešasis transportas;</a:t>
            </a:r>
          </a:p>
          <a:p>
            <a:pPr marL="171450" indent="-171450">
              <a:buFont typeface="Arial" panose="020B0604020202020204" pitchFamily="34" charset="0"/>
              <a:buChar char="•"/>
            </a:pPr>
            <a:r>
              <a:rPr lang="lt-LT" sz="800">
                <a:latin typeface="Montserrat" panose="00000500000000000000" pitchFamily="2" charset="-70"/>
              </a:rPr>
              <a:t>Integruotas Vilniaus rajonas į bendrą VT sistemą, sudarytos patogios atsiskaitymo galimybės;</a:t>
            </a:r>
          </a:p>
          <a:p>
            <a:pPr marL="171450" indent="-171450">
              <a:buFont typeface="Arial" panose="020B0604020202020204" pitchFamily="34" charset="0"/>
              <a:buChar char="•"/>
            </a:pPr>
            <a:r>
              <a:rPr lang="lt-LT" sz="800">
                <a:latin typeface="Montserrat" panose="00000500000000000000" pitchFamily="2" charset="-70"/>
              </a:rPr>
              <a:t>Įrengtos VT bazės Liepkalnyje, Naujojoje Vilnioje</a:t>
            </a:r>
            <a:r>
              <a:rPr lang="en-US" sz="800">
                <a:latin typeface="Montserrat" panose="00000500000000000000" pitchFamily="2" charset="-70"/>
              </a:rPr>
              <a:t>;</a:t>
            </a:r>
            <a:endParaRPr lang="lt-LT" sz="800">
              <a:latin typeface="Montserrat" panose="00000500000000000000" pitchFamily="2" charset="-70"/>
            </a:endParaRPr>
          </a:p>
          <a:p>
            <a:pPr marL="171450" indent="-171450">
              <a:buFont typeface="Arial" panose="020B0604020202020204" pitchFamily="34" charset="0"/>
              <a:buChar char="•"/>
            </a:pPr>
            <a:r>
              <a:rPr lang="lt-LT" sz="800">
                <a:latin typeface="Montserrat" panose="00000500000000000000" pitchFamily="2" charset="-70"/>
              </a:rPr>
              <a:t>Atnaujintas </a:t>
            </a:r>
            <a:r>
              <a:rPr lang="lt-LT" sz="800" err="1">
                <a:latin typeface="Montserrat" panose="00000500000000000000" pitchFamily="2" charset="-70"/>
              </a:rPr>
              <a:t>šviesoforinis</a:t>
            </a:r>
            <a:r>
              <a:rPr lang="lt-LT" sz="800">
                <a:latin typeface="Montserrat" panose="00000500000000000000" pitchFamily="2" charset="-70"/>
              </a:rPr>
              <a:t> eismo organizavimas, įvesta viešojo transporto </a:t>
            </a:r>
            <a:r>
              <a:rPr lang="lt-LT" sz="800" err="1">
                <a:latin typeface="Montserrat" panose="00000500000000000000" pitchFamily="2" charset="-70"/>
              </a:rPr>
              <a:t>šviesoforinio</a:t>
            </a:r>
            <a:r>
              <a:rPr lang="lt-LT" sz="800">
                <a:latin typeface="Montserrat" panose="00000500000000000000" pitchFamily="2" charset="-70"/>
              </a:rPr>
              <a:t> prioriteto sistema, sutvarkytos 75 sankryžos</a:t>
            </a:r>
            <a:r>
              <a:rPr lang="en-US" sz="800">
                <a:latin typeface="Montserrat" panose="00000500000000000000" pitchFamily="2" charset="-70"/>
              </a:rPr>
              <a:t>;</a:t>
            </a:r>
            <a:endParaRPr lang="lt-LT" sz="800">
              <a:latin typeface="Montserrat" panose="00000500000000000000" pitchFamily="2" charset="-70"/>
            </a:endParaRPr>
          </a:p>
          <a:p>
            <a:pPr marL="171450" indent="-171450">
              <a:buFont typeface="Arial" panose="020B0604020202020204" pitchFamily="34" charset="0"/>
              <a:buChar char="•"/>
            </a:pPr>
            <a:r>
              <a:rPr lang="lt-LT" sz="800">
                <a:latin typeface="Montserrat" panose="00000500000000000000" pitchFamily="2" charset="-70"/>
              </a:rPr>
              <a:t>Įrengti VT persėdimo tašką kartu su </a:t>
            </a:r>
            <a:r>
              <a:rPr lang="lt-LT" sz="800" err="1">
                <a:latin typeface="Montserrat" panose="00000500000000000000" pitchFamily="2" charset="-70"/>
              </a:rPr>
              <a:t>multifunkcinę</a:t>
            </a:r>
            <a:r>
              <a:rPr lang="lt-LT" sz="800">
                <a:latin typeface="Montserrat" panose="00000500000000000000" pitchFamily="2" charset="-70"/>
              </a:rPr>
              <a:t> laukimo erdve;</a:t>
            </a:r>
          </a:p>
          <a:p>
            <a:pPr marL="171450" indent="-171450">
              <a:buFont typeface="Arial" panose="020B0604020202020204" pitchFamily="34" charset="0"/>
              <a:buChar char="•"/>
            </a:pPr>
            <a:r>
              <a:rPr lang="lt-LT" sz="800">
                <a:latin typeface="Montserrat" panose="00000500000000000000" pitchFamily="2" charset="-70"/>
              </a:rPr>
              <a:t>Įrengti 300 vnt. silpnaregių akustinių įrenginių šviesoforuose;</a:t>
            </a:r>
          </a:p>
          <a:p>
            <a:pPr marL="171450" indent="-171450">
              <a:buFont typeface="Arial" panose="020B0604020202020204" pitchFamily="34" charset="0"/>
              <a:buChar char="•"/>
            </a:pPr>
            <a:r>
              <a:rPr lang="lt-LT" sz="800">
                <a:latin typeface="Montserrat" panose="00000500000000000000" pitchFamily="2" charset="-70"/>
              </a:rPr>
              <a:t>Įvesta 40 ramaus eismo gatvių didesniam saugumui užtikrinti; </a:t>
            </a:r>
          </a:p>
          <a:p>
            <a:pPr marL="171450" indent="-171450">
              <a:buFont typeface="Arial" panose="020B0604020202020204" pitchFamily="34" charset="0"/>
              <a:buChar char="•"/>
            </a:pPr>
            <a:r>
              <a:rPr lang="lt-LT" sz="800">
                <a:latin typeface="Montserrat" panose="00000500000000000000" pitchFamily="2" charset="-70"/>
              </a:rPr>
              <a:t>Atverta mažiausiai </a:t>
            </a:r>
            <a:r>
              <a:rPr lang="en-US" sz="800">
                <a:latin typeface="Montserrat" panose="00000500000000000000" pitchFamily="2" charset="-70"/>
              </a:rPr>
              <a:t>23</a:t>
            </a:r>
            <a:r>
              <a:rPr lang="lt-LT" sz="800">
                <a:latin typeface="Montserrat" panose="00000500000000000000" pitchFamily="2" charset="-70"/>
              </a:rPr>
              <a:t> prekybos centrų</a:t>
            </a:r>
            <a:r>
              <a:rPr lang="en-US" sz="800">
                <a:latin typeface="Montserrat" panose="00000500000000000000" pitchFamily="2" charset="-70"/>
              </a:rPr>
              <a:t> ir JUDU </a:t>
            </a:r>
            <a:r>
              <a:rPr lang="en-US" sz="800" err="1">
                <a:latin typeface="Montserrat" panose="00000500000000000000" pitchFamily="2" charset="-70"/>
              </a:rPr>
              <a:t>automobili</a:t>
            </a:r>
            <a:r>
              <a:rPr lang="lt-LT" sz="800">
                <a:latin typeface="Montserrat" panose="00000500000000000000" pitchFamily="2" charset="-70"/>
              </a:rPr>
              <a:t>ų aikštelių gyventojų parkavimui nakties metu; </a:t>
            </a:r>
          </a:p>
          <a:p>
            <a:pPr marL="171450" indent="-171450">
              <a:buFont typeface="Arial" panose="020B0604020202020204" pitchFamily="34" charset="0"/>
              <a:buChar char="•"/>
            </a:pPr>
            <a:r>
              <a:rPr lang="lt-LT" sz="800">
                <a:latin typeface="Montserrat" panose="00000500000000000000" pitchFamily="2" charset="-70"/>
              </a:rPr>
              <a:t>Įrengta Nemenčinės pl. Statyk ir važiuok aikštelė</a:t>
            </a:r>
            <a:r>
              <a:rPr lang="en-US" sz="800">
                <a:latin typeface="Montserrat" panose="00000500000000000000" pitchFamily="2" charset="-70"/>
              </a:rPr>
              <a:t>;</a:t>
            </a:r>
            <a:endParaRPr lang="lt-LT" sz="800">
              <a:latin typeface="Montserrat" panose="00000500000000000000" pitchFamily="2" charset="-70"/>
            </a:endParaRPr>
          </a:p>
          <a:p>
            <a:pPr marL="171450" indent="-171450">
              <a:buFont typeface="Arial" panose="020B0604020202020204" pitchFamily="34" charset="0"/>
              <a:buChar char="•"/>
            </a:pPr>
            <a:r>
              <a:rPr lang="lt-LT" sz="800">
                <a:latin typeface="Montserrat" panose="00000500000000000000" pitchFamily="2" charset="-70"/>
              </a:rPr>
              <a:t>Eismo valdymo centras transformuotas į Judumo koordinavimo centrą;</a:t>
            </a:r>
            <a:endParaRPr lang="en-US" sz="800">
              <a:latin typeface="Montserrat" panose="00000500000000000000" pitchFamily="2" charset="-70"/>
            </a:endParaRPr>
          </a:p>
          <a:p>
            <a:pPr marL="171450" indent="-171450">
              <a:buFont typeface="Arial" panose="020B0604020202020204" pitchFamily="34" charset="0"/>
              <a:buChar char="•"/>
            </a:pPr>
            <a:r>
              <a:rPr lang="lt-LT" sz="800">
                <a:latin typeface="Montserrat" panose="00000500000000000000" pitchFamily="2" charset="-70"/>
              </a:rPr>
              <a:t>Nustatyta mažos taršos zona Senamiestyje;</a:t>
            </a:r>
          </a:p>
          <a:p>
            <a:pPr marL="171450" indent="-171450">
              <a:buFont typeface="Arial" panose="020B0604020202020204" pitchFamily="34" charset="0"/>
              <a:buChar char="•"/>
            </a:pPr>
            <a:r>
              <a:rPr lang="lt-LT" sz="800">
                <a:latin typeface="Montserrat" panose="00000500000000000000" pitchFamily="2" charset="-70"/>
              </a:rPr>
              <a:t>Sukurtas Judumo portalas su duomenimis apie vilniečių keliones</a:t>
            </a:r>
            <a:r>
              <a:rPr lang="en-US" sz="800">
                <a:latin typeface="Montserrat" panose="00000500000000000000" pitchFamily="2" charset="-70"/>
              </a:rPr>
              <a:t>;</a:t>
            </a:r>
            <a:r>
              <a:rPr lang="lt-LT" sz="800">
                <a:latin typeface="Montserrat" panose="00000500000000000000" pitchFamily="2" charset="-70"/>
              </a:rPr>
              <a:t> </a:t>
            </a:r>
            <a:endParaRPr lang="en-US" sz="800">
              <a:latin typeface="Montserrat" panose="00000500000000000000" pitchFamily="2" charset="-70"/>
            </a:endParaRPr>
          </a:p>
          <a:p>
            <a:pPr marL="171450" indent="-171450">
              <a:buFont typeface="Arial" panose="020B0604020202020204" pitchFamily="34" charset="0"/>
              <a:buChar char="•"/>
            </a:pPr>
            <a:r>
              <a:rPr lang="lt-LT" sz="800">
                <a:latin typeface="Montserrat" panose="00000500000000000000" pitchFamily="2" charset="-70"/>
              </a:rPr>
              <a:t>Vykdomos judumo edukacijos Vilnius yra mokykla ir Saugaus Vilniaus miesto centro programose;</a:t>
            </a:r>
          </a:p>
          <a:p>
            <a:pPr marL="171450" indent="-171450">
              <a:buFont typeface="Arial" panose="020B0604020202020204" pitchFamily="34" charset="0"/>
              <a:buChar char="•"/>
            </a:pPr>
            <a:r>
              <a:rPr lang="lt-LT" sz="800">
                <a:latin typeface="Montserrat" panose="00000500000000000000" pitchFamily="2" charset="-70"/>
              </a:rPr>
              <a:t>Integruotas dviračių kelionės planavimas Google ir JUDU aplikacijose;</a:t>
            </a:r>
          </a:p>
          <a:p>
            <a:pPr marL="171450" indent="-171450">
              <a:buFont typeface="Arial" panose="020B0604020202020204" pitchFamily="34" charset="0"/>
              <a:buChar char="•"/>
            </a:pPr>
            <a:endParaRPr lang="lt-LT" sz="800">
              <a:latin typeface="Montserrat" panose="00000500000000000000" pitchFamily="2" charset="-70"/>
            </a:endParaRPr>
          </a:p>
        </p:txBody>
      </p:sp>
      <p:sp>
        <p:nvSpPr>
          <p:cNvPr id="6" name="TextBox 5">
            <a:extLst>
              <a:ext uri="{FF2B5EF4-FFF2-40B4-BE49-F238E27FC236}">
                <a16:creationId xmlns:a16="http://schemas.microsoft.com/office/drawing/2014/main" id="{F1758E4D-B1A7-3268-90D9-3CA54CC2F0DB}"/>
              </a:ext>
            </a:extLst>
          </p:cNvPr>
          <p:cNvSpPr txBox="1"/>
          <p:nvPr/>
        </p:nvSpPr>
        <p:spPr>
          <a:xfrm>
            <a:off x="3738485" y="2218526"/>
            <a:ext cx="2797138" cy="800219"/>
          </a:xfrm>
          <a:prstGeom prst="rect">
            <a:avLst/>
          </a:prstGeom>
          <a:noFill/>
        </p:spPr>
        <p:txBody>
          <a:bodyPr wrap="square" rtlCol="0">
            <a:spAutoFit/>
          </a:bodyPr>
          <a:lstStyle/>
          <a:p>
            <a:pPr marL="171450" indent="-171450">
              <a:buFont typeface="Arial" panose="020B0604020202020204" pitchFamily="34" charset="0"/>
              <a:buChar char="•"/>
            </a:pPr>
            <a:endParaRPr lang="lt-LT" sz="800">
              <a:latin typeface="Montserrat" panose="00000500000000000000" pitchFamily="2" charset="-70"/>
            </a:endParaRPr>
          </a:p>
          <a:p>
            <a:pPr marL="171450" indent="-171450">
              <a:buFont typeface="Arial" panose="020B0604020202020204" pitchFamily="34" charset="0"/>
              <a:buChar char="•"/>
            </a:pPr>
            <a:endParaRPr lang="lt-LT" sz="800">
              <a:latin typeface="Montserrat" panose="00000500000000000000" pitchFamily="2" charset="-70"/>
            </a:endParaRPr>
          </a:p>
          <a:p>
            <a:pPr marL="171450" indent="-171450">
              <a:buFont typeface="Arial" panose="020B0604020202020204" pitchFamily="34" charset="0"/>
              <a:buChar char="•"/>
            </a:pPr>
            <a:endParaRPr lang="lt-LT" sz="800">
              <a:latin typeface="Montserrat" panose="00000500000000000000" pitchFamily="2" charset="-70"/>
            </a:endParaRPr>
          </a:p>
          <a:p>
            <a:pPr marL="171450" indent="-171450">
              <a:buFont typeface="Arial" panose="020B0604020202020204" pitchFamily="34" charset="0"/>
              <a:buChar char="•"/>
            </a:pPr>
            <a:endParaRPr lang="lt-LT" sz="800">
              <a:latin typeface="Montserrat" panose="00000500000000000000" pitchFamily="2" charset="-70"/>
            </a:endParaRPr>
          </a:p>
          <a:p>
            <a:endParaRPr lang="lt-LT"/>
          </a:p>
        </p:txBody>
      </p:sp>
      <p:cxnSp>
        <p:nvCxnSpPr>
          <p:cNvPr id="13" name="Straight Connector 12">
            <a:extLst>
              <a:ext uri="{FF2B5EF4-FFF2-40B4-BE49-F238E27FC236}">
                <a16:creationId xmlns:a16="http://schemas.microsoft.com/office/drawing/2014/main" id="{B3A383DD-B3AC-981C-BD87-ECE170A3016F}"/>
              </a:ext>
            </a:extLst>
          </p:cNvPr>
          <p:cNvCxnSpPr>
            <a:cxnSpLocks/>
          </p:cNvCxnSpPr>
          <p:nvPr/>
        </p:nvCxnSpPr>
        <p:spPr>
          <a:xfrm flipV="1">
            <a:off x="3655461" y="1902954"/>
            <a:ext cx="0" cy="2825422"/>
          </a:xfrm>
          <a:prstGeom prst="line">
            <a:avLst/>
          </a:prstGeom>
          <a:ln>
            <a:solidFill>
              <a:srgbClr val="4AA601"/>
            </a:solidFill>
            <a:prstDash val="dash"/>
          </a:ln>
        </p:spPr>
        <p:style>
          <a:lnRef idx="3">
            <a:schemeClr val="accent1"/>
          </a:lnRef>
          <a:fillRef idx="0">
            <a:schemeClr val="accent1"/>
          </a:fillRef>
          <a:effectRef idx="2">
            <a:schemeClr val="accent1"/>
          </a:effectRef>
          <a:fontRef idx="minor">
            <a:schemeClr val="tx1"/>
          </a:fontRef>
        </p:style>
      </p:cxnSp>
      <p:sp>
        <p:nvSpPr>
          <p:cNvPr id="22" name="TextBox 21">
            <a:extLst>
              <a:ext uri="{FF2B5EF4-FFF2-40B4-BE49-F238E27FC236}">
                <a16:creationId xmlns:a16="http://schemas.microsoft.com/office/drawing/2014/main" id="{2CF29EC7-0EB4-9F59-B6F6-A0E71ADC8A26}"/>
              </a:ext>
            </a:extLst>
          </p:cNvPr>
          <p:cNvSpPr txBox="1"/>
          <p:nvPr/>
        </p:nvSpPr>
        <p:spPr>
          <a:xfrm>
            <a:off x="3738485" y="1927610"/>
            <a:ext cx="2728985" cy="2923877"/>
          </a:xfrm>
          <a:prstGeom prst="rect">
            <a:avLst/>
          </a:prstGeom>
          <a:noFill/>
        </p:spPr>
        <p:txBody>
          <a:bodyPr wrap="square" rtlCol="0">
            <a:spAutoFit/>
          </a:bodyPr>
          <a:lstStyle/>
          <a:p>
            <a:pPr marL="171450" indent="-171450">
              <a:buFont typeface="Arial" panose="020B0604020202020204" pitchFamily="34" charset="0"/>
              <a:buChar char="•"/>
            </a:pPr>
            <a:r>
              <a:rPr lang="lt-LT" sz="800">
                <a:latin typeface="Montserrat" panose="00000500000000000000" pitchFamily="2" charset="-70"/>
              </a:rPr>
              <a:t>Įrengtos 93 viešojo transporto stotelės</a:t>
            </a:r>
            <a:r>
              <a:rPr lang="en-US" sz="800">
                <a:latin typeface="Montserrat" panose="00000500000000000000" pitchFamily="2" charset="-70"/>
              </a:rPr>
              <a:t>;</a:t>
            </a:r>
            <a:endParaRPr lang="lt-LT" sz="800">
              <a:latin typeface="Montserrat" panose="00000500000000000000" pitchFamily="2" charset="-70"/>
            </a:endParaRPr>
          </a:p>
          <a:p>
            <a:pPr marL="171450" indent="-171450">
              <a:buFont typeface="Arial" panose="020B0604020202020204" pitchFamily="34" charset="0"/>
              <a:buChar char="•"/>
            </a:pPr>
            <a:r>
              <a:rPr lang="lt-LT" sz="800">
                <a:latin typeface="Montserrat" panose="00000500000000000000" pitchFamily="2" charset="-70"/>
              </a:rPr>
              <a:t>76 pagal UD principus atnaujintos viešojo transporto stotelės;</a:t>
            </a:r>
            <a:endParaRPr lang="en-US" sz="800">
              <a:latin typeface="Montserrat" panose="00000500000000000000" pitchFamily="2" charset="-70"/>
            </a:endParaRPr>
          </a:p>
          <a:p>
            <a:pPr marL="171450" indent="-171450">
              <a:buFont typeface="Arial" panose="020B0604020202020204" pitchFamily="34" charset="0"/>
              <a:buChar char="•"/>
            </a:pPr>
            <a:r>
              <a:rPr lang="en-US" sz="800">
                <a:latin typeface="Montserrat" panose="00000500000000000000" pitchFamily="2" charset="-70"/>
              </a:rPr>
              <a:t>6 km </a:t>
            </a:r>
            <a:r>
              <a:rPr lang="lt-LT" sz="800">
                <a:latin typeface="Montserrat" panose="00000500000000000000" pitchFamily="2" charset="-70"/>
              </a:rPr>
              <a:t>naujų A juostų;</a:t>
            </a:r>
          </a:p>
          <a:p>
            <a:pPr marL="171450" indent="-171450">
              <a:buFont typeface="Arial" panose="020B0604020202020204" pitchFamily="34" charset="0"/>
              <a:buChar char="•"/>
            </a:pPr>
            <a:r>
              <a:rPr lang="en-US" sz="800" err="1">
                <a:latin typeface="Montserrat" panose="00000500000000000000" pitchFamily="2" charset="-70"/>
              </a:rPr>
              <a:t>Daugiau</a:t>
            </a:r>
            <a:r>
              <a:rPr lang="en-US" sz="800">
                <a:latin typeface="Montserrat" panose="00000500000000000000" pitchFamily="2" charset="-70"/>
              </a:rPr>
              <a:t> </a:t>
            </a:r>
            <a:r>
              <a:rPr lang="en-US" sz="800" err="1">
                <a:latin typeface="Montserrat" panose="00000500000000000000" pitchFamily="2" charset="-70"/>
              </a:rPr>
              <a:t>nei</a:t>
            </a:r>
            <a:r>
              <a:rPr lang="en-US" sz="800">
                <a:latin typeface="Montserrat" panose="00000500000000000000" pitchFamily="2" charset="-70"/>
              </a:rPr>
              <a:t> 500 </a:t>
            </a:r>
            <a:r>
              <a:rPr lang="en-US" sz="800" err="1">
                <a:latin typeface="Montserrat" panose="00000500000000000000" pitchFamily="2" charset="-70"/>
              </a:rPr>
              <a:t>nauj</a:t>
            </a:r>
            <a:r>
              <a:rPr lang="lt-LT" sz="800">
                <a:latin typeface="Montserrat" panose="00000500000000000000" pitchFamily="2" charset="-70"/>
              </a:rPr>
              <a:t>ų elektrinių viešojo transporto priemonių;</a:t>
            </a:r>
          </a:p>
          <a:p>
            <a:pPr marL="171450" indent="-171450">
              <a:buFont typeface="Arial" panose="020B0604020202020204" pitchFamily="34" charset="0"/>
              <a:buChar char="•"/>
            </a:pPr>
            <a:r>
              <a:rPr lang="lt-LT" sz="800">
                <a:latin typeface="Montserrat" panose="00000500000000000000" pitchFamily="2" charset="-70"/>
              </a:rPr>
              <a:t>20 vnt. naujų galinių punktų viešojo transporto vairuotojams;</a:t>
            </a:r>
          </a:p>
          <a:p>
            <a:pPr marL="171450" indent="-171450">
              <a:buFont typeface="Arial" panose="020B0604020202020204" pitchFamily="34" charset="0"/>
              <a:buChar char="•"/>
            </a:pPr>
            <a:r>
              <a:rPr lang="lt-LT" sz="800">
                <a:latin typeface="Montserrat" panose="00000500000000000000" pitchFamily="2" charset="-70"/>
              </a:rPr>
              <a:t>30 vnt. naujų viešojo transporto švieslenčių; </a:t>
            </a:r>
          </a:p>
          <a:p>
            <a:pPr marL="171450" indent="-171450">
              <a:buFont typeface="Arial" panose="020B0604020202020204" pitchFamily="34" charset="0"/>
              <a:buChar char="•"/>
            </a:pPr>
            <a:r>
              <a:rPr lang="lt-LT" sz="800">
                <a:latin typeface="Montserrat" panose="00000500000000000000" pitchFamily="2" charset="-70"/>
              </a:rPr>
              <a:t>100 vnt. inovatyvių viešojo transporto tvarkaraščių;</a:t>
            </a:r>
          </a:p>
          <a:p>
            <a:pPr marL="171450" indent="-171450">
              <a:buFont typeface="Arial" panose="020B0604020202020204" pitchFamily="34" charset="0"/>
              <a:buChar char="•"/>
            </a:pPr>
            <a:r>
              <a:rPr lang="lt-LT" sz="800">
                <a:latin typeface="Montserrat" panose="00000500000000000000" pitchFamily="2" charset="-70"/>
              </a:rPr>
              <a:t>Atnaujinta transporto balso sistema visame viešojo transporto tinkle; </a:t>
            </a:r>
          </a:p>
          <a:p>
            <a:pPr marL="171450" indent="-171450">
              <a:buFont typeface="Arial" panose="020B0604020202020204" pitchFamily="34" charset="0"/>
              <a:buChar char="•"/>
            </a:pPr>
            <a:r>
              <a:rPr lang="lt-LT" sz="800">
                <a:latin typeface="Montserrat" panose="00000500000000000000" pitchFamily="2" charset="-70"/>
              </a:rPr>
              <a:t>60 vnt. saugesnių pėsčiųjų perėjų; </a:t>
            </a:r>
          </a:p>
          <a:p>
            <a:pPr marL="171450" indent="-171450">
              <a:buFont typeface="Arial" panose="020B0604020202020204" pitchFamily="34" charset="0"/>
              <a:buChar char="•"/>
            </a:pPr>
            <a:r>
              <a:rPr lang="lt-LT" sz="800">
                <a:latin typeface="Montserrat" panose="00000500000000000000" pitchFamily="2" charset="-70"/>
              </a:rPr>
              <a:t>6 atnaujinti skirtingo lygio pėsčiųjų ir dviratininkų viadukai;</a:t>
            </a:r>
          </a:p>
          <a:p>
            <a:pPr marL="171450" indent="-171450">
              <a:buFont typeface="Arial" panose="020B0604020202020204" pitchFamily="34" charset="0"/>
              <a:buChar char="•"/>
            </a:pPr>
            <a:r>
              <a:rPr lang="lt-LT" sz="800">
                <a:latin typeface="Montserrat" panose="00000500000000000000" pitchFamily="2" charset="-70"/>
              </a:rPr>
              <a:t>150 km atnaujintų ir naujai įrengtų pėsčiųjų takų; </a:t>
            </a:r>
          </a:p>
          <a:p>
            <a:pPr marL="171450" indent="-171450">
              <a:buFont typeface="Arial" panose="020B0604020202020204" pitchFamily="34" charset="0"/>
              <a:buChar char="•"/>
            </a:pPr>
            <a:r>
              <a:rPr lang="lt-LT" sz="800">
                <a:latin typeface="Montserrat" panose="00000500000000000000" pitchFamily="2" charset="-70"/>
              </a:rPr>
              <a:t>30 km naujai apšviestų dviračių ir pėsčiųjų takų; </a:t>
            </a:r>
          </a:p>
          <a:p>
            <a:pPr marL="171450" indent="-171450">
              <a:buFont typeface="Arial" panose="020B0604020202020204" pitchFamily="34" charset="0"/>
              <a:buChar char="•"/>
            </a:pPr>
            <a:r>
              <a:rPr lang="lt-LT" sz="800">
                <a:latin typeface="Montserrat" panose="00000500000000000000" pitchFamily="2" charset="-70"/>
              </a:rPr>
              <a:t>Sutvarkytos 5 Senamiesčio gatvės;</a:t>
            </a:r>
          </a:p>
          <a:p>
            <a:pPr marL="171450" indent="-171450">
              <a:buFont typeface="Arial" panose="020B0604020202020204" pitchFamily="34" charset="0"/>
              <a:buChar char="•"/>
            </a:pPr>
            <a:r>
              <a:rPr lang="lt-LT" sz="800">
                <a:latin typeface="Montserrat" panose="00000500000000000000" pitchFamily="2" charset="-70"/>
              </a:rPr>
              <a:t>330 vnt. naujų viešojo saugumo vaizdo stebėjimo kamerų; </a:t>
            </a:r>
          </a:p>
        </p:txBody>
      </p:sp>
      <p:sp>
        <p:nvSpPr>
          <p:cNvPr id="23" name="TextBox 22">
            <a:extLst>
              <a:ext uri="{FF2B5EF4-FFF2-40B4-BE49-F238E27FC236}">
                <a16:creationId xmlns:a16="http://schemas.microsoft.com/office/drawing/2014/main" id="{2F960C3E-2239-6F8C-B692-B32EF857B16A}"/>
              </a:ext>
            </a:extLst>
          </p:cNvPr>
          <p:cNvSpPr txBox="1"/>
          <p:nvPr/>
        </p:nvSpPr>
        <p:spPr>
          <a:xfrm>
            <a:off x="6356312" y="1927609"/>
            <a:ext cx="2812009" cy="2677656"/>
          </a:xfrm>
          <a:prstGeom prst="rect">
            <a:avLst/>
          </a:prstGeom>
          <a:noFill/>
        </p:spPr>
        <p:txBody>
          <a:bodyPr wrap="square" rtlCol="0">
            <a:spAutoFit/>
          </a:bodyPr>
          <a:lstStyle/>
          <a:p>
            <a:pPr marL="171450" indent="-171450">
              <a:buFont typeface="Arial" panose="020B0604020202020204" pitchFamily="34" charset="0"/>
              <a:buChar char="•"/>
            </a:pPr>
            <a:r>
              <a:rPr lang="lt-LT" sz="800">
                <a:latin typeface="Montserrat" panose="00000500000000000000" pitchFamily="2" charset="-70"/>
              </a:rPr>
              <a:t>52 km naujų dviračių takų; </a:t>
            </a:r>
          </a:p>
          <a:p>
            <a:pPr marL="171450" indent="-171450">
              <a:buFont typeface="Arial" panose="020B0604020202020204" pitchFamily="34" charset="0"/>
              <a:buChar char="•"/>
            </a:pPr>
            <a:r>
              <a:rPr lang="lt-LT" sz="800">
                <a:latin typeface="Montserrat" panose="00000500000000000000" pitchFamily="2" charset="-70"/>
              </a:rPr>
              <a:t>150 km įrengtų dviračių maršrutinio orientavimo trasų;</a:t>
            </a:r>
          </a:p>
          <a:p>
            <a:pPr marL="171450" indent="-171450">
              <a:buFont typeface="Arial" panose="020B0604020202020204" pitchFamily="34" charset="0"/>
              <a:buChar char="•"/>
            </a:pPr>
            <a:r>
              <a:rPr lang="lt-LT" sz="800">
                <a:latin typeface="Montserrat" panose="00000500000000000000" pitchFamily="2" charset="-70"/>
              </a:rPr>
              <a:t>600 vnt. dviračių stovų švietimo įstaigose; </a:t>
            </a:r>
          </a:p>
          <a:p>
            <a:pPr marL="171450" indent="-171450">
              <a:buFont typeface="Arial" panose="020B0604020202020204" pitchFamily="34" charset="0"/>
              <a:buChar char="•"/>
            </a:pPr>
            <a:r>
              <a:rPr lang="lt-LT" sz="800">
                <a:latin typeface="Montserrat" panose="00000500000000000000" pitchFamily="2" charset="-70"/>
              </a:rPr>
              <a:t>90 vnt. naujų dviračių saugyklų gyvenamuosiuose rajonuose; </a:t>
            </a:r>
          </a:p>
          <a:p>
            <a:pPr marL="171450" indent="-171450">
              <a:buFont typeface="Arial" panose="020B0604020202020204" pitchFamily="34" charset="0"/>
              <a:buChar char="•"/>
            </a:pPr>
            <a:r>
              <a:rPr lang="lt-LT" sz="800">
                <a:latin typeface="Montserrat" panose="00000500000000000000" pitchFamily="2" charset="-70"/>
              </a:rPr>
              <a:t>Įvesti parkavimo pokyčiai mieste; </a:t>
            </a:r>
          </a:p>
          <a:p>
            <a:pPr marL="171450" indent="-171450">
              <a:buFont typeface="Arial" panose="020B0604020202020204" pitchFamily="34" charset="0"/>
              <a:buChar char="•"/>
            </a:pPr>
            <a:r>
              <a:rPr lang="lt-LT" sz="800">
                <a:latin typeface="Montserrat" panose="00000500000000000000" pitchFamily="2" charset="-70"/>
              </a:rPr>
              <a:t>9 naujus automobilių stovėjimo aikštelės; </a:t>
            </a:r>
          </a:p>
          <a:p>
            <a:pPr marL="171450" indent="-171450">
              <a:buFont typeface="Arial" panose="020B0604020202020204" pitchFamily="34" charset="0"/>
              <a:buChar char="•"/>
            </a:pPr>
            <a:r>
              <a:rPr lang="lt-LT" sz="800">
                <a:latin typeface="Montserrat" panose="00000500000000000000" pitchFamily="2" charset="-70"/>
              </a:rPr>
              <a:t>Daugiau nei 3000 vnt. elektromobilių įkrovos prieigų mieste;</a:t>
            </a:r>
          </a:p>
          <a:p>
            <a:pPr marL="171450" indent="-171450">
              <a:buFont typeface="Arial" panose="020B0604020202020204" pitchFamily="34" charset="0"/>
              <a:buChar char="•"/>
            </a:pPr>
            <a:r>
              <a:rPr lang="lt-LT" sz="800">
                <a:latin typeface="Montserrat" panose="00000500000000000000" pitchFamily="2" charset="-70"/>
              </a:rPr>
              <a:t>30 sutvarkytų sankryžų, kuriose padidintas eismo saugumas; </a:t>
            </a:r>
          </a:p>
          <a:p>
            <a:pPr marL="171450" indent="-171450">
              <a:buFont typeface="Arial" panose="020B0604020202020204" pitchFamily="34" charset="0"/>
              <a:buChar char="•"/>
            </a:pPr>
            <a:r>
              <a:rPr lang="lt-LT" sz="800">
                <a:latin typeface="Montserrat" panose="00000500000000000000" pitchFamily="2" charset="-70"/>
              </a:rPr>
              <a:t>Dar daugiau reginių, susijusių su darniu judumu; </a:t>
            </a:r>
          </a:p>
          <a:p>
            <a:pPr marL="171450" indent="-171450">
              <a:buFont typeface="Arial" panose="020B0604020202020204" pitchFamily="34" charset="0"/>
              <a:buChar char="•"/>
            </a:pPr>
            <a:r>
              <a:rPr lang="lt-LT" sz="800">
                <a:latin typeface="Montserrat" panose="00000500000000000000" pitchFamily="2" charset="-70"/>
              </a:rPr>
              <a:t>Daugiau įmonių, savo darbuotojams suteikiančių nemokamo viešojo transporto paslaugas; </a:t>
            </a:r>
          </a:p>
          <a:p>
            <a:pPr marL="171450" indent="-171450">
              <a:buFont typeface="Arial" panose="020B0604020202020204" pitchFamily="34" charset="0"/>
              <a:buChar char="•"/>
            </a:pPr>
            <a:r>
              <a:rPr lang="lt-LT" sz="800">
                <a:latin typeface="Montserrat" panose="00000500000000000000" pitchFamily="2" charset="-70"/>
              </a:rPr>
              <a:t>Daugiau visuomenės įtraukimo į judumo projektų planavimo procesą; </a:t>
            </a:r>
          </a:p>
          <a:p>
            <a:pPr marL="171450" indent="-171450">
              <a:buFont typeface="Arial" panose="020B0604020202020204" pitchFamily="34" charset="0"/>
              <a:buChar char="•"/>
            </a:pPr>
            <a:r>
              <a:rPr lang="lt-LT" sz="800">
                <a:latin typeface="Montserrat" panose="00000500000000000000" pitchFamily="2" charset="-70"/>
              </a:rPr>
              <a:t>Kt. </a:t>
            </a:r>
          </a:p>
          <a:p>
            <a:pPr marL="171450" indent="-171450">
              <a:buFont typeface="Arial" panose="020B0604020202020204" pitchFamily="34" charset="0"/>
              <a:buChar char="•"/>
            </a:pPr>
            <a:endParaRPr lang="lt-LT" sz="800">
              <a:latin typeface="Montserrat" panose="00000500000000000000" pitchFamily="2" charset="-70"/>
            </a:endParaRPr>
          </a:p>
        </p:txBody>
      </p:sp>
      <p:grpSp>
        <p:nvGrpSpPr>
          <p:cNvPr id="25" name="Group 24">
            <a:extLst>
              <a:ext uri="{FF2B5EF4-FFF2-40B4-BE49-F238E27FC236}">
                <a16:creationId xmlns:a16="http://schemas.microsoft.com/office/drawing/2014/main" id="{EEEC1D1E-8CF1-5003-E72F-E800C0C61377}"/>
              </a:ext>
            </a:extLst>
          </p:cNvPr>
          <p:cNvGrpSpPr/>
          <p:nvPr/>
        </p:nvGrpSpPr>
        <p:grpSpPr>
          <a:xfrm>
            <a:off x="197392" y="516194"/>
            <a:ext cx="8289770" cy="446436"/>
            <a:chOff x="197392" y="516194"/>
            <a:chExt cx="8289770" cy="446436"/>
          </a:xfrm>
        </p:grpSpPr>
        <p:sp>
          <p:nvSpPr>
            <p:cNvPr id="8" name="Text Placeholder 3">
              <a:extLst>
                <a:ext uri="{FF2B5EF4-FFF2-40B4-BE49-F238E27FC236}">
                  <a16:creationId xmlns:a16="http://schemas.microsoft.com/office/drawing/2014/main" id="{0003C884-D755-F6E1-D254-E20E328F37B7}"/>
                </a:ext>
              </a:extLst>
            </p:cNvPr>
            <p:cNvSpPr txBox="1">
              <a:spLocks/>
            </p:cNvSpPr>
            <p:nvPr/>
          </p:nvSpPr>
          <p:spPr>
            <a:xfrm>
              <a:off x="197392" y="575750"/>
              <a:ext cx="8289770" cy="386880"/>
            </a:xfrm>
            <a:prstGeom prst="rect">
              <a:avLst/>
            </a:prstGeom>
            <a:noFill/>
            <a:ln>
              <a:noFill/>
            </a:ln>
          </p:spPr>
          <p:txBody>
            <a:bodyPr spcFirstLastPara="1" vert="horz" wrap="square" lIns="91440" tIns="45720" rIns="91440" bIns="45720" rtlCol="0" anchor="t" anchorCtr="0">
              <a:normAutofit fontScale="85000" lnSpcReduction="20000"/>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2"/>
                </a:buClr>
                <a:buSzPts val="1800"/>
                <a:buFont typeface="Arial"/>
                <a:buNone/>
                <a:defRPr sz="2250" b="1" i="0" u="none" strike="noStrike" cap="none">
                  <a:solidFill>
                    <a:schemeClr val="dk2"/>
                  </a:solidFill>
                  <a:latin typeface="Montserrat SemiBold" panose="00000700000000000000" pitchFamily="2" charset="-70"/>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GB">
                  <a:latin typeface="Montserrat SemiBold"/>
                </a:rPr>
                <a:t>DJP </a:t>
              </a:r>
              <a:r>
                <a:rPr lang="en-GB" err="1">
                  <a:latin typeface="Montserrat SemiBold"/>
                </a:rPr>
                <a:t>veiksm</a:t>
              </a:r>
              <a:r>
                <a:rPr lang="lt-LT">
                  <a:latin typeface="Montserrat SemiBold"/>
                </a:rPr>
                <a:t>ai </a:t>
              </a:r>
              <a:r>
                <a:rPr lang="en-US">
                  <a:latin typeface="Montserrat SemiBold"/>
                </a:rPr>
                <a:t>2025-</a:t>
              </a:r>
              <a:r>
                <a:rPr lang="lt-LT">
                  <a:latin typeface="Montserrat SemiBold"/>
                </a:rPr>
                <a:t>2027 m.</a:t>
              </a:r>
              <a:r>
                <a:rPr lang="en-US">
                  <a:latin typeface="Montserrat SemiBold"/>
                </a:rPr>
                <a:t> </a:t>
              </a:r>
              <a:r>
                <a:rPr lang="en-US" err="1">
                  <a:latin typeface="Montserrat SemiBold"/>
                </a:rPr>
                <a:t>laikotarpyje</a:t>
              </a:r>
              <a:r>
                <a:rPr lang="lt-LT">
                  <a:latin typeface="Montserrat SemiBold"/>
                </a:rPr>
                <a:t> </a:t>
              </a:r>
              <a:endParaRPr lang="en-GB"/>
            </a:p>
          </p:txBody>
        </p:sp>
        <p:sp>
          <p:nvSpPr>
            <p:cNvPr id="24" name="Rectangle 23">
              <a:extLst>
                <a:ext uri="{FF2B5EF4-FFF2-40B4-BE49-F238E27FC236}">
                  <a16:creationId xmlns:a16="http://schemas.microsoft.com/office/drawing/2014/main" id="{10EC6C20-A4C0-5244-F639-3F320F0EC1A1}"/>
                </a:ext>
              </a:extLst>
            </p:cNvPr>
            <p:cNvSpPr/>
            <p:nvPr/>
          </p:nvSpPr>
          <p:spPr>
            <a:xfrm>
              <a:off x="1991033" y="516194"/>
              <a:ext cx="1726092" cy="446436"/>
            </a:xfrm>
            <a:prstGeom prst="rect">
              <a:avLst/>
            </a:prstGeom>
            <a:noFill/>
            <a:ln>
              <a:solidFill>
                <a:srgbClr val="242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spTree>
    <p:extLst>
      <p:ext uri="{BB962C8B-B14F-4D97-AF65-F5344CB8AC3E}">
        <p14:creationId xmlns:p14="http://schemas.microsoft.com/office/powerpoint/2010/main" val="1752216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F7EF26BA-EE74-9F0A-9826-50634438010C}"/>
              </a:ext>
            </a:extLst>
          </p:cNvPr>
          <p:cNvSpPr txBox="1">
            <a:spLocks/>
          </p:cNvSpPr>
          <p:nvPr/>
        </p:nvSpPr>
        <p:spPr>
          <a:xfrm>
            <a:off x="566737" y="3142012"/>
            <a:ext cx="6043069" cy="1517276"/>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2"/>
              </a:buClr>
              <a:buSzPts val="1800"/>
              <a:buFont typeface="Arial"/>
              <a:buNone/>
              <a:defRPr sz="3750" b="0" i="0" u="none" strike="noStrike" cap="none" baseline="0">
                <a:solidFill>
                  <a:schemeClr val="tx1"/>
                </a:solidFill>
                <a:latin typeface="Graphit" panose="020B0803010203020203" pitchFamily="34" charset="-70"/>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lt-LT" b="1">
                <a:latin typeface="Montserrat" pitchFamily="2" charset="77"/>
              </a:rPr>
              <a:t>Viešojo transporto plėtra ir skatinimas</a:t>
            </a:r>
          </a:p>
        </p:txBody>
      </p:sp>
    </p:spTree>
    <p:extLst>
      <p:ext uri="{BB962C8B-B14F-4D97-AF65-F5344CB8AC3E}">
        <p14:creationId xmlns:p14="http://schemas.microsoft.com/office/powerpoint/2010/main" val="46013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6" name="Picture 5">
            <a:extLst>
              <a:ext uri="{FF2B5EF4-FFF2-40B4-BE49-F238E27FC236}">
                <a16:creationId xmlns:a16="http://schemas.microsoft.com/office/drawing/2014/main" id="{38B365E0-2A40-DACF-5FF3-5F394DE9D979}"/>
              </a:ext>
            </a:extLst>
          </p:cNvPr>
          <p:cNvPicPr>
            <a:picLocks noChangeAspect="1"/>
          </p:cNvPicPr>
          <p:nvPr/>
        </p:nvPicPr>
        <p:blipFill>
          <a:blip r:embed="rId3"/>
          <a:stretch>
            <a:fillRect/>
          </a:stretch>
        </p:blipFill>
        <p:spPr>
          <a:xfrm>
            <a:off x="0" y="2155"/>
            <a:ext cx="9140169" cy="5141345"/>
          </a:xfrm>
          <a:prstGeom prst="rect">
            <a:avLst/>
          </a:prstGeom>
        </p:spPr>
      </p:pic>
      <p:sp>
        <p:nvSpPr>
          <p:cNvPr id="3" name="Google Shape;130;p20">
            <a:extLst>
              <a:ext uri="{FF2B5EF4-FFF2-40B4-BE49-F238E27FC236}">
                <a16:creationId xmlns:a16="http://schemas.microsoft.com/office/drawing/2014/main" id="{A3EABD0E-AF11-1DAB-89F6-F9B920D9FCA9}"/>
              </a:ext>
            </a:extLst>
          </p:cNvPr>
          <p:cNvSpPr txBox="1">
            <a:spLocks/>
          </p:cNvSpPr>
          <p:nvPr/>
        </p:nvSpPr>
        <p:spPr>
          <a:xfrm>
            <a:off x="845819" y="370381"/>
            <a:ext cx="7677933" cy="502723"/>
          </a:xfrm>
          <a:prstGeom prst="rect">
            <a:avLst/>
          </a:prstGeom>
          <a:noFill/>
          <a:ln>
            <a:noFill/>
          </a:ln>
        </p:spPr>
        <p:txBody>
          <a:bodyPr spcFirstLastPara="1" wrap="square" lIns="0"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252750"/>
              </a:buClr>
              <a:buSzPts val="1300"/>
              <a:buFont typeface="Arial"/>
              <a:buNone/>
              <a:defRPr sz="1300" b="0" i="0" u="none" strike="noStrike" cap="none">
                <a:solidFill>
                  <a:srgbClr val="252750"/>
                </a:solidFill>
                <a:latin typeface="Montserrat"/>
                <a:ea typeface="Montserrat"/>
                <a:cs typeface="Montserrat"/>
                <a:sym typeface="Montserrat"/>
              </a:defRPr>
            </a:lvl1pPr>
            <a:lvl2pPr marL="914400" marR="0" lvl="1"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2pPr>
            <a:lvl3pPr marL="1371600" marR="0" lvl="2"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3pPr>
            <a:lvl4pPr marL="1828800" marR="0" lvl="3"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4pPr>
            <a:lvl5pPr marL="2286000" marR="0" lvl="4"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100" b="0" i="0" u="none" strike="noStrike" cap="none">
                <a:solidFill>
                  <a:schemeClr val="dk2"/>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100" b="0" i="0" u="none" strike="noStrike" cap="none">
                <a:solidFill>
                  <a:schemeClr val="dk2"/>
                </a:solidFill>
                <a:latin typeface="Arial"/>
                <a:ea typeface="Arial"/>
                <a:cs typeface="Arial"/>
                <a:sym typeface="Arial"/>
              </a:defRPr>
            </a:lvl9pPr>
          </a:lstStyle>
          <a:p>
            <a:pPr marL="11113" indent="-11113"/>
            <a:r>
              <a:rPr lang="lt-LT" sz="2000" b="1">
                <a:solidFill>
                  <a:srgbClr val="242750"/>
                </a:solidFill>
              </a:rPr>
              <a:t>Viešojo transporto plėtra ir skatinimas</a:t>
            </a:r>
            <a:endParaRPr lang="lt-LT" sz="2000" b="1"/>
          </a:p>
        </p:txBody>
      </p:sp>
      <p:sp>
        <p:nvSpPr>
          <p:cNvPr id="14" name="Google Shape;131;p20">
            <a:extLst>
              <a:ext uri="{FF2B5EF4-FFF2-40B4-BE49-F238E27FC236}">
                <a16:creationId xmlns:a16="http://schemas.microsoft.com/office/drawing/2014/main" id="{DA2233D0-F868-2A81-B19D-F77794D822BF}"/>
              </a:ext>
            </a:extLst>
          </p:cNvPr>
          <p:cNvSpPr txBox="1"/>
          <p:nvPr/>
        </p:nvSpPr>
        <p:spPr>
          <a:xfrm>
            <a:off x="845818" y="1990235"/>
            <a:ext cx="7867001" cy="2224437"/>
          </a:xfrm>
          <a:prstGeom prst="rect">
            <a:avLst/>
          </a:prstGeom>
          <a:noFill/>
          <a:ln>
            <a:noFill/>
          </a:ln>
        </p:spPr>
        <p:txBody>
          <a:bodyPr spcFirstLastPara="1" wrap="square" lIns="0" tIns="0" rIns="0" bIns="0" anchor="t" anchorCtr="0">
            <a:noAutofit/>
          </a:bodyPr>
          <a:lstStyle/>
          <a:p>
            <a:pPr>
              <a:lnSpc>
                <a:spcPts val="2420"/>
              </a:lnSpc>
              <a:spcAft>
                <a:spcPts val="600"/>
              </a:spcAft>
              <a:buClr>
                <a:srgbClr val="595959"/>
              </a:buClr>
              <a:buSzPts val="1500"/>
            </a:pPr>
            <a:r>
              <a:rPr lang="lt" b="1">
                <a:solidFill>
                  <a:schemeClr val="accent3"/>
                </a:solidFill>
                <a:latin typeface="Montserrat"/>
                <a:ea typeface="Montserrat"/>
                <a:cs typeface="Montserrat"/>
                <a:sym typeface="Montserrat"/>
              </a:rPr>
              <a:t>Uždaviniai:</a:t>
            </a:r>
          </a:p>
          <a:p>
            <a:pPr marL="432000">
              <a:lnSpc>
                <a:spcPts val="2420"/>
              </a:lnSpc>
              <a:spcAft>
                <a:spcPts val="600"/>
              </a:spcAft>
              <a:buClr>
                <a:schemeClr val="bg2"/>
              </a:buClr>
              <a:buSzPct val="100000"/>
            </a:pPr>
            <a:r>
              <a:rPr lang="lt-LT">
                <a:solidFill>
                  <a:schemeClr val="dk1"/>
                </a:solidFill>
                <a:latin typeface="Montserrat"/>
                <a:ea typeface="Montserrat"/>
                <a:cs typeface="Montserrat"/>
                <a:sym typeface="Montserrat"/>
              </a:rPr>
              <a:t>Optimizuoti viešojo transporto paslaugos organizavimą, </a:t>
            </a:r>
            <a:br>
              <a:rPr lang="lt-LT">
                <a:solidFill>
                  <a:schemeClr val="dk1"/>
                </a:solidFill>
                <a:latin typeface="Montserrat"/>
                <a:ea typeface="Montserrat"/>
                <a:cs typeface="Montserrat"/>
                <a:sym typeface="Montserrat"/>
              </a:rPr>
            </a:br>
            <a:r>
              <a:rPr lang="lt-LT">
                <a:solidFill>
                  <a:schemeClr val="dk1"/>
                </a:solidFill>
                <a:latin typeface="Montserrat"/>
                <a:ea typeface="Montserrat"/>
                <a:cs typeface="Montserrat"/>
                <a:sym typeface="Montserrat"/>
              </a:rPr>
              <a:t>įgyvendinant kokybinius ir kiekybinius rodiklius;</a:t>
            </a:r>
            <a:endParaRPr lang="lt-LT">
              <a:latin typeface="Montserrat"/>
              <a:ea typeface="Montserrat"/>
              <a:cs typeface="Montserrat"/>
              <a:sym typeface="Montserrat"/>
            </a:endParaRPr>
          </a:p>
          <a:p>
            <a:pPr marL="432000" marR="0" lvl="0" rtl="0">
              <a:lnSpc>
                <a:spcPts val="2420"/>
              </a:lnSpc>
              <a:spcBef>
                <a:spcPts val="0"/>
              </a:spcBef>
              <a:spcAft>
                <a:spcPts val="600"/>
              </a:spcAft>
              <a:buClr>
                <a:schemeClr val="bg2"/>
              </a:buClr>
              <a:buSzPct val="100000"/>
            </a:pPr>
            <a:r>
              <a:rPr lang="lt-LT">
                <a:latin typeface="Montserrat"/>
              </a:rPr>
              <a:t>Plėsti prioritetines viešojo transporto sistemas</a:t>
            </a:r>
            <a:r>
              <a:rPr lang="lt-LT">
                <a:latin typeface="Montserrat"/>
                <a:sym typeface="Montserrat"/>
              </a:rPr>
              <a:t>;</a:t>
            </a:r>
          </a:p>
          <a:p>
            <a:pPr marL="432000">
              <a:lnSpc>
                <a:spcPts val="2420"/>
              </a:lnSpc>
              <a:spcAft>
                <a:spcPts val="600"/>
              </a:spcAft>
              <a:buClr>
                <a:schemeClr val="bg2"/>
              </a:buClr>
              <a:buSzPct val="100000"/>
            </a:pPr>
            <a:r>
              <a:rPr lang="lt-LT">
                <a:latin typeface="Montserrat"/>
              </a:rPr>
              <a:t>Padidinti ne mažiau kaip </a:t>
            </a:r>
            <a:r>
              <a:rPr lang="en-US">
                <a:latin typeface="Montserrat"/>
              </a:rPr>
              <a:t>55 </a:t>
            </a:r>
            <a:r>
              <a:rPr lang="lt-LT">
                <a:latin typeface="Montserrat"/>
              </a:rPr>
              <a:t>proc. ekologiško viešojo transporto dalį bendrame viešojo transporto parke </a:t>
            </a:r>
          </a:p>
          <a:p>
            <a:pPr marL="432000">
              <a:lnSpc>
                <a:spcPts val="2420"/>
              </a:lnSpc>
              <a:spcAft>
                <a:spcPts val="600"/>
              </a:spcAft>
              <a:buClr>
                <a:schemeClr val="bg2"/>
              </a:buClr>
              <a:buSzPct val="100000"/>
            </a:pPr>
            <a:r>
              <a:rPr lang="lt-LT">
                <a:latin typeface="Montserrat"/>
                <a:sym typeface="Montserrat"/>
              </a:rPr>
              <a:t>Organizuoti viešojo transporto paslaugas Vilniaus regione.</a:t>
            </a:r>
            <a:endParaRPr lang="lt">
              <a:latin typeface="Montserrat"/>
            </a:endParaRPr>
          </a:p>
        </p:txBody>
      </p:sp>
      <p:sp>
        <p:nvSpPr>
          <p:cNvPr id="17" name="Google Shape;131;p20">
            <a:extLst>
              <a:ext uri="{FF2B5EF4-FFF2-40B4-BE49-F238E27FC236}">
                <a16:creationId xmlns:a16="http://schemas.microsoft.com/office/drawing/2014/main" id="{9767B8C0-8DD4-CC0C-7A3A-95C42CE6E504}"/>
              </a:ext>
            </a:extLst>
          </p:cNvPr>
          <p:cNvSpPr txBox="1"/>
          <p:nvPr/>
        </p:nvSpPr>
        <p:spPr>
          <a:xfrm>
            <a:off x="845819" y="1239884"/>
            <a:ext cx="5607231" cy="644467"/>
          </a:xfrm>
          <a:prstGeom prst="rect">
            <a:avLst/>
          </a:prstGeom>
          <a:noFill/>
          <a:ln>
            <a:noFill/>
          </a:ln>
        </p:spPr>
        <p:txBody>
          <a:bodyPr spcFirstLastPara="1" wrap="square" lIns="0" tIns="0" rIns="0" bIns="0" anchor="t" anchorCtr="0">
            <a:noAutofit/>
          </a:bodyPr>
          <a:lstStyle/>
          <a:p>
            <a:pPr>
              <a:lnSpc>
                <a:spcPts val="2120"/>
              </a:lnSpc>
              <a:spcAft>
                <a:spcPts val="600"/>
              </a:spcAft>
              <a:buClr>
                <a:srgbClr val="595959"/>
              </a:buClr>
              <a:buSzPts val="1500"/>
            </a:pPr>
            <a:r>
              <a:rPr lang="lt" b="1">
                <a:solidFill>
                  <a:schemeClr val="accent3"/>
                </a:solidFill>
                <a:latin typeface="Montserrat"/>
                <a:ea typeface="Montserrat"/>
                <a:cs typeface="Montserrat"/>
                <a:sym typeface="Montserrat"/>
              </a:rPr>
              <a:t>Tikslas</a:t>
            </a:r>
            <a:r>
              <a:rPr lang="lt">
                <a:latin typeface="Montserrat"/>
                <a:ea typeface="Montserrat"/>
                <a:cs typeface="Montserrat"/>
                <a:sym typeface="Montserrat"/>
              </a:rPr>
              <a:t> – didinti viešojo transporto paslaugų kokybę, išlaikyti esamus ir pritraukti naujus viešojo transporto keleivius</a:t>
            </a:r>
            <a:endParaRPr lang="lt">
              <a:latin typeface="Montserrat"/>
            </a:endParaRPr>
          </a:p>
        </p:txBody>
      </p:sp>
      <p:sp>
        <p:nvSpPr>
          <p:cNvPr id="22" name="Ovalas 90">
            <a:extLst>
              <a:ext uri="{FF2B5EF4-FFF2-40B4-BE49-F238E27FC236}">
                <a16:creationId xmlns:a16="http://schemas.microsoft.com/office/drawing/2014/main" id="{A4086343-384B-0A9D-D733-F2F975E49DB8}"/>
              </a:ext>
            </a:extLst>
          </p:cNvPr>
          <p:cNvSpPr>
            <a:spLocks noChangeAspect="1"/>
          </p:cNvSpPr>
          <p:nvPr/>
        </p:nvSpPr>
        <p:spPr bwMode="auto">
          <a:xfrm>
            <a:off x="845820" y="2491430"/>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1</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3" name="Ovalas 90">
            <a:extLst>
              <a:ext uri="{FF2B5EF4-FFF2-40B4-BE49-F238E27FC236}">
                <a16:creationId xmlns:a16="http://schemas.microsoft.com/office/drawing/2014/main" id="{9EE75CFC-3FA4-B149-1240-2C69B1C9247D}"/>
              </a:ext>
            </a:extLst>
          </p:cNvPr>
          <p:cNvSpPr>
            <a:spLocks noChangeAspect="1"/>
          </p:cNvSpPr>
          <p:nvPr/>
        </p:nvSpPr>
        <p:spPr bwMode="auto">
          <a:xfrm>
            <a:off x="845820" y="3081574"/>
            <a:ext cx="328068" cy="327897"/>
          </a:xfrm>
          <a:prstGeom prst="ellipse">
            <a:avLst/>
          </a:prstGeom>
          <a:solidFill>
            <a:schemeClr val="bg2"/>
          </a:solidFill>
          <a:ln>
            <a:noFill/>
          </a:ln>
        </p:spPr>
        <p:txBody>
          <a:bodyPr lIns="0" tIns="0" rIns="0" bIns="0" rtlCol="0" anchor="ctr" anchorCtr="1"/>
          <a:lstStyle/>
          <a:p>
            <a:pPr algn="ctr" eaLnBrk="0" hangingPunct="0"/>
            <a:r>
              <a:rPr lang="lt-LT" altLang="lt-LT" sz="1600">
                <a:solidFill>
                  <a:schemeClr val="bg1"/>
                </a:solidFill>
                <a:latin typeface="Montserrat Medium" pitchFamily="2" charset="77"/>
                <a:ea typeface="Segoe UI Black" panose="020B0A02040204020203" pitchFamily="34" charset="0"/>
                <a:cs typeface="Calibri" panose="020F0502020204030204" pitchFamily="34" charset="0"/>
              </a:rPr>
              <a:t>2</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4" name="Ovalas 90">
            <a:extLst>
              <a:ext uri="{FF2B5EF4-FFF2-40B4-BE49-F238E27FC236}">
                <a16:creationId xmlns:a16="http://schemas.microsoft.com/office/drawing/2014/main" id="{C4412AED-B81D-F949-E639-BF3262E17B28}"/>
              </a:ext>
            </a:extLst>
          </p:cNvPr>
          <p:cNvSpPr>
            <a:spLocks noChangeAspect="1"/>
          </p:cNvSpPr>
          <p:nvPr/>
        </p:nvSpPr>
        <p:spPr bwMode="auto">
          <a:xfrm>
            <a:off x="845818" y="3596694"/>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3</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
        <p:nvSpPr>
          <p:cNvPr id="25" name="Ovalas 90">
            <a:extLst>
              <a:ext uri="{FF2B5EF4-FFF2-40B4-BE49-F238E27FC236}">
                <a16:creationId xmlns:a16="http://schemas.microsoft.com/office/drawing/2014/main" id="{99CB79D0-673B-63B4-C7AF-BAD1A3A14C7B}"/>
              </a:ext>
            </a:extLst>
          </p:cNvPr>
          <p:cNvSpPr>
            <a:spLocks noChangeAspect="1"/>
          </p:cNvSpPr>
          <p:nvPr/>
        </p:nvSpPr>
        <p:spPr bwMode="auto">
          <a:xfrm>
            <a:off x="845818" y="4113259"/>
            <a:ext cx="328068" cy="327897"/>
          </a:xfrm>
          <a:prstGeom prst="ellipse">
            <a:avLst/>
          </a:prstGeom>
          <a:solidFill>
            <a:schemeClr val="bg2"/>
          </a:solidFill>
          <a:ln>
            <a:noFill/>
          </a:ln>
        </p:spPr>
        <p:txBody>
          <a:bodyPr lIns="0" tIns="0" rIns="0" bIns="0" rtlCol="0" anchor="ctr" anchorCtr="1"/>
          <a:lstStyle/>
          <a:p>
            <a:pPr algn="ctr" eaLnBrk="0" hangingPunct="0"/>
            <a:r>
              <a:rPr lang="lt-LT" altLang="lt-LT">
                <a:solidFill>
                  <a:schemeClr val="bg1"/>
                </a:solidFill>
                <a:latin typeface="Montserrat Medium" pitchFamily="2" charset="77"/>
                <a:ea typeface="Segoe UI Black" panose="020B0A02040204020203" pitchFamily="34" charset="0"/>
                <a:cs typeface="Calibri" panose="020F0502020204030204" pitchFamily="34" charset="0"/>
              </a:rPr>
              <a:t>4</a:t>
            </a:r>
            <a:endParaRPr lang="lt-LT" altLang="lt-LT" sz="1600">
              <a:latin typeface="Montserrat Medium" pitchFamily="2" charset="77"/>
              <a:ea typeface="Segoe UI Black" panose="020B0A02040204020203" pitchFamily="34" charset="0"/>
              <a:cs typeface="Calibri Light" panose="020F0302020204030204" pitchFamily="34" charset="0"/>
            </a:endParaRPr>
          </a:p>
        </p:txBody>
      </p:sp>
    </p:spTree>
    <p:extLst>
      <p:ext uri="{BB962C8B-B14F-4D97-AF65-F5344CB8AC3E}">
        <p14:creationId xmlns:p14="http://schemas.microsoft.com/office/powerpoint/2010/main" val="1833966611"/>
      </p:ext>
    </p:extLst>
  </p:cSld>
  <p:clrMapOvr>
    <a:masterClrMapping/>
  </p:clrMapOvr>
</p:sld>
</file>

<file path=ppt/theme/theme1.xml><?xml version="1.0" encoding="utf-8"?>
<a:theme xmlns:a="http://schemas.openxmlformats.org/drawingml/2006/main" name="Simple Light">
  <a:themeElements>
    <a:clrScheme name="JUDU">
      <a:dk1>
        <a:srgbClr val="000000"/>
      </a:dk1>
      <a:lt1>
        <a:srgbClr val="FFFFFF"/>
      </a:lt1>
      <a:dk2>
        <a:srgbClr val="242752"/>
      </a:dk2>
      <a:lt2>
        <a:srgbClr val="6B6D6E"/>
      </a:lt2>
      <a:accent1>
        <a:srgbClr val="EC2122"/>
      </a:accent1>
      <a:accent2>
        <a:srgbClr val="90BD28"/>
      </a:accent2>
      <a:accent3>
        <a:srgbClr val="385BA5"/>
      </a:accent3>
      <a:accent4>
        <a:srgbClr val="ED7B00"/>
      </a:accent4>
      <a:accent5>
        <a:srgbClr val="3C9ECF"/>
      </a:accent5>
      <a:accent6>
        <a:srgbClr val="00A49A"/>
      </a:accent6>
      <a:hlink>
        <a:srgbClr val="3C9ECF"/>
      </a:hlink>
      <a:folHlink>
        <a:srgbClr val="385B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Viešasis">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JUDU">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DU_ppt_final" id="{4E79FD88-982E-49D2-87AA-AAA838F3CBE2}" vid="{58E83942-DE7F-4BCC-BD69-C3637231B187}"/>
    </a:ext>
  </a:extLst>
</a:theme>
</file>

<file path=ppt/theme/theme3.xml><?xml version="1.0" encoding="utf-8"?>
<a:theme xmlns:a="http://schemas.openxmlformats.org/drawingml/2006/main" name="1_Corporate">
  <a:themeElements>
    <a:clrScheme name="Korporatyvinė">
      <a:dk1>
        <a:srgbClr val="242750"/>
      </a:dk1>
      <a:lt1>
        <a:srgbClr val="FFFFFF"/>
      </a:lt1>
      <a:dk2>
        <a:srgbClr val="002060"/>
      </a:dk2>
      <a:lt2>
        <a:srgbClr val="FFFFFF"/>
      </a:lt2>
      <a:accent1>
        <a:srgbClr val="E91C24"/>
      </a:accent1>
      <a:accent2>
        <a:srgbClr val="3A5BA2"/>
      </a:accent2>
      <a:accent3>
        <a:srgbClr val="3E9ACC"/>
      </a:accent3>
      <a:accent4>
        <a:srgbClr val="8DBA28"/>
      </a:accent4>
      <a:accent5>
        <a:srgbClr val="EA7D00"/>
      </a:accent5>
      <a:accent6>
        <a:srgbClr val="00C4B1"/>
      </a:accent6>
      <a:hlink>
        <a:srgbClr val="FFFFFF"/>
      </a:hlink>
      <a:folHlink>
        <a:srgbClr val="111328"/>
      </a:folHlink>
    </a:clrScheme>
    <a:fontScheme name="JUDU">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DU_ppt_final" id="{4E79FD88-982E-49D2-87AA-AAA838F3CBE2}" vid="{0FB55817-508B-416E-952C-8DB7BA05C489}"/>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10AB66D4EFE3E84E9739471955DC2893" ma:contentTypeVersion="18" ma:contentTypeDescription="Kurkite naują dokumentą." ma:contentTypeScope="" ma:versionID="445ee19693df54bf1781fcbd32912973">
  <xsd:schema xmlns:xsd="http://www.w3.org/2001/XMLSchema" xmlns:xs="http://www.w3.org/2001/XMLSchema" xmlns:p="http://schemas.microsoft.com/office/2006/metadata/properties" xmlns:ns2="4264ef53-c6c7-4b4c-b4f2-f5db91f2c3fe" xmlns:ns3="92e7844c-6d95-4d9e-86ca-4b561e0fc207" targetNamespace="http://schemas.microsoft.com/office/2006/metadata/properties" ma:root="true" ma:fieldsID="bf15873f401718cc35f73d4767981ea3" ns2:_="" ns3:_="">
    <xsd:import namespace="4264ef53-c6c7-4b4c-b4f2-f5db91f2c3fe"/>
    <xsd:import namespace="92e7844c-6d95-4d9e-86ca-4b561e0fc2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64ef53-c6c7-4b4c-b4f2-f5db91f2c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Vaizdų žymės" ma:readOnly="false" ma:fieldId="{5cf76f15-5ced-4ddc-b409-7134ff3c332f}" ma:taxonomyMulti="true" ma:sspId="700ec1ad-b7ce-47c8-ad3e-598a481fb4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e7844c-6d95-4d9e-86ca-4b561e0fc207" elementFormDefault="qualified">
    <xsd:import namespace="http://schemas.microsoft.com/office/2006/documentManagement/types"/>
    <xsd:import namespace="http://schemas.microsoft.com/office/infopath/2007/PartnerControls"/>
    <xsd:element name="SharedWithUsers" ma:index="16"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Bendrinta su išsamia informacija" ma:internalName="SharedWithDetails" ma:readOnly="true">
      <xsd:simpleType>
        <xsd:restriction base="dms:Note">
          <xsd:maxLength value="255"/>
        </xsd:restriction>
      </xsd:simpleType>
    </xsd:element>
    <xsd:element name="TaxCatchAll" ma:index="23" nillable="true" ma:displayName="Taxonomy Catch All Column" ma:hidden="true" ma:list="{8bae1638-cc84-44e8-abcd-2103e5442edd}" ma:internalName="TaxCatchAll" ma:showField="CatchAllData" ma:web="92e7844c-6d95-4d9e-86ca-4b561e0fc2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2e7844c-6d95-4d9e-86ca-4b561e0fc207" xsi:nil="true"/>
    <lcf76f155ced4ddcb4097134ff3c332f xmlns="4264ef53-c6c7-4b4c-b4f2-f5db91f2c3fe">
      <Terms xmlns="http://schemas.microsoft.com/office/infopath/2007/PartnerControls"/>
    </lcf76f155ced4ddcb4097134ff3c332f>
    <SharedWithUsers xmlns="92e7844c-6d95-4d9e-86ca-4b561e0fc207">
      <UserInfo>
        <DisplayName>Edgaras Stankevičius</DisplayName>
        <AccountId>6</AccountId>
        <AccountType/>
      </UserInfo>
      <UserInfo>
        <DisplayName>Jonas Damidavičius</DisplayName>
        <AccountId>127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897E96-5068-4C80-9D10-5EDEC092DF08}">
  <ds:schemaRefs>
    <ds:schemaRef ds:uri="4264ef53-c6c7-4b4c-b4f2-f5db91f2c3fe"/>
    <ds:schemaRef ds:uri="92e7844c-6d95-4d9e-86ca-4b561e0fc2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0A236EB-9875-4AA3-98A1-705A08B758C4}">
  <ds:schemaRefs>
    <ds:schemaRef ds:uri="4264ef53-c6c7-4b4c-b4f2-f5db91f2c3fe"/>
    <ds:schemaRef ds:uri="92e7844c-6d95-4d9e-86ca-4b561e0fc2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61AF8A6-C030-4A88-892E-46DEEB7625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4448</Words>
  <Application>Microsoft Office PowerPoint</Application>
  <PresentationFormat>On-screen Show (16:9)</PresentationFormat>
  <Paragraphs>990</Paragraphs>
  <Slides>50</Slides>
  <Notes>30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50</vt:i4>
      </vt:variant>
    </vt:vector>
  </HeadingPairs>
  <TitlesOfParts>
    <vt:vector size="59" baseType="lpstr">
      <vt:lpstr>Graphit</vt:lpstr>
      <vt:lpstr>Montserrat SemiBold</vt:lpstr>
      <vt:lpstr>Montserrat</vt:lpstr>
      <vt:lpstr>Montserrat Light</vt:lpstr>
      <vt:lpstr>Arial</vt:lpstr>
      <vt:lpstr>Montserrat Medium</vt:lpstr>
      <vt:lpstr>Simple Light</vt:lpstr>
      <vt:lpstr>3_Viešasis</vt:lpstr>
      <vt:lpstr>1_Corporate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Macienė</dc:creator>
  <cp:lastModifiedBy>Indrė Ivanauskaitė</cp:lastModifiedBy>
  <cp:revision>2</cp:revision>
  <dcterms:modified xsi:type="dcterms:W3CDTF">2025-01-29T08:39:17Z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0x01010010AB66D4EFE3E84E9739471955DC2893</vt:lpwstr>
  </property>
  <property fmtid="{D5CDD505-2E9C-101B-9397-08002B2CF9AE}" pid="3" name="MediaServiceImageTags">
    <vt:lpwstr/>
  </property>
</Properties>
</file>